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50"/>
  </p:notesMasterIdLst>
  <p:sldIdLst>
    <p:sldId id="555" r:id="rId2"/>
    <p:sldId id="554" r:id="rId3"/>
    <p:sldId id="553" r:id="rId4"/>
    <p:sldId id="552" r:id="rId5"/>
    <p:sldId id="551" r:id="rId6"/>
    <p:sldId id="550" r:id="rId7"/>
    <p:sldId id="549" r:id="rId8"/>
    <p:sldId id="548" r:id="rId9"/>
    <p:sldId id="547" r:id="rId10"/>
    <p:sldId id="546" r:id="rId11"/>
    <p:sldId id="545" r:id="rId12"/>
    <p:sldId id="544" r:id="rId13"/>
    <p:sldId id="543" r:id="rId14"/>
    <p:sldId id="542" r:id="rId15"/>
    <p:sldId id="557" r:id="rId16"/>
    <p:sldId id="558" r:id="rId17"/>
    <p:sldId id="559" r:id="rId18"/>
    <p:sldId id="560" r:id="rId19"/>
    <p:sldId id="561" r:id="rId20"/>
    <p:sldId id="562" r:id="rId21"/>
    <p:sldId id="563" r:id="rId22"/>
    <p:sldId id="564" r:id="rId23"/>
    <p:sldId id="565" r:id="rId24"/>
    <p:sldId id="566" r:id="rId25"/>
    <p:sldId id="567" r:id="rId26"/>
    <p:sldId id="568" r:id="rId27"/>
    <p:sldId id="569" r:id="rId28"/>
    <p:sldId id="570" r:id="rId29"/>
    <p:sldId id="571" r:id="rId30"/>
    <p:sldId id="572" r:id="rId31"/>
    <p:sldId id="573" r:id="rId32"/>
    <p:sldId id="574" r:id="rId33"/>
    <p:sldId id="575" r:id="rId34"/>
    <p:sldId id="576" r:id="rId35"/>
    <p:sldId id="577" r:id="rId36"/>
    <p:sldId id="578" r:id="rId37"/>
    <p:sldId id="579" r:id="rId38"/>
    <p:sldId id="580" r:id="rId39"/>
    <p:sldId id="581" r:id="rId40"/>
    <p:sldId id="582" r:id="rId41"/>
    <p:sldId id="583" r:id="rId42"/>
    <p:sldId id="584" r:id="rId43"/>
    <p:sldId id="585" r:id="rId44"/>
    <p:sldId id="586" r:id="rId45"/>
    <p:sldId id="587" r:id="rId46"/>
    <p:sldId id="588" r:id="rId47"/>
    <p:sldId id="589" r:id="rId48"/>
    <p:sldId id="590" r:id="rId49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30"/>
  </p:normalViewPr>
  <p:slideViewPr>
    <p:cSldViewPr>
      <p:cViewPr varScale="1">
        <p:scale>
          <a:sx n="113" d="100"/>
          <a:sy n="113" d="100"/>
        </p:scale>
        <p:origin x="184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S::ihsanpence@mehmetakif.edu.tr::2188b72f-395e-4735-86c6-9b1407aec0e3" providerId="AD" clId="Web-{1ADA13A7-CF35-8A86-4AEC-3C2DBE2DB85C}"/>
    <pc:docChg chg="addSld modSld">
      <pc:chgData name="İhsan Pençe" userId="S::ihsanpence@mehmetakif.edu.tr::2188b72f-395e-4735-86c6-9b1407aec0e3" providerId="AD" clId="Web-{1ADA13A7-CF35-8A86-4AEC-3C2DBE2DB85C}" dt="2019-10-02T15:04:23.316" v="141" actId="1076"/>
      <pc:docMkLst>
        <pc:docMk/>
      </pc:docMkLst>
      <pc:sldChg chg="modSp new">
        <pc:chgData name="İhsan Pençe" userId="S::ihsanpence@mehmetakif.edu.tr::2188b72f-395e-4735-86c6-9b1407aec0e3" providerId="AD" clId="Web-{1ADA13A7-CF35-8A86-4AEC-3C2DBE2DB85C}" dt="2019-10-02T14:53:25.477" v="20" actId="20577"/>
        <pc:sldMkLst>
          <pc:docMk/>
          <pc:sldMk cId="147099729" sldId="557"/>
        </pc:sldMkLst>
        <pc:spChg chg="mod">
          <ac:chgData name="İhsan Pençe" userId="S::ihsanpence@mehmetakif.edu.tr::2188b72f-395e-4735-86c6-9b1407aec0e3" providerId="AD" clId="Web-{1ADA13A7-CF35-8A86-4AEC-3C2DBE2DB85C}" dt="2019-10-02T14:52:56.586" v="13" actId="1076"/>
          <ac:spMkLst>
            <pc:docMk/>
            <pc:sldMk cId="147099729" sldId="557"/>
            <ac:spMk id="2" creationId="{4E818985-D8E4-4CB7-8C2E-8C9C68EDECAC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4:53:25.477" v="20" actId="20577"/>
          <ac:spMkLst>
            <pc:docMk/>
            <pc:sldMk cId="147099729" sldId="557"/>
            <ac:spMk id="3" creationId="{EB490319-C100-4D87-BC04-EBD53A6D0430}"/>
          </ac:spMkLst>
        </pc:spChg>
      </pc:sldChg>
      <pc:sldChg chg="modSp new">
        <pc:chgData name="İhsan Pençe" userId="S::ihsanpence@mehmetakif.edu.tr::2188b72f-395e-4735-86c6-9b1407aec0e3" providerId="AD" clId="Web-{1ADA13A7-CF35-8A86-4AEC-3C2DBE2DB85C}" dt="2019-10-02T14:55:26.070" v="43" actId="20577"/>
        <pc:sldMkLst>
          <pc:docMk/>
          <pc:sldMk cId="4196088898" sldId="558"/>
        </pc:sldMkLst>
        <pc:spChg chg="mod">
          <ac:chgData name="İhsan Pençe" userId="S::ihsanpence@mehmetakif.edu.tr::2188b72f-395e-4735-86c6-9b1407aec0e3" providerId="AD" clId="Web-{1ADA13A7-CF35-8A86-4AEC-3C2DBE2DB85C}" dt="2019-10-02T14:53:55.758" v="22" actId="20577"/>
          <ac:spMkLst>
            <pc:docMk/>
            <pc:sldMk cId="4196088898" sldId="558"/>
            <ac:spMk id="2" creationId="{0C6E446A-7FDE-4F14-9016-63A3B488EFAE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4:55:26.070" v="43" actId="20577"/>
          <ac:spMkLst>
            <pc:docMk/>
            <pc:sldMk cId="4196088898" sldId="558"/>
            <ac:spMk id="3" creationId="{C62B56C0-AAA3-4AD7-970A-797D8EF5CA67}"/>
          </ac:spMkLst>
        </pc:spChg>
      </pc:sldChg>
      <pc:sldChg chg="addSp modSp new">
        <pc:chgData name="İhsan Pençe" userId="S::ihsanpence@mehmetakif.edu.tr::2188b72f-395e-4735-86c6-9b1407aec0e3" providerId="AD" clId="Web-{1ADA13A7-CF35-8A86-4AEC-3C2DBE2DB85C}" dt="2019-10-02T14:58:22.303" v="75" actId="14100"/>
        <pc:sldMkLst>
          <pc:docMk/>
          <pc:sldMk cId="2296581160" sldId="559"/>
        </pc:sldMkLst>
        <pc:spChg chg="mod">
          <ac:chgData name="İhsan Pençe" userId="S::ihsanpence@mehmetakif.edu.tr::2188b72f-395e-4735-86c6-9b1407aec0e3" providerId="AD" clId="Web-{1ADA13A7-CF35-8A86-4AEC-3C2DBE2DB85C}" dt="2019-10-02T14:55:46.116" v="47" actId="1076"/>
          <ac:spMkLst>
            <pc:docMk/>
            <pc:sldMk cId="2296581160" sldId="559"/>
            <ac:spMk id="2" creationId="{D8CFD96A-0349-4823-92DE-D3CD45C35C37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4:57:19.913" v="72" actId="20577"/>
          <ac:spMkLst>
            <pc:docMk/>
            <pc:sldMk cId="2296581160" sldId="559"/>
            <ac:spMk id="3" creationId="{97782C4E-4B3F-458B-A3C6-CE7D8F934691}"/>
          </ac:spMkLst>
        </pc:spChg>
        <pc:picChg chg="add mod">
          <ac:chgData name="İhsan Pençe" userId="S::ihsanpence@mehmetakif.edu.tr::2188b72f-395e-4735-86c6-9b1407aec0e3" providerId="AD" clId="Web-{1ADA13A7-CF35-8A86-4AEC-3C2DBE2DB85C}" dt="2019-10-02T14:58:22.303" v="75" actId="14100"/>
          <ac:picMkLst>
            <pc:docMk/>
            <pc:sldMk cId="2296581160" sldId="559"/>
            <ac:picMk id="4" creationId="{38371EE8-77DD-4FD8-A87D-574803FE19C5}"/>
          </ac:picMkLst>
        </pc:picChg>
      </pc:sldChg>
      <pc:sldChg chg="addSp modSp new">
        <pc:chgData name="İhsan Pençe" userId="S::ihsanpence@mehmetakif.edu.tr::2188b72f-395e-4735-86c6-9b1407aec0e3" providerId="AD" clId="Web-{1ADA13A7-CF35-8A86-4AEC-3C2DBE2DB85C}" dt="2019-10-02T15:01:12.723" v="108" actId="14100"/>
        <pc:sldMkLst>
          <pc:docMk/>
          <pc:sldMk cId="2360854793" sldId="560"/>
        </pc:sldMkLst>
        <pc:spChg chg="mod">
          <ac:chgData name="İhsan Pençe" userId="S::ihsanpence@mehmetakif.edu.tr::2188b72f-395e-4735-86c6-9b1407aec0e3" providerId="AD" clId="Web-{1ADA13A7-CF35-8A86-4AEC-3C2DBE2DB85C}" dt="2019-10-02T14:59:55.177" v="88" actId="1076"/>
          <ac:spMkLst>
            <pc:docMk/>
            <pc:sldMk cId="2360854793" sldId="560"/>
            <ac:spMk id="2" creationId="{0D12EC7C-8984-4B21-9323-C46D4DCA2D01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5:01:07.645" v="106" actId="1076"/>
          <ac:spMkLst>
            <pc:docMk/>
            <pc:sldMk cId="2360854793" sldId="560"/>
            <ac:spMk id="3" creationId="{140D07C0-0DA4-4C3D-A78A-4ABCE0EFDA93}"/>
          </ac:spMkLst>
        </pc:spChg>
        <pc:picChg chg="add mod">
          <ac:chgData name="İhsan Pençe" userId="S::ihsanpence@mehmetakif.edu.tr::2188b72f-395e-4735-86c6-9b1407aec0e3" providerId="AD" clId="Web-{1ADA13A7-CF35-8A86-4AEC-3C2DBE2DB85C}" dt="2019-10-02T15:01:12.723" v="108" actId="14100"/>
          <ac:picMkLst>
            <pc:docMk/>
            <pc:sldMk cId="2360854793" sldId="560"/>
            <ac:picMk id="4" creationId="{7A2414F1-D782-4E90-ABBB-5B58426B2E64}"/>
          </ac:picMkLst>
        </pc:picChg>
      </pc:sldChg>
      <pc:sldChg chg="modSp new">
        <pc:chgData name="İhsan Pençe" userId="S::ihsanpence@mehmetakif.edu.tr::2188b72f-395e-4735-86c6-9b1407aec0e3" providerId="AD" clId="Web-{1ADA13A7-CF35-8A86-4AEC-3C2DBE2DB85C}" dt="2019-10-02T15:03:25.535" v="129" actId="20577"/>
        <pc:sldMkLst>
          <pc:docMk/>
          <pc:sldMk cId="3374027971" sldId="561"/>
        </pc:sldMkLst>
        <pc:spChg chg="mod">
          <ac:chgData name="İhsan Pençe" userId="S::ihsanpence@mehmetakif.edu.tr::2188b72f-395e-4735-86c6-9b1407aec0e3" providerId="AD" clId="Web-{1ADA13A7-CF35-8A86-4AEC-3C2DBE2DB85C}" dt="2019-10-02T15:01:32.723" v="112" actId="1076"/>
          <ac:spMkLst>
            <pc:docMk/>
            <pc:sldMk cId="3374027971" sldId="561"/>
            <ac:spMk id="2" creationId="{2DC46C48-D4B5-48FF-97D4-050D946239A2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5:03:25.535" v="129" actId="20577"/>
          <ac:spMkLst>
            <pc:docMk/>
            <pc:sldMk cId="3374027971" sldId="561"/>
            <ac:spMk id="3" creationId="{C74DB393-2D30-4B77-AF20-22EACBA15E2B}"/>
          </ac:spMkLst>
        </pc:spChg>
      </pc:sldChg>
      <pc:sldChg chg="modSp new">
        <pc:chgData name="İhsan Pençe" userId="S::ihsanpence@mehmetakif.edu.tr::2188b72f-395e-4735-86c6-9b1407aec0e3" providerId="AD" clId="Web-{1ADA13A7-CF35-8A86-4AEC-3C2DBE2DB85C}" dt="2019-10-02T15:03:51.003" v="137" actId="20577"/>
        <pc:sldMkLst>
          <pc:docMk/>
          <pc:sldMk cId="2351485531" sldId="562"/>
        </pc:sldMkLst>
        <pc:spChg chg="mod">
          <ac:chgData name="İhsan Pençe" userId="S::ihsanpence@mehmetakif.edu.tr::2188b72f-395e-4735-86c6-9b1407aec0e3" providerId="AD" clId="Web-{1ADA13A7-CF35-8A86-4AEC-3C2DBE2DB85C}" dt="2019-10-02T15:03:45.363" v="133" actId="1076"/>
          <ac:spMkLst>
            <pc:docMk/>
            <pc:sldMk cId="2351485531" sldId="562"/>
            <ac:spMk id="2" creationId="{7C43CD72-27E4-49B5-98B5-21C1E5479950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5:03:51.003" v="137" actId="20577"/>
          <ac:spMkLst>
            <pc:docMk/>
            <pc:sldMk cId="2351485531" sldId="562"/>
            <ac:spMk id="3" creationId="{DB250AE8-A994-4595-87BA-67D53A0C1D65}"/>
          </ac:spMkLst>
        </pc:spChg>
      </pc:sldChg>
      <pc:sldChg chg="addSp delSp modSp new">
        <pc:chgData name="İhsan Pençe" userId="S::ihsanpence@mehmetakif.edu.tr::2188b72f-395e-4735-86c6-9b1407aec0e3" providerId="AD" clId="Web-{1ADA13A7-CF35-8A86-4AEC-3C2DBE2DB85C}" dt="2019-10-02T15:04:23.316" v="141" actId="1076"/>
        <pc:sldMkLst>
          <pc:docMk/>
          <pc:sldMk cId="4205155382" sldId="563"/>
        </pc:sldMkLst>
        <pc:spChg chg="del">
          <ac:chgData name="İhsan Pençe" userId="S::ihsanpence@mehmetakif.edu.tr::2188b72f-395e-4735-86c6-9b1407aec0e3" providerId="AD" clId="Web-{1ADA13A7-CF35-8A86-4AEC-3C2DBE2DB85C}" dt="2019-10-02T15:04:12.175" v="138"/>
          <ac:spMkLst>
            <pc:docMk/>
            <pc:sldMk cId="4205155382" sldId="563"/>
            <ac:spMk id="3" creationId="{FCF68416-0D2E-4A22-838D-0A3B549DDFE1}"/>
          </ac:spMkLst>
        </pc:spChg>
        <pc:picChg chg="add mod ord">
          <ac:chgData name="İhsan Pençe" userId="S::ihsanpence@mehmetakif.edu.tr::2188b72f-395e-4735-86c6-9b1407aec0e3" providerId="AD" clId="Web-{1ADA13A7-CF35-8A86-4AEC-3C2DBE2DB85C}" dt="2019-10-02T15:04:23.316" v="141" actId="1076"/>
          <ac:picMkLst>
            <pc:docMk/>
            <pc:sldMk cId="4205155382" sldId="563"/>
            <ac:picMk id="4" creationId="{3313D980-207E-481D-97A9-0EEF61B23843}"/>
          </ac:picMkLst>
        </pc:picChg>
      </pc:sldChg>
    </pc:docChg>
  </pc:docChgLst>
  <pc:docChgLst>
    <pc:chgData name="İhsan Pençe" userId="2188b72f-395e-4735-86c6-9b1407aec0e3" providerId="ADAL" clId="{CB45B58A-8FFB-4235-AAAC-145BC8FB8716}"/>
    <pc:docChg chg="modSld">
      <pc:chgData name="İhsan Pençe" userId="2188b72f-395e-4735-86c6-9b1407aec0e3" providerId="ADAL" clId="{CB45B58A-8FFB-4235-AAAC-145BC8FB8716}" dt="2022-10-23T07:15:15.935" v="13" actId="20577"/>
      <pc:docMkLst>
        <pc:docMk/>
      </pc:docMkLst>
      <pc:sldChg chg="modSp mod">
        <pc:chgData name="İhsan Pençe" userId="2188b72f-395e-4735-86c6-9b1407aec0e3" providerId="ADAL" clId="{CB45B58A-8FFB-4235-AAAC-145BC8FB8716}" dt="2022-10-23T07:15:15.935" v="13" actId="20577"/>
        <pc:sldMkLst>
          <pc:docMk/>
          <pc:sldMk cId="2250402115" sldId="568"/>
        </pc:sldMkLst>
        <pc:spChg chg="mod">
          <ac:chgData name="İhsan Pençe" userId="2188b72f-395e-4735-86c6-9b1407aec0e3" providerId="ADAL" clId="{CB45B58A-8FFB-4235-AAAC-145BC8FB8716}" dt="2022-10-23T07:15:15.935" v="13" actId="20577"/>
          <ac:spMkLst>
            <pc:docMk/>
            <pc:sldMk cId="2250402115" sldId="568"/>
            <ac:spMk id="3" creationId="{00000000-0000-0000-0000-000000000000}"/>
          </ac:spMkLst>
        </pc:spChg>
      </pc:sldChg>
      <pc:sldChg chg="modSp mod">
        <pc:chgData name="İhsan Pençe" userId="2188b72f-395e-4735-86c6-9b1407aec0e3" providerId="ADAL" clId="{CB45B58A-8FFB-4235-AAAC-145BC8FB8716}" dt="2022-10-10T12:12:49.665" v="7" actId="20577"/>
        <pc:sldMkLst>
          <pc:docMk/>
          <pc:sldMk cId="577485054" sldId="595"/>
        </pc:sldMkLst>
        <pc:spChg chg="mod">
          <ac:chgData name="İhsan Pençe" userId="2188b72f-395e-4735-86c6-9b1407aec0e3" providerId="ADAL" clId="{CB45B58A-8FFB-4235-AAAC-145BC8FB8716}" dt="2022-10-10T12:12:49.665" v="7" actId="20577"/>
          <ac:spMkLst>
            <pc:docMk/>
            <pc:sldMk cId="577485054" sldId="59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EE0B2-3D44-4B7D-A7C9-3522FEF18FBC}" type="datetimeFigureOut">
              <a:rPr lang="tr-TR"/>
              <a:pPr/>
              <a:t>16.12.2024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75A85-1CBD-40BD-A462-A98A3751644C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46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>
            <a:extLst>
              <a:ext uri="{FF2B5EF4-FFF2-40B4-BE49-F238E27FC236}">
                <a16:creationId xmlns:a16="http://schemas.microsoft.com/office/drawing/2014/main" id="{8A9F38EE-6FE3-45E6-91EB-8AE4FEA0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90A81-18C5-4DBC-AF08-8C16BC98EC50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5" name="18 Altbilgi Yer Tutucusu">
            <a:extLst>
              <a:ext uri="{FF2B5EF4-FFF2-40B4-BE49-F238E27FC236}">
                <a16:creationId xmlns:a16="http://schemas.microsoft.com/office/drawing/2014/main" id="{5C1616FC-B2AB-4492-AC9D-5335D038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>
            <a:extLst>
              <a:ext uri="{FF2B5EF4-FFF2-40B4-BE49-F238E27FC236}">
                <a16:creationId xmlns:a16="http://schemas.microsoft.com/office/drawing/2014/main" id="{1A795240-914E-424D-815E-7F1DED21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483B52CE-0C99-4414-BFF4-36273F2742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64686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2D6404E4-5D95-423B-A732-1F38F067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4FEA4-B6F7-4DA5-92D5-786B11396B5C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3AF09712-57AA-4930-8E44-EC82550D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5D396025-5E1E-4E78-83CB-568DB892B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87886-971E-4E24-8AA3-88765836A58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0775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>
            <a:extLst>
              <a:ext uri="{FF2B5EF4-FFF2-40B4-BE49-F238E27FC236}">
                <a16:creationId xmlns:a16="http://schemas.microsoft.com/office/drawing/2014/main" id="{305C20C0-AB99-469B-8C96-604BC9D9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CDB8E-7910-4BEF-B02F-D54B174F2794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5" name="4 Altbilgi Yer Tutucusu">
            <a:extLst>
              <a:ext uri="{FF2B5EF4-FFF2-40B4-BE49-F238E27FC236}">
                <a16:creationId xmlns:a16="http://schemas.microsoft.com/office/drawing/2014/main" id="{9634ABD2-EA6D-4210-8019-860E8D59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>
            <a:extLst>
              <a:ext uri="{FF2B5EF4-FFF2-40B4-BE49-F238E27FC236}">
                <a16:creationId xmlns:a16="http://schemas.microsoft.com/office/drawing/2014/main" id="{8A1AFDAE-2D78-4335-AC51-ADB4FA74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93021F85-B7C6-472B-9FCF-1CED3B131A5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51733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FE0E7FC7-9B68-4818-82CA-8E950749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D54F8-C234-4ECB-AD39-6E8487B185A5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68686EF6-A521-4E53-96B4-BDDB3DEA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22E077A9-99C1-4415-9B0F-BF3ED70DD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DC0BC-852A-485A-829F-A8C2E0DFC83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5040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9 Veri Yer Tutucusu">
            <a:extLst>
              <a:ext uri="{FF2B5EF4-FFF2-40B4-BE49-F238E27FC236}">
                <a16:creationId xmlns:a16="http://schemas.microsoft.com/office/drawing/2014/main" id="{E056316A-4D2F-4E0F-AC30-541BFA22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99188-D385-4AC0-9771-FFDFF4B8D1F5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8" name="21 Altbilgi Yer Tutucusu">
            <a:extLst>
              <a:ext uri="{FF2B5EF4-FFF2-40B4-BE49-F238E27FC236}">
                <a16:creationId xmlns:a16="http://schemas.microsoft.com/office/drawing/2014/main" id="{39DAA264-A319-41A8-9571-230328F6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>
            <a:extLst>
              <a:ext uri="{FF2B5EF4-FFF2-40B4-BE49-F238E27FC236}">
                <a16:creationId xmlns:a16="http://schemas.microsoft.com/office/drawing/2014/main" id="{55EC4AA5-2A2B-4EF2-832C-6948D8E7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6580-EEFA-40C6-9B9B-6DE48A0BF61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1025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9 Veri Yer Tutucusu">
            <a:extLst>
              <a:ext uri="{FF2B5EF4-FFF2-40B4-BE49-F238E27FC236}">
                <a16:creationId xmlns:a16="http://schemas.microsoft.com/office/drawing/2014/main" id="{0A066F6F-0FBA-4604-A290-D73859CF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AB7F2-8F1E-47EE-A11C-0C7AFCF4B8A0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4" name="21 Altbilgi Yer Tutucusu">
            <a:extLst>
              <a:ext uri="{FF2B5EF4-FFF2-40B4-BE49-F238E27FC236}">
                <a16:creationId xmlns:a16="http://schemas.microsoft.com/office/drawing/2014/main" id="{25D8CD8E-424D-4BE6-976D-AEBBCE64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>
            <a:extLst>
              <a:ext uri="{FF2B5EF4-FFF2-40B4-BE49-F238E27FC236}">
                <a16:creationId xmlns:a16="http://schemas.microsoft.com/office/drawing/2014/main" id="{12E01ED0-5955-4E25-8242-8A916E4D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F8C6B-9403-4E35-AB37-7ABBE00AABC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5674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>
            <a:extLst>
              <a:ext uri="{FF2B5EF4-FFF2-40B4-BE49-F238E27FC236}">
                <a16:creationId xmlns:a16="http://schemas.microsoft.com/office/drawing/2014/main" id="{F847F26D-03A9-4FBC-88A6-E3F963DE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867F5-8693-443C-A840-4D4BA87EDC7E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3" name="21 Altbilgi Yer Tutucusu">
            <a:extLst>
              <a:ext uri="{FF2B5EF4-FFF2-40B4-BE49-F238E27FC236}">
                <a16:creationId xmlns:a16="http://schemas.microsoft.com/office/drawing/2014/main" id="{5ED928B3-B6C9-4518-B7F0-6D02E1DF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>
            <a:extLst>
              <a:ext uri="{FF2B5EF4-FFF2-40B4-BE49-F238E27FC236}">
                <a16:creationId xmlns:a16="http://schemas.microsoft.com/office/drawing/2014/main" id="{DEA7AA69-FB03-4764-A594-929D4EC6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D572-35F9-4866-BA62-6B1FE62033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9808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7ED1B04C-DB8B-43D2-8A81-BCFA702F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77606-CC8C-4392-BDF0-AA58FD1DD2CF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CCC5F9F1-D934-49F4-B254-A54F8F17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374D5677-D192-46D5-8F81-7E569E38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B7017-5003-47D2-BB64-1FD8EBDFC55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9528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Tek Köşesi Kesik ve Yuvarlatılmış Dikdörtgen">
            <a:extLst>
              <a:ext uri="{FF2B5EF4-FFF2-40B4-BE49-F238E27FC236}">
                <a16:creationId xmlns:a16="http://schemas.microsoft.com/office/drawing/2014/main" id="{35255E4B-547F-4ACF-834A-75C599130A11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14 Dik Üçgen">
            <a:extLst>
              <a:ext uri="{FF2B5EF4-FFF2-40B4-BE49-F238E27FC236}">
                <a16:creationId xmlns:a16="http://schemas.microsoft.com/office/drawing/2014/main" id="{697843B7-A285-44BD-B4D8-9B0B5B7DC920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15 Serbest Form">
            <a:extLst>
              <a:ext uri="{FF2B5EF4-FFF2-40B4-BE49-F238E27FC236}">
                <a16:creationId xmlns:a16="http://schemas.microsoft.com/office/drawing/2014/main" id="{D445034E-3BDF-4896-A488-7F667DD95808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6 Serbest Form">
            <a:extLst>
              <a:ext uri="{FF2B5EF4-FFF2-40B4-BE49-F238E27FC236}">
                <a16:creationId xmlns:a16="http://schemas.microsoft.com/office/drawing/2014/main" id="{20964ADF-E6ED-40A5-AF0C-1F9902898F03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dirty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>
            <a:extLst>
              <a:ext uri="{FF2B5EF4-FFF2-40B4-BE49-F238E27FC236}">
                <a16:creationId xmlns:a16="http://schemas.microsoft.com/office/drawing/2014/main" id="{191FAC0E-1782-462C-9749-7C470B62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8B6F9-9292-4CFC-A605-43D9DB18A036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10" name="5 Altbilgi Yer Tutucusu">
            <a:extLst>
              <a:ext uri="{FF2B5EF4-FFF2-40B4-BE49-F238E27FC236}">
                <a16:creationId xmlns:a16="http://schemas.microsoft.com/office/drawing/2014/main" id="{3A669A2C-69E0-4E70-99F7-4A29DC5D0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>
            <a:extLst>
              <a:ext uri="{FF2B5EF4-FFF2-40B4-BE49-F238E27FC236}">
                <a16:creationId xmlns:a16="http://schemas.microsoft.com/office/drawing/2014/main" id="{F4807652-EB8D-4A3B-91B5-1E7E9F9DB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096A0-C242-46C8-9E78-AB2DAB2F19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1847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AD28C651-B828-409B-A71C-B496153B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0309-7F08-4F3B-B6BD-ED5F65677810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D17325D0-B905-4483-98C3-3D51DF97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46F6DBB5-4C84-4249-BCC6-2AA8CDD0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1DA4-3887-4945-B16A-B21DAA3C112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584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91B84DC1-9F7C-4070-AC82-277E34DF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DC024-4333-4362-BA60-07772B5AB3AA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A5B8CC55-E511-478F-BED3-3D30500C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EC70004B-DEC1-410B-A909-4E07D9C5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5E573-5817-4424-9AD8-2DA317D7A7A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67668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96" y="80683"/>
            <a:ext cx="8515206" cy="507831"/>
          </a:xfrm>
        </p:spPr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12/16/24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340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12/16/24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643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>
            <a:extLst>
              <a:ext uri="{FF2B5EF4-FFF2-40B4-BE49-F238E27FC236}">
                <a16:creationId xmlns:a16="http://schemas.microsoft.com/office/drawing/2014/main" id="{70C98828-8BA8-4BDF-BE1B-61913AB4BB0A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7 Serbest Form">
            <a:extLst>
              <a:ext uri="{FF2B5EF4-FFF2-40B4-BE49-F238E27FC236}">
                <a16:creationId xmlns:a16="http://schemas.microsoft.com/office/drawing/2014/main" id="{D8E863E8-9FBA-4D5A-80D5-CEBC562ED4BB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8 Başlık Yer Tutucusu">
            <a:extLst>
              <a:ext uri="{FF2B5EF4-FFF2-40B4-BE49-F238E27FC236}">
                <a16:creationId xmlns:a16="http://schemas.microsoft.com/office/drawing/2014/main" id="{6A1A1D1D-1CFD-4FC7-BDEB-66BEE7F243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US" altLang="tr-TR"/>
          </a:p>
        </p:txBody>
      </p:sp>
      <p:sp>
        <p:nvSpPr>
          <p:cNvPr id="1029" name="29 Metin Yer Tutucusu">
            <a:extLst>
              <a:ext uri="{FF2B5EF4-FFF2-40B4-BE49-F238E27FC236}">
                <a16:creationId xmlns:a16="http://schemas.microsoft.com/office/drawing/2014/main" id="{9AA7E7C8-BAEA-4734-AAC3-384DDAF36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0" name="9 Veri Yer Tutucusu">
            <a:extLst>
              <a:ext uri="{FF2B5EF4-FFF2-40B4-BE49-F238E27FC236}">
                <a16:creationId xmlns:a16="http://schemas.microsoft.com/office/drawing/2014/main" id="{D9B6A2E3-373E-4DB1-91CE-F13069BF5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4B4970-1232-4A09-AED5-8B863CC118CF}" type="datetimeFigureOut">
              <a:rPr lang="tr-TR"/>
              <a:pPr>
                <a:defRPr/>
              </a:pPr>
              <a:t>16.12.2024</a:t>
            </a:fld>
            <a:endParaRPr lang="tr-TR" dirty="0"/>
          </a:p>
        </p:txBody>
      </p:sp>
      <p:sp>
        <p:nvSpPr>
          <p:cNvPr id="22" name="21 Altbilgi Yer Tutucusu">
            <a:extLst>
              <a:ext uri="{FF2B5EF4-FFF2-40B4-BE49-F238E27FC236}">
                <a16:creationId xmlns:a16="http://schemas.microsoft.com/office/drawing/2014/main" id="{EEDB9361-9CC1-4663-8753-660346A60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>
            <a:extLst>
              <a:ext uri="{FF2B5EF4-FFF2-40B4-BE49-F238E27FC236}">
                <a16:creationId xmlns:a16="http://schemas.microsoft.com/office/drawing/2014/main" id="{59757026-D755-42A1-A76A-E7857BDB7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B78780DB-0785-46FF-BA04-60757C8129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grpSp>
        <p:nvGrpSpPr>
          <p:cNvPr id="1033" name="1 Grup">
            <a:extLst>
              <a:ext uri="{FF2B5EF4-FFF2-40B4-BE49-F238E27FC236}">
                <a16:creationId xmlns:a16="http://schemas.microsoft.com/office/drawing/2014/main" id="{2CE064CD-47A6-49E8-964C-97F04C60FFAA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>
              <a:extLst>
                <a:ext uri="{FF2B5EF4-FFF2-40B4-BE49-F238E27FC236}">
                  <a16:creationId xmlns:a16="http://schemas.microsoft.com/office/drawing/2014/main" id="{7AB285F6-8C2E-4CBD-904D-8756E2AAC9D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12 Serbest Form">
              <a:extLst>
                <a:ext uri="{FF2B5EF4-FFF2-40B4-BE49-F238E27FC236}">
                  <a16:creationId xmlns:a16="http://schemas.microsoft.com/office/drawing/2014/main" id="{EE43D057-F462-4B1C-ADDF-8DE8BC4DC12E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31" r:id="rId2"/>
    <p:sldLayoutId id="2147484040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41" r:id="rId9"/>
    <p:sldLayoutId id="2147484037" r:id="rId10"/>
    <p:sldLayoutId id="2147484038" r:id="rId11"/>
    <p:sldLayoutId id="2147484042" r:id="rId12"/>
    <p:sldLayoutId id="214748404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6699386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0" dirty="0"/>
              <a:t>Veri </a:t>
            </a:r>
            <a:r>
              <a:rPr spc="-5" dirty="0"/>
              <a:t>Modeli</a:t>
            </a:r>
            <a:r>
              <a:rPr spc="-23" dirty="0"/>
              <a:t> </a:t>
            </a:r>
            <a:r>
              <a:rPr dirty="0"/>
              <a:t>Nedir?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2789842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073" y="1262769"/>
            <a:ext cx="7572015" cy="3268253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34549" marR="313245">
              <a:lnSpc>
                <a:spcPts val="3255"/>
              </a:lnSpc>
              <a:spcBef>
                <a:spcPts val="385"/>
              </a:spcBef>
            </a:pPr>
            <a:r>
              <a:rPr sz="2900" spc="-45" dirty="0">
                <a:latin typeface="Arial"/>
                <a:cs typeface="Arial"/>
              </a:rPr>
              <a:t>Veri </a:t>
            </a:r>
            <a:r>
              <a:rPr sz="2900" spc="-9" dirty="0">
                <a:latin typeface="Arial"/>
                <a:cs typeface="Arial"/>
              </a:rPr>
              <a:t>modelleri, </a:t>
            </a:r>
            <a:r>
              <a:rPr sz="2900" spc="-5" dirty="0">
                <a:latin typeface="Arial"/>
                <a:cs typeface="Arial"/>
              </a:rPr>
              <a:t>aynı kümeye </a:t>
            </a:r>
            <a:r>
              <a:rPr sz="2900" spc="-9" dirty="0">
                <a:latin typeface="Arial"/>
                <a:cs typeface="Arial"/>
              </a:rPr>
              <a:t>ait </a:t>
            </a:r>
            <a:r>
              <a:rPr sz="2900" spc="-5" dirty="0">
                <a:latin typeface="Arial"/>
                <a:cs typeface="Arial"/>
              </a:rPr>
              <a:t>sayılabilecek  veriler arasında ilişkisel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sırasal </a:t>
            </a:r>
            <a:r>
              <a:rPr sz="2900" spc="-9" dirty="0">
                <a:latin typeface="Arial"/>
                <a:cs typeface="Arial"/>
              </a:rPr>
              <a:t>düzeni  gösteren </a:t>
            </a:r>
            <a:r>
              <a:rPr sz="2900" spc="-5" dirty="0">
                <a:latin typeface="Arial"/>
                <a:cs typeface="Arial"/>
              </a:rPr>
              <a:t>kavramsal yaklaşım </a:t>
            </a:r>
            <a:r>
              <a:rPr sz="2900" spc="-18" dirty="0">
                <a:latin typeface="Arial"/>
                <a:cs typeface="Arial"/>
              </a:rPr>
              <a:t>yöntemleridir.</a:t>
            </a:r>
            <a:endParaRPr sz="2900">
              <a:latin typeface="Arial"/>
              <a:cs typeface="Arial"/>
            </a:endParaRPr>
          </a:p>
          <a:p>
            <a:pPr marL="34549" marR="27639">
              <a:lnSpc>
                <a:spcPts val="3255"/>
              </a:lnSpc>
              <a:spcBef>
                <a:spcPts val="1279"/>
              </a:spcBef>
            </a:pPr>
            <a:r>
              <a:rPr sz="2900" spc="-5" dirty="0">
                <a:latin typeface="Arial"/>
                <a:cs typeface="Arial"/>
              </a:rPr>
              <a:t>Uygun </a:t>
            </a:r>
            <a:r>
              <a:rPr sz="2900" dirty="0">
                <a:latin typeface="Arial"/>
                <a:cs typeface="Arial"/>
              </a:rPr>
              <a:t>veri </a:t>
            </a:r>
            <a:r>
              <a:rPr sz="2900" spc="-9" dirty="0">
                <a:latin typeface="Arial"/>
                <a:cs typeface="Arial"/>
              </a:rPr>
              <a:t>modeli </a:t>
            </a:r>
            <a:r>
              <a:rPr sz="2900" spc="-5" dirty="0">
                <a:latin typeface="Arial"/>
                <a:cs typeface="Arial"/>
              </a:rPr>
              <a:t>seçilmesi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kullanılması  </a:t>
            </a:r>
            <a:r>
              <a:rPr sz="2900" spc="-9" dirty="0">
                <a:latin typeface="Arial"/>
                <a:cs typeface="Arial"/>
              </a:rPr>
              <a:t>“uygulama </a:t>
            </a:r>
            <a:r>
              <a:rPr sz="2900" spc="-5" dirty="0">
                <a:latin typeface="Arial"/>
                <a:cs typeface="Arial"/>
              </a:rPr>
              <a:t>için en etkin </a:t>
            </a:r>
            <a:r>
              <a:rPr sz="2900" spc="-9" dirty="0">
                <a:latin typeface="Arial"/>
                <a:cs typeface="Arial"/>
              </a:rPr>
              <a:t>programın </a:t>
            </a:r>
            <a:r>
              <a:rPr sz="2900" spc="-5" dirty="0">
                <a:latin typeface="Arial"/>
                <a:cs typeface="Arial"/>
              </a:rPr>
              <a:t>yazılmasını  sağlar”</a:t>
            </a:r>
            <a:r>
              <a:rPr sz="2900" spc="-14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denilebilir.</a:t>
            </a:r>
            <a:endParaRPr sz="2900">
              <a:latin typeface="Arial"/>
              <a:cs typeface="Arial"/>
            </a:endParaRPr>
          </a:p>
          <a:p>
            <a:pPr marL="132438">
              <a:spcBef>
                <a:spcPts val="993"/>
              </a:spcBef>
              <a:tabLst>
                <a:tab pos="425530" algn="l"/>
              </a:tabLst>
            </a:pPr>
            <a:r>
              <a:rPr sz="2900" spc="162" baseline="7936" dirty="0">
                <a:latin typeface="Calibri"/>
                <a:cs typeface="Calibri"/>
              </a:rPr>
              <a:t>–	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Etkinlik:</a:t>
            </a:r>
            <a:endParaRPr sz="2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8796" y="4658949"/>
            <a:ext cx="122074" cy="169005"/>
          </a:xfrm>
          <a:prstGeom prst="rect">
            <a:avLst/>
          </a:prstGeom>
        </p:spPr>
        <p:txBody>
          <a:bodyPr vert="horz" wrap="square" lIns="0" tIns="14971" rIns="0" bIns="0" rtlCol="0">
            <a:spAutoFit/>
          </a:bodyPr>
          <a:lstStyle/>
          <a:p>
            <a:pPr marL="11516">
              <a:spcBef>
                <a:spcPts val="118"/>
              </a:spcBef>
            </a:pPr>
            <a:r>
              <a:rPr sz="1000" spc="199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8796" y="5065477"/>
            <a:ext cx="122074" cy="169005"/>
          </a:xfrm>
          <a:prstGeom prst="rect">
            <a:avLst/>
          </a:prstGeom>
        </p:spPr>
        <p:txBody>
          <a:bodyPr vert="horz" wrap="square" lIns="0" tIns="14971" rIns="0" bIns="0" rtlCol="0">
            <a:spAutoFit/>
          </a:bodyPr>
          <a:lstStyle/>
          <a:p>
            <a:pPr marL="11516">
              <a:spcBef>
                <a:spcPts val="118"/>
              </a:spcBef>
            </a:pPr>
            <a:r>
              <a:rPr sz="1000" spc="199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0218" y="4489658"/>
            <a:ext cx="6705983" cy="1178660"/>
          </a:xfrm>
          <a:prstGeom prst="rect">
            <a:avLst/>
          </a:prstGeom>
        </p:spPr>
        <p:txBody>
          <a:bodyPr vert="horz" wrap="square" lIns="0" tIns="85221" rIns="0" bIns="0" rtlCol="0">
            <a:spAutoFit/>
          </a:bodyPr>
          <a:lstStyle/>
          <a:p>
            <a:pPr marL="11516">
              <a:spcBef>
                <a:spcPts val="671"/>
              </a:spcBef>
            </a:pPr>
            <a:r>
              <a:rPr sz="2200" spc="-5" dirty="0">
                <a:latin typeface="Arial"/>
                <a:cs typeface="Arial"/>
              </a:rPr>
              <a:t>bazen</a:t>
            </a:r>
            <a:r>
              <a:rPr sz="2200" spc="-9" dirty="0">
                <a:latin typeface="Arial"/>
                <a:cs typeface="Arial"/>
              </a:rPr>
              <a:t> hız</a:t>
            </a:r>
            <a:endParaRPr sz="2200">
              <a:latin typeface="Arial"/>
              <a:cs typeface="Arial"/>
            </a:endParaRPr>
          </a:p>
          <a:p>
            <a:pPr marL="11516">
              <a:spcBef>
                <a:spcPts val="580"/>
              </a:spcBef>
            </a:pPr>
            <a:r>
              <a:rPr sz="2200" spc="-5" dirty="0">
                <a:latin typeface="Arial"/>
                <a:cs typeface="Arial"/>
              </a:rPr>
              <a:t>bazen de gereksinimi duyulacak </a:t>
            </a:r>
            <a:r>
              <a:rPr sz="2200" spc="-9" dirty="0">
                <a:latin typeface="Arial"/>
                <a:cs typeface="Arial"/>
              </a:rPr>
              <a:t>bellek </a:t>
            </a:r>
            <a:r>
              <a:rPr sz="2200" spc="-5" dirty="0">
                <a:latin typeface="Arial"/>
                <a:cs typeface="Arial"/>
              </a:rPr>
              <a:t>alanı</a:t>
            </a:r>
            <a:r>
              <a:rPr sz="2200" spc="-27" dirty="0">
                <a:latin typeface="Arial"/>
                <a:cs typeface="Arial"/>
              </a:rPr>
              <a:t> </a:t>
            </a:r>
            <a:r>
              <a:rPr sz="2200" spc="-18" dirty="0">
                <a:latin typeface="Arial"/>
                <a:cs typeface="Arial"/>
              </a:rPr>
              <a:t>miktarıdır.</a:t>
            </a:r>
            <a:endParaRPr sz="2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0998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6098305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Çeşitli </a:t>
            </a:r>
            <a:r>
              <a:rPr spc="-50" dirty="0"/>
              <a:t>Veri </a:t>
            </a:r>
            <a:r>
              <a:rPr spc="-5" dirty="0"/>
              <a:t>Modelleri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07106" y="1392057"/>
            <a:ext cx="6650129" cy="5053197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L="354416" marR="2115555" indent="-342900">
              <a:lnSpc>
                <a:spcPct val="130500"/>
              </a:lnSpc>
              <a:spcBef>
                <a:spcPts val="86"/>
              </a:spcBef>
              <a:buFont typeface="Arial" panose="020B0604020202020204" pitchFamily="34" charset="0"/>
              <a:buChar char="•"/>
            </a:pPr>
            <a:r>
              <a:rPr sz="2400" spc="-9" dirty="0">
                <a:latin typeface="Arial"/>
                <a:cs typeface="Arial"/>
              </a:rPr>
              <a:t>Bağlantılı </a:t>
            </a:r>
            <a:r>
              <a:rPr sz="2400" spc="-5" dirty="0">
                <a:latin typeface="Arial"/>
                <a:cs typeface="Arial"/>
              </a:rPr>
              <a:t>Liste (Linked List)</a:t>
            </a:r>
            <a:endParaRPr lang="tr-TR" sz="2400" spc="-5" dirty="0">
              <a:latin typeface="Arial"/>
              <a:cs typeface="Arial"/>
            </a:endParaRPr>
          </a:p>
          <a:p>
            <a:pPr marL="354416" marR="2115555" indent="-342900">
              <a:lnSpc>
                <a:spcPct val="130500"/>
              </a:lnSpc>
              <a:spcBef>
                <a:spcPts val="86"/>
              </a:spcBef>
              <a:buFont typeface="Arial" panose="020B0604020202020204" pitchFamily="34" charset="0"/>
              <a:buChar char="•"/>
            </a:pPr>
            <a:r>
              <a:rPr sz="2400" spc="-9" dirty="0" err="1">
                <a:latin typeface="Arial"/>
                <a:cs typeface="Arial"/>
              </a:rPr>
              <a:t>Ağaç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spc="-23" dirty="0">
                <a:latin typeface="Arial"/>
                <a:cs typeface="Arial"/>
              </a:rPr>
              <a:t>(Tree)</a:t>
            </a:r>
            <a:endParaRPr sz="2400" dirty="0">
              <a:latin typeface="Arial"/>
              <a:cs typeface="Arial"/>
            </a:endParaRPr>
          </a:p>
          <a:p>
            <a:pPr marL="354416" indent="-342900">
              <a:spcBef>
                <a:spcPts val="1052"/>
              </a:spcBef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Graf</a:t>
            </a:r>
            <a:r>
              <a:rPr sz="2400" spc="-18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(Graph)</a:t>
            </a:r>
            <a:endParaRPr sz="2400" dirty="0">
              <a:latin typeface="Arial"/>
              <a:cs typeface="Arial"/>
            </a:endParaRPr>
          </a:p>
          <a:p>
            <a:pPr marL="354416" marR="4607" indent="-342900">
              <a:lnSpc>
                <a:spcPct val="130300"/>
              </a:lnSpc>
              <a:spcBef>
                <a:spcPts val="9"/>
              </a:spcBef>
              <a:buFont typeface="Arial" panose="020B0604020202020204" pitchFamily="34" charset="0"/>
              <a:buChar char="•"/>
            </a:pPr>
            <a:r>
              <a:rPr sz="2400" spc="-9" dirty="0">
                <a:latin typeface="Arial"/>
                <a:cs typeface="Arial"/>
              </a:rPr>
              <a:t>Durum </a:t>
            </a:r>
            <a:r>
              <a:rPr sz="2400" spc="-5" dirty="0">
                <a:latin typeface="Arial"/>
                <a:cs typeface="Arial"/>
              </a:rPr>
              <a:t>Makinası </a:t>
            </a:r>
            <a:r>
              <a:rPr sz="2400" spc="-9" dirty="0">
                <a:latin typeface="Arial"/>
                <a:cs typeface="Arial"/>
              </a:rPr>
              <a:t>(State Machine)  </a:t>
            </a:r>
            <a:endParaRPr lang="tr-TR" sz="2400" spc="-9" dirty="0">
              <a:latin typeface="Arial"/>
              <a:cs typeface="Arial"/>
            </a:endParaRPr>
          </a:p>
          <a:p>
            <a:pPr marL="354416" marR="4607" indent="-342900">
              <a:lnSpc>
                <a:spcPct val="130300"/>
              </a:lnSpc>
              <a:spcBef>
                <a:spcPts val="9"/>
              </a:spcBef>
              <a:buFont typeface="Arial" panose="020B0604020202020204" pitchFamily="34" charset="0"/>
              <a:buChar char="•"/>
            </a:pPr>
            <a:r>
              <a:rPr sz="2400" spc="-14" dirty="0" err="1">
                <a:latin typeface="Arial"/>
                <a:cs typeface="Arial"/>
              </a:rPr>
              <a:t>Veritabanı-İlişkisel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(Database </a:t>
            </a:r>
            <a:r>
              <a:rPr sz="2400" spc="-9" dirty="0">
                <a:latin typeface="Arial"/>
                <a:cs typeface="Arial"/>
              </a:rPr>
              <a:t>Relational)  </a:t>
            </a:r>
            <a:endParaRPr lang="tr-TR" sz="2400" spc="-9" dirty="0">
              <a:latin typeface="Arial"/>
              <a:cs typeface="Arial"/>
            </a:endParaRPr>
          </a:p>
          <a:p>
            <a:pPr marL="354416" marR="4607" indent="-342900">
              <a:lnSpc>
                <a:spcPct val="130300"/>
              </a:lnSpc>
              <a:spcBef>
                <a:spcPts val="9"/>
              </a:spcBef>
              <a:buFont typeface="Arial" panose="020B0604020202020204" pitchFamily="34" charset="0"/>
              <a:buChar char="•"/>
            </a:pPr>
            <a:r>
              <a:rPr sz="2400" spc="-5" dirty="0" err="1">
                <a:latin typeface="Arial"/>
                <a:cs typeface="Arial"/>
              </a:rPr>
              <a:t>Ağ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Bağlantı </a:t>
            </a:r>
            <a:r>
              <a:rPr sz="2400" spc="-5" dirty="0">
                <a:latin typeface="Arial"/>
                <a:cs typeface="Arial"/>
              </a:rPr>
              <a:t>(Network</a:t>
            </a:r>
            <a:r>
              <a:rPr sz="2400" spc="-18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Connection)</a:t>
            </a:r>
            <a:endParaRPr lang="tr-TR" sz="2400" spc="-9" dirty="0">
              <a:latin typeface="Arial"/>
              <a:cs typeface="Arial"/>
            </a:endParaRPr>
          </a:p>
          <a:p>
            <a:pPr marL="491749" indent="-457200">
              <a:spcBef>
                <a:spcPts val="816"/>
              </a:spcBef>
              <a:buFont typeface="Wingdings" panose="05000000000000000000" pitchFamily="2" charset="2"/>
              <a:buChar char="Ø"/>
            </a:pPr>
            <a:r>
              <a:rPr lang="tr-TR" sz="3200" spc="-5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Hazır veri modellerini karşılaştırma:</a:t>
            </a:r>
          </a:p>
          <a:p>
            <a:pPr marL="422650" indent="-291364">
              <a:spcBef>
                <a:spcPts val="1079"/>
              </a:spcBef>
              <a:buClr>
                <a:srgbClr val="000000"/>
              </a:buClr>
              <a:buSzPct val="74545"/>
              <a:buFont typeface="Calibri"/>
              <a:buChar char="–"/>
              <a:tabLst>
                <a:tab pos="422075" algn="l"/>
                <a:tab pos="422650" algn="l"/>
              </a:tabLst>
            </a:pPr>
            <a:r>
              <a:rPr lang="tr-TR" sz="2400" spc="5" dirty="0">
                <a:solidFill>
                  <a:srgbClr val="0000FF"/>
                </a:solidFill>
                <a:latin typeface="Arial"/>
                <a:cs typeface="Arial"/>
              </a:rPr>
              <a:t>Dizi</a:t>
            </a:r>
            <a:endParaRPr lang="tr-TR" sz="2400" dirty="0">
              <a:latin typeface="Arial"/>
              <a:cs typeface="Arial"/>
            </a:endParaRPr>
          </a:p>
          <a:p>
            <a:pPr marL="422650" indent="-291364">
              <a:spcBef>
                <a:spcPts val="834"/>
              </a:spcBef>
              <a:buClr>
                <a:srgbClr val="000000"/>
              </a:buClr>
              <a:buSzPct val="74545"/>
              <a:buFont typeface="Calibri"/>
              <a:buChar char="–"/>
              <a:tabLst>
                <a:tab pos="422075" algn="l"/>
                <a:tab pos="422650" algn="l"/>
              </a:tabLst>
            </a:pPr>
            <a:r>
              <a:rPr lang="tr-TR" sz="2400" dirty="0" err="1">
                <a:solidFill>
                  <a:srgbClr val="0000FF"/>
                </a:solidFill>
                <a:latin typeface="Arial"/>
                <a:cs typeface="Arial"/>
              </a:rPr>
              <a:t>ArrayList</a:t>
            </a:r>
            <a:r>
              <a:rPr lang="tr-TR" sz="240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lang="tr-TR" sz="24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tr-TR" sz="2400" dirty="0" err="1">
                <a:solidFill>
                  <a:srgbClr val="0000FF"/>
                </a:solidFill>
                <a:latin typeface="Arial"/>
                <a:cs typeface="Arial"/>
              </a:rPr>
              <a:t>List</a:t>
            </a:r>
            <a:endParaRPr lang="tr-TR" sz="2400" dirty="0">
              <a:latin typeface="Arial"/>
              <a:cs typeface="Arial"/>
            </a:endParaRPr>
          </a:p>
          <a:p>
            <a:pPr marL="422650" indent="-291364">
              <a:spcBef>
                <a:spcPts val="834"/>
              </a:spcBef>
              <a:buClr>
                <a:srgbClr val="000000"/>
              </a:buClr>
              <a:buSzPct val="74545"/>
              <a:buFont typeface="Calibri"/>
              <a:buChar char="–"/>
              <a:tabLst>
                <a:tab pos="422075" algn="l"/>
                <a:tab pos="422650" algn="l"/>
              </a:tabLst>
            </a:pPr>
            <a:r>
              <a:rPr lang="tr-TR" sz="2400" dirty="0" err="1">
                <a:solidFill>
                  <a:srgbClr val="0000FF"/>
                </a:solidFill>
                <a:latin typeface="Arial"/>
                <a:cs typeface="Arial"/>
              </a:rPr>
              <a:t>Hashtable</a:t>
            </a:r>
            <a:r>
              <a:rPr lang="tr-TR" sz="240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lang="tr-TR" sz="24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tr-TR" sz="2400" dirty="0">
                <a:solidFill>
                  <a:srgbClr val="0000FF"/>
                </a:solidFill>
                <a:latin typeface="Arial"/>
                <a:cs typeface="Arial"/>
              </a:rPr>
              <a:t>Dictionary</a:t>
            </a:r>
            <a:endParaRPr lang="tr-TR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2102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83716"/>
            <a:ext cx="6347228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Hangi </a:t>
            </a:r>
            <a:r>
              <a:rPr spc="-50" dirty="0"/>
              <a:t>Veri </a:t>
            </a:r>
            <a:r>
              <a:rPr spc="-5" dirty="0"/>
              <a:t>Modeli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9618" y="1374480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618" y="2298092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9618" y="3221706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618" y="4145319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9618" y="5067780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9618" y="5991394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249" y="1131477"/>
            <a:ext cx="6647826" cy="5613046"/>
          </a:xfrm>
          <a:prstGeom prst="rect">
            <a:avLst/>
          </a:prstGeom>
        </p:spPr>
        <p:txBody>
          <a:bodyPr vert="horz" wrap="square" lIns="0" tIns="148561" rIns="0" bIns="0" rtlCol="0">
            <a:spAutoFit/>
          </a:bodyPr>
          <a:lstStyle/>
          <a:p>
            <a:pPr marL="34549">
              <a:spcBef>
                <a:spcPts val="1170"/>
              </a:spcBef>
            </a:pPr>
            <a:r>
              <a:rPr sz="2500" spc="9" dirty="0">
                <a:latin typeface="Arial"/>
                <a:cs typeface="Arial"/>
              </a:rPr>
              <a:t>Uygulamanın</a:t>
            </a:r>
            <a:r>
              <a:rPr sz="2500" spc="-45" dirty="0">
                <a:latin typeface="Arial"/>
                <a:cs typeface="Arial"/>
              </a:rPr>
              <a:t> </a:t>
            </a:r>
            <a:r>
              <a:rPr sz="2500" spc="9" dirty="0">
                <a:latin typeface="Arial"/>
                <a:cs typeface="Arial"/>
              </a:rPr>
              <a:t>Türü</a:t>
            </a:r>
            <a:endParaRPr sz="2500">
              <a:latin typeface="Arial"/>
              <a:cs typeface="Arial"/>
            </a:endParaRPr>
          </a:p>
          <a:p>
            <a:pPr marL="375433" indent="-256239">
              <a:spcBef>
                <a:spcPts val="952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374857" algn="l"/>
                <a:tab pos="375433" algn="l"/>
              </a:tabLst>
            </a:pPr>
            <a:r>
              <a:rPr sz="2200" spc="5" dirty="0">
                <a:solidFill>
                  <a:srgbClr val="0000FF"/>
                </a:solidFill>
                <a:latin typeface="Arial"/>
                <a:cs typeface="Arial"/>
              </a:rPr>
              <a:t>İstemci tabanlı </a:t>
            </a:r>
            <a:r>
              <a:rPr sz="2200" spc="9" dirty="0">
                <a:solidFill>
                  <a:srgbClr val="0000FF"/>
                </a:solidFill>
                <a:latin typeface="Arial"/>
                <a:cs typeface="Arial"/>
              </a:rPr>
              <a:t>mı? </a:t>
            </a:r>
            <a:r>
              <a:rPr sz="2200" spc="5" dirty="0">
                <a:solidFill>
                  <a:srgbClr val="0000FF"/>
                </a:solidFill>
                <a:latin typeface="Arial"/>
                <a:cs typeface="Arial"/>
              </a:rPr>
              <a:t>Sunucu/İstemci tabanlı</a:t>
            </a:r>
            <a:r>
              <a:rPr sz="2200" spc="-2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spc="9" dirty="0">
                <a:solidFill>
                  <a:srgbClr val="0000FF"/>
                </a:solidFill>
                <a:latin typeface="Arial"/>
                <a:cs typeface="Arial"/>
              </a:rPr>
              <a:t>mı?</a:t>
            </a:r>
            <a:endParaRPr sz="2200">
              <a:latin typeface="Arial"/>
              <a:cs typeface="Arial"/>
            </a:endParaRPr>
          </a:p>
          <a:p>
            <a:pPr marL="34549">
              <a:spcBef>
                <a:spcPts val="716"/>
              </a:spcBef>
            </a:pPr>
            <a:r>
              <a:rPr sz="2500" spc="9" dirty="0">
                <a:latin typeface="Arial"/>
                <a:cs typeface="Arial"/>
              </a:rPr>
              <a:t>Uygulamanın nerede</a:t>
            </a:r>
            <a:r>
              <a:rPr sz="2500" spc="-14" dirty="0">
                <a:latin typeface="Arial"/>
                <a:cs typeface="Arial"/>
              </a:rPr>
              <a:t> </a:t>
            </a:r>
            <a:r>
              <a:rPr sz="2500" spc="9" dirty="0">
                <a:latin typeface="Arial"/>
                <a:cs typeface="Arial"/>
              </a:rPr>
              <a:t>çalışacağı</a:t>
            </a:r>
            <a:endParaRPr sz="2500">
              <a:latin typeface="Arial"/>
              <a:cs typeface="Arial"/>
            </a:endParaRPr>
          </a:p>
          <a:p>
            <a:pPr marL="375433" indent="-256239">
              <a:spcBef>
                <a:spcPts val="952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374857" algn="l"/>
                <a:tab pos="375433" algn="l"/>
              </a:tabLst>
            </a:pPr>
            <a:r>
              <a:rPr sz="2200" dirty="0">
                <a:solidFill>
                  <a:srgbClr val="0000FF"/>
                </a:solidFill>
                <a:latin typeface="Arial"/>
                <a:cs typeface="Arial"/>
              </a:rPr>
              <a:t>Web </a:t>
            </a:r>
            <a:r>
              <a:rPr sz="2200" spc="5" dirty="0">
                <a:solidFill>
                  <a:srgbClr val="0000FF"/>
                </a:solidFill>
                <a:latin typeface="Arial"/>
                <a:cs typeface="Arial"/>
              </a:rPr>
              <a:t>mi, Bilgisayar mı, </a:t>
            </a:r>
            <a:r>
              <a:rPr sz="2200" spc="9" dirty="0">
                <a:solidFill>
                  <a:srgbClr val="0000FF"/>
                </a:solidFill>
                <a:latin typeface="Arial"/>
                <a:cs typeface="Arial"/>
              </a:rPr>
              <a:t>Gömülü sistem</a:t>
            </a:r>
            <a:r>
              <a:rPr sz="2200" spc="-6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spc="9" dirty="0">
                <a:solidFill>
                  <a:srgbClr val="0000FF"/>
                </a:solidFill>
                <a:latin typeface="Arial"/>
                <a:cs typeface="Arial"/>
              </a:rPr>
              <a:t>mi?</a:t>
            </a:r>
            <a:endParaRPr sz="2200">
              <a:latin typeface="Arial"/>
              <a:cs typeface="Arial"/>
            </a:endParaRPr>
          </a:p>
          <a:p>
            <a:pPr marL="34549">
              <a:spcBef>
                <a:spcPts val="707"/>
              </a:spcBef>
            </a:pPr>
            <a:r>
              <a:rPr sz="2500" spc="14" dirty="0">
                <a:latin typeface="Arial"/>
                <a:cs typeface="Arial"/>
              </a:rPr>
              <a:t>Hangi </a:t>
            </a:r>
            <a:r>
              <a:rPr sz="2500" spc="-27" dirty="0">
                <a:latin typeface="Arial"/>
                <a:cs typeface="Arial"/>
              </a:rPr>
              <a:t>Veri </a:t>
            </a:r>
            <a:r>
              <a:rPr sz="2500" spc="9" dirty="0">
                <a:latin typeface="Arial"/>
                <a:cs typeface="Arial"/>
              </a:rPr>
              <a:t>Türü üzerine</a:t>
            </a:r>
            <a:r>
              <a:rPr sz="2500" spc="-18" dirty="0">
                <a:latin typeface="Arial"/>
                <a:cs typeface="Arial"/>
              </a:rPr>
              <a:t> </a:t>
            </a:r>
            <a:r>
              <a:rPr sz="2500" spc="9" dirty="0">
                <a:latin typeface="Arial"/>
                <a:cs typeface="Arial"/>
              </a:rPr>
              <a:t>İşlem?</a:t>
            </a:r>
            <a:endParaRPr sz="2500">
              <a:latin typeface="Arial"/>
              <a:cs typeface="Arial"/>
            </a:endParaRPr>
          </a:p>
          <a:p>
            <a:pPr marL="375433" indent="-256239">
              <a:spcBef>
                <a:spcPts val="9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374857" algn="l"/>
                <a:tab pos="375433" algn="l"/>
              </a:tabLst>
            </a:pPr>
            <a:r>
              <a:rPr sz="2200" spc="5" dirty="0">
                <a:solidFill>
                  <a:srgbClr val="0000FF"/>
                </a:solidFill>
                <a:latin typeface="Arial"/>
                <a:cs typeface="Arial"/>
              </a:rPr>
              <a:t>Metin, </a:t>
            </a:r>
            <a:r>
              <a:rPr sz="2200" spc="9" dirty="0">
                <a:solidFill>
                  <a:srgbClr val="0000FF"/>
                </a:solidFill>
                <a:latin typeface="Arial"/>
                <a:cs typeface="Arial"/>
              </a:rPr>
              <a:t>Ses,</a:t>
            </a:r>
            <a:r>
              <a:rPr sz="2200" spc="-1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00FF"/>
                </a:solidFill>
                <a:latin typeface="Arial"/>
                <a:cs typeface="Arial"/>
              </a:rPr>
              <a:t>Video</a:t>
            </a:r>
            <a:endParaRPr sz="2200">
              <a:latin typeface="Arial"/>
              <a:cs typeface="Arial"/>
            </a:endParaRPr>
          </a:p>
          <a:p>
            <a:pPr marL="34549">
              <a:spcBef>
                <a:spcPts val="707"/>
              </a:spcBef>
            </a:pPr>
            <a:r>
              <a:rPr sz="2500" spc="18" dirty="0">
                <a:latin typeface="Arial"/>
                <a:cs typeface="Arial"/>
              </a:rPr>
              <a:t>Ne </a:t>
            </a:r>
            <a:r>
              <a:rPr sz="2500" spc="9" dirty="0">
                <a:latin typeface="Arial"/>
                <a:cs typeface="Arial"/>
              </a:rPr>
              <a:t>kadar Bellek</a:t>
            </a:r>
            <a:r>
              <a:rPr sz="2500" spc="-18" dirty="0">
                <a:latin typeface="Arial"/>
                <a:cs typeface="Arial"/>
              </a:rPr>
              <a:t> </a:t>
            </a:r>
            <a:r>
              <a:rPr sz="2500" spc="9" dirty="0">
                <a:latin typeface="Arial"/>
                <a:cs typeface="Arial"/>
              </a:rPr>
              <a:t>Gerekli?</a:t>
            </a:r>
            <a:endParaRPr sz="2500">
              <a:latin typeface="Arial"/>
              <a:cs typeface="Arial"/>
            </a:endParaRPr>
          </a:p>
          <a:p>
            <a:pPr marL="375433" indent="-256239">
              <a:spcBef>
                <a:spcPts val="9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374857" algn="l"/>
                <a:tab pos="375433" algn="l"/>
              </a:tabLst>
            </a:pPr>
            <a:r>
              <a:rPr sz="2200" spc="14" dirty="0">
                <a:solidFill>
                  <a:srgbClr val="0000FF"/>
                </a:solidFill>
                <a:latin typeface="Arial"/>
                <a:cs typeface="Arial"/>
              </a:rPr>
              <a:t>RAM</a:t>
            </a:r>
            <a:endParaRPr sz="2200">
              <a:latin typeface="Arial"/>
              <a:cs typeface="Arial"/>
            </a:endParaRPr>
          </a:p>
          <a:p>
            <a:pPr marL="34549">
              <a:spcBef>
                <a:spcPts val="707"/>
              </a:spcBef>
            </a:pPr>
            <a:r>
              <a:rPr sz="2500" spc="9" dirty="0">
                <a:latin typeface="Arial"/>
                <a:cs typeface="Arial"/>
              </a:rPr>
              <a:t>Hız Önemli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14" dirty="0">
                <a:latin typeface="Arial"/>
                <a:cs typeface="Arial"/>
              </a:rPr>
              <a:t>mi?</a:t>
            </a:r>
            <a:endParaRPr sz="2500">
              <a:latin typeface="Arial"/>
              <a:cs typeface="Arial"/>
            </a:endParaRPr>
          </a:p>
          <a:p>
            <a:pPr marL="375433" indent="-256239">
              <a:spcBef>
                <a:spcPts val="9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374857" algn="l"/>
                <a:tab pos="375433" algn="l"/>
              </a:tabLst>
            </a:pPr>
            <a:r>
              <a:rPr sz="2200" spc="14" dirty="0">
                <a:solidFill>
                  <a:srgbClr val="0000FF"/>
                </a:solidFill>
                <a:latin typeface="Arial"/>
                <a:cs typeface="Arial"/>
              </a:rPr>
              <a:t>CPU</a:t>
            </a:r>
            <a:endParaRPr sz="2200">
              <a:latin typeface="Arial"/>
              <a:cs typeface="Arial"/>
            </a:endParaRPr>
          </a:p>
          <a:p>
            <a:pPr marL="34549" marR="27639">
              <a:lnSpc>
                <a:spcPts val="2811"/>
              </a:lnSpc>
              <a:spcBef>
                <a:spcPts val="952"/>
              </a:spcBef>
            </a:pPr>
            <a:r>
              <a:rPr sz="2500" spc="14" dirty="0">
                <a:latin typeface="Arial"/>
                <a:cs typeface="Arial"/>
              </a:rPr>
              <a:t>Çoğu </a:t>
            </a:r>
            <a:r>
              <a:rPr sz="2500" spc="9" dirty="0">
                <a:latin typeface="Arial"/>
                <a:cs typeface="Arial"/>
              </a:rPr>
              <a:t>zaman, programın çalışma </a:t>
            </a:r>
            <a:r>
              <a:rPr sz="2500" spc="5" dirty="0">
                <a:latin typeface="Arial"/>
                <a:cs typeface="Arial"/>
              </a:rPr>
              <a:t>hızıyla </a:t>
            </a:r>
            <a:r>
              <a:rPr sz="2500" spc="9" dirty="0">
                <a:latin typeface="Arial"/>
                <a:cs typeface="Arial"/>
              </a:rPr>
              <a:t>bellek  gereksinimi </a:t>
            </a:r>
            <a:r>
              <a:rPr sz="2500" spc="5" dirty="0">
                <a:latin typeface="Arial"/>
                <a:cs typeface="Arial"/>
              </a:rPr>
              <a:t>miktarı </a:t>
            </a:r>
            <a:r>
              <a:rPr sz="2500" spc="9" dirty="0">
                <a:latin typeface="Arial"/>
                <a:cs typeface="Arial"/>
              </a:rPr>
              <a:t>doğru </a:t>
            </a:r>
            <a:r>
              <a:rPr sz="2500" spc="5" dirty="0">
                <a:latin typeface="Arial"/>
                <a:cs typeface="Arial"/>
              </a:rPr>
              <a:t>orantılıdır</a:t>
            </a:r>
            <a:r>
              <a:rPr sz="2500" spc="-23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denilebilir.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816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135" y="538672"/>
            <a:ext cx="5354619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Bağlantılı</a:t>
            </a:r>
            <a:r>
              <a:rPr spc="-73" dirty="0"/>
              <a:t> </a:t>
            </a:r>
            <a:r>
              <a:rPr spc="-5" dirty="0"/>
              <a:t>Liste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795" y="2105769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795" y="3921900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299193" y="1146309"/>
            <a:ext cx="7693401" cy="3875652"/>
          </a:xfrm>
          <a:prstGeom prst="rect">
            <a:avLst/>
          </a:prstGeom>
        </p:spPr>
        <p:txBody>
          <a:bodyPr vert="horz" wrap="square" lIns="0" tIns="758928" rIns="0" bIns="0" rtlCol="0">
            <a:spAutoFit/>
          </a:bodyPr>
          <a:lstStyle/>
          <a:p>
            <a:pPr marL="323034" marR="617277">
              <a:lnSpc>
                <a:spcPct val="93400"/>
              </a:lnSpc>
              <a:spcBef>
                <a:spcPts val="317"/>
              </a:spcBef>
            </a:pPr>
            <a:r>
              <a:rPr spc="-9" dirty="0"/>
              <a:t>Bağlı </a:t>
            </a:r>
            <a:r>
              <a:rPr spc="-5" dirty="0"/>
              <a:t>liste </a:t>
            </a:r>
            <a:r>
              <a:rPr spc="-9" dirty="0"/>
              <a:t>herhangi bir tipten node’ların  (düğümlerin) </a:t>
            </a:r>
            <a:r>
              <a:rPr dirty="0"/>
              <a:t>yine </a:t>
            </a:r>
            <a:r>
              <a:rPr spc="-5" dirty="0"/>
              <a:t>kendi </a:t>
            </a:r>
            <a:r>
              <a:rPr spc="-9" dirty="0"/>
              <a:t>tiplerinden düğümlere  </a:t>
            </a:r>
            <a:r>
              <a:rPr spc="-5" dirty="0"/>
              <a:t>işaret etmesi </a:t>
            </a:r>
            <a:r>
              <a:rPr spc="-9" dirty="0"/>
              <a:t>(point) ile oluşan </a:t>
            </a:r>
            <a:r>
              <a:rPr spc="-5" dirty="0"/>
              <a:t>zincire verilen  </a:t>
            </a:r>
            <a:r>
              <a:rPr spc="-27" dirty="0"/>
              <a:t>isimdir.</a:t>
            </a:r>
          </a:p>
          <a:p>
            <a:pPr marL="323034" marR="4607">
              <a:lnSpc>
                <a:spcPts val="3255"/>
              </a:lnSpc>
              <a:spcBef>
                <a:spcPts val="1360"/>
              </a:spcBef>
            </a:pPr>
            <a:r>
              <a:rPr spc="-5" dirty="0"/>
              <a:t>Buna </a:t>
            </a:r>
            <a:r>
              <a:rPr spc="-9" dirty="0"/>
              <a:t>göre her düğümde </a:t>
            </a:r>
            <a:r>
              <a:rPr spc="-5" dirty="0"/>
              <a:t>kendi </a:t>
            </a:r>
            <a:r>
              <a:rPr spc="-9" dirty="0"/>
              <a:t>tipinden bir pointer  olacak </a:t>
            </a:r>
            <a:r>
              <a:rPr dirty="0"/>
              <a:t>ve </a:t>
            </a:r>
            <a:r>
              <a:rPr spc="-5" dirty="0"/>
              <a:t>bu </a:t>
            </a:r>
            <a:r>
              <a:rPr spc="-9" dirty="0"/>
              <a:t>pointerlar ile düğümler </a:t>
            </a:r>
            <a:r>
              <a:rPr spc="-5" dirty="0"/>
              <a:t>birbirine  </a:t>
            </a:r>
            <a:r>
              <a:rPr spc="-9" dirty="0"/>
              <a:t>yukarıdaki </a:t>
            </a:r>
            <a:r>
              <a:rPr spc="-5" dirty="0"/>
              <a:t>şekilde</a:t>
            </a:r>
            <a:r>
              <a:rPr spc="-9" dirty="0"/>
              <a:t> </a:t>
            </a:r>
            <a:r>
              <a:rPr spc="-18" dirty="0"/>
              <a:t>bağlanacaktır.</a:t>
            </a:r>
          </a:p>
        </p:txBody>
      </p:sp>
      <p:sp>
        <p:nvSpPr>
          <p:cNvPr id="6" name="object 6"/>
          <p:cNvSpPr/>
          <p:nvPr/>
        </p:nvSpPr>
        <p:spPr>
          <a:xfrm>
            <a:off x="2516327" y="1308836"/>
            <a:ext cx="3686391" cy="521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313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6559555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Bağlantılı</a:t>
            </a:r>
            <a:r>
              <a:rPr spc="-73" dirty="0"/>
              <a:t> </a:t>
            </a:r>
            <a:r>
              <a:rPr spc="-5" dirty="0"/>
              <a:t>Liste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4146469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073" y="1108779"/>
            <a:ext cx="7664722" cy="4752745"/>
          </a:xfrm>
          <a:prstGeom prst="rect">
            <a:avLst/>
          </a:prstGeom>
        </p:spPr>
        <p:txBody>
          <a:bodyPr vert="horz" wrap="square" lIns="0" tIns="165260" rIns="0" bIns="0" rtlCol="0">
            <a:spAutoFit/>
          </a:bodyPr>
          <a:lstStyle/>
          <a:p>
            <a:pPr marL="34549">
              <a:spcBef>
                <a:spcPts val="1301"/>
              </a:spcBef>
            </a:pPr>
            <a:r>
              <a:rPr sz="2900" spc="-14" dirty="0">
                <a:latin typeface="Arial"/>
                <a:cs typeface="Arial"/>
              </a:rPr>
              <a:t>Avantajları</a:t>
            </a:r>
            <a:endParaRPr sz="2900">
              <a:latin typeface="Arial"/>
              <a:cs typeface="Arial"/>
            </a:endParaRPr>
          </a:p>
          <a:p>
            <a:pPr marL="426105" marR="546451" indent="-293667">
              <a:lnSpc>
                <a:spcPts val="2820"/>
              </a:lnSpc>
              <a:spcBef>
                <a:spcPts val="1347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41" dirty="0">
                <a:solidFill>
                  <a:srgbClr val="0000FF"/>
                </a:solidFill>
                <a:latin typeface="Arial"/>
                <a:cs typeface="Arial"/>
              </a:rPr>
              <a:t>Veri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büyüklüğü önemli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değildir.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Bir tahsis işlemi  gerektirmez.</a:t>
            </a:r>
            <a:endParaRPr sz="2500">
              <a:latin typeface="Arial"/>
              <a:cs typeface="Arial"/>
            </a:endParaRPr>
          </a:p>
          <a:p>
            <a:pPr marL="426105" marR="27639" indent="-293667">
              <a:lnSpc>
                <a:spcPts val="2820"/>
              </a:lnSpc>
              <a:spcBef>
                <a:spcPts val="1034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Silme, düzeltme, ekleme işlemleri için tekrar bellek  düzenlemesi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gerektirmez.</a:t>
            </a:r>
            <a:endParaRPr sz="2500">
              <a:latin typeface="Arial"/>
              <a:cs typeface="Arial"/>
            </a:endParaRPr>
          </a:p>
          <a:p>
            <a:pPr marL="426105" indent="-293667">
              <a:spcBef>
                <a:spcPts val="739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Dizilere göre belleği daha etkin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bir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şekilde</a:t>
            </a:r>
            <a:r>
              <a:rPr sz="2500" spc="1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kullanır.</a:t>
            </a:r>
            <a:endParaRPr sz="2500">
              <a:latin typeface="Arial"/>
              <a:cs typeface="Arial"/>
            </a:endParaRPr>
          </a:p>
          <a:p>
            <a:pPr marL="34549">
              <a:spcBef>
                <a:spcPts val="798"/>
              </a:spcBef>
            </a:pPr>
            <a:r>
              <a:rPr sz="2900" spc="-9" dirty="0">
                <a:latin typeface="Arial"/>
                <a:cs typeface="Arial"/>
              </a:rPr>
              <a:t>Dezavantajları</a:t>
            </a:r>
            <a:endParaRPr sz="2900">
              <a:latin typeface="Arial"/>
              <a:cs typeface="Arial"/>
            </a:endParaRPr>
          </a:p>
          <a:p>
            <a:pPr marL="426105" indent="-293667">
              <a:spcBef>
                <a:spcPts val="10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İşaretçileri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tutmak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için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ek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alan</a:t>
            </a:r>
            <a:endParaRPr sz="2500">
              <a:latin typeface="Arial"/>
              <a:cs typeface="Arial"/>
            </a:endParaRPr>
          </a:p>
          <a:p>
            <a:pPr marL="426105" marR="228024" indent="-293667">
              <a:lnSpc>
                <a:spcPts val="2820"/>
              </a:lnSpc>
              <a:spcBef>
                <a:spcPts val="1084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0" dirty="0">
                <a:solidFill>
                  <a:srgbClr val="0000FF"/>
                </a:solidFill>
                <a:latin typeface="Arial"/>
                <a:cs typeface="Arial"/>
              </a:rPr>
              <a:t>Yapı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sırasaldır.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Arama bakımından dizilerden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pek 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farkı </a:t>
            </a:r>
            <a:r>
              <a:rPr sz="2500" spc="-23" dirty="0">
                <a:solidFill>
                  <a:srgbClr val="0000FF"/>
                </a:solidFill>
                <a:latin typeface="Arial"/>
                <a:cs typeface="Arial"/>
              </a:rPr>
              <a:t>yoktur.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Hatta daha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yavaş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bile</a:t>
            </a:r>
            <a:r>
              <a:rPr sz="2500" spc="1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olabilir.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6880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61" y="683984"/>
            <a:ext cx="2792822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</a:t>
            </a:r>
            <a:r>
              <a:rPr spc="-5" dirty="0"/>
              <a:t>ğaç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4913460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106" y="4789084"/>
            <a:ext cx="8018275" cy="1285850"/>
          </a:xfrm>
          <a:prstGeom prst="rect">
            <a:avLst/>
          </a:prstGeom>
        </p:spPr>
        <p:txBody>
          <a:bodyPr vert="horz" wrap="square" lIns="0" tIns="40307" rIns="0" bIns="0" rtlCol="0">
            <a:spAutoFit/>
          </a:bodyPr>
          <a:lstStyle/>
          <a:p>
            <a:pPr marL="11516" marR="4607">
              <a:lnSpc>
                <a:spcPct val="93400"/>
              </a:lnSpc>
              <a:spcBef>
                <a:spcPts val="317"/>
              </a:spcBef>
            </a:pPr>
            <a:r>
              <a:rPr sz="2900" spc="-27" dirty="0">
                <a:latin typeface="Arial"/>
                <a:cs typeface="Arial"/>
              </a:rPr>
              <a:t>Verilerin </a:t>
            </a:r>
            <a:r>
              <a:rPr sz="2900" spc="-5" dirty="0">
                <a:latin typeface="Arial"/>
                <a:cs typeface="Arial"/>
              </a:rPr>
              <a:t>birbirine sanki </a:t>
            </a:r>
            <a:r>
              <a:rPr sz="2900" spc="-9" dirty="0">
                <a:latin typeface="Arial"/>
                <a:cs typeface="Arial"/>
              </a:rPr>
              <a:t>bir ağaç </a:t>
            </a:r>
            <a:r>
              <a:rPr sz="2900" spc="-5" dirty="0">
                <a:latin typeface="Arial"/>
                <a:cs typeface="Arial"/>
              </a:rPr>
              <a:t>yapısı  </a:t>
            </a:r>
            <a:r>
              <a:rPr sz="2900" spc="-9" dirty="0">
                <a:latin typeface="Arial"/>
                <a:cs typeface="Arial"/>
              </a:rPr>
              <a:t>oluşturuyormuş gibi </a:t>
            </a:r>
            <a:r>
              <a:rPr sz="2900" spc="-5" dirty="0">
                <a:latin typeface="Arial"/>
                <a:cs typeface="Arial"/>
              </a:rPr>
              <a:t>sanal </a:t>
            </a:r>
            <a:r>
              <a:rPr sz="2900" spc="-9" dirty="0">
                <a:latin typeface="Arial"/>
                <a:cs typeface="Arial"/>
              </a:rPr>
              <a:t>olarak bağlanmasıyla  elde edilen </a:t>
            </a:r>
            <a:r>
              <a:rPr sz="2900" spc="-5" dirty="0">
                <a:latin typeface="Arial"/>
                <a:cs typeface="Arial"/>
              </a:rPr>
              <a:t>hiyerarşik yapıya sahip veri</a:t>
            </a:r>
            <a:r>
              <a:rPr sz="2900" spc="-45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modelidir.</a:t>
            </a:r>
            <a:endParaRPr sz="2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73139" y="1243192"/>
            <a:ext cx="5400026" cy="34606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1500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7" y="561194"/>
            <a:ext cx="8525125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Ağaç mı? Dizi </a:t>
            </a:r>
            <a:r>
              <a:rPr dirty="0"/>
              <a:t>mi? </a:t>
            </a:r>
            <a:r>
              <a:rPr spc="-5" dirty="0"/>
              <a:t>Bağlı Liste</a:t>
            </a:r>
            <a:r>
              <a:rPr spc="-59" dirty="0"/>
              <a:t> </a:t>
            </a:r>
            <a:r>
              <a:rPr spc="-5" dirty="0"/>
              <a:t>mi?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2452412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073" y="1108779"/>
            <a:ext cx="8099465" cy="2572661"/>
          </a:xfrm>
          <a:prstGeom prst="rect">
            <a:avLst/>
          </a:prstGeom>
        </p:spPr>
        <p:txBody>
          <a:bodyPr vert="horz" wrap="square" lIns="0" tIns="165260" rIns="0" bIns="0" rtlCol="0">
            <a:spAutoFit/>
          </a:bodyPr>
          <a:lstStyle/>
          <a:p>
            <a:pPr marL="34549">
              <a:spcBef>
                <a:spcPts val="1301"/>
              </a:spcBef>
            </a:pPr>
            <a:r>
              <a:rPr sz="2900" spc="-5" dirty="0">
                <a:latin typeface="Arial"/>
                <a:cs typeface="Arial"/>
              </a:rPr>
              <a:t>Arama</a:t>
            </a:r>
            <a:r>
              <a:rPr sz="2900" spc="-14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süresi</a:t>
            </a:r>
            <a:endParaRPr sz="2900">
              <a:latin typeface="Arial"/>
              <a:cs typeface="Arial"/>
            </a:endParaRPr>
          </a:p>
          <a:p>
            <a:pPr marL="426105" indent="-293667">
              <a:spcBef>
                <a:spcPts val="10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Dizi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ve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Bağlı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Listeye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göre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çok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hızlıdır.</a:t>
            </a:r>
            <a:endParaRPr sz="2500">
              <a:latin typeface="Arial"/>
              <a:cs typeface="Arial"/>
            </a:endParaRPr>
          </a:p>
          <a:p>
            <a:pPr marL="34549">
              <a:spcBef>
                <a:spcPts val="798"/>
              </a:spcBef>
            </a:pPr>
            <a:r>
              <a:rPr sz="2900" spc="-5" dirty="0">
                <a:latin typeface="Arial"/>
                <a:cs typeface="Arial"/>
              </a:rPr>
              <a:t>Ekleme</a:t>
            </a:r>
            <a:endParaRPr sz="2900">
              <a:latin typeface="Arial"/>
              <a:cs typeface="Arial"/>
            </a:endParaRPr>
          </a:p>
          <a:p>
            <a:pPr marL="426105" marR="27639" indent="-293667">
              <a:lnSpc>
                <a:spcPts val="2820"/>
              </a:lnSpc>
              <a:spcBef>
                <a:spcPts val="1347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Dizi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ve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Bağlı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Listeye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göre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yavaşlar,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çünkü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her ekleme  işleminde arama işlemini yapmak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23" dirty="0">
                <a:solidFill>
                  <a:srgbClr val="0000FF"/>
                </a:solidFill>
                <a:latin typeface="Arial"/>
                <a:cs typeface="Arial"/>
              </a:rPr>
              <a:t>gerekir.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4178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4928" y="740289"/>
            <a:ext cx="2236814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Gr</a:t>
            </a:r>
            <a:r>
              <a:rPr dirty="0"/>
              <a:t>af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527" y="4907701"/>
            <a:ext cx="146258" cy="195132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200" spc="222" dirty="0">
                <a:latin typeface="Calibri"/>
                <a:cs typeface="Calibri"/>
              </a:rPr>
              <a:t>●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527" y="5446668"/>
            <a:ext cx="146258" cy="195132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200" spc="222" dirty="0">
                <a:latin typeface="Calibri"/>
                <a:cs typeface="Calibri"/>
              </a:rPr>
              <a:t>●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527" y="5985635"/>
            <a:ext cx="146258" cy="195132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200" spc="222" dirty="0">
                <a:latin typeface="Calibri"/>
                <a:cs typeface="Calibri"/>
              </a:rPr>
              <a:t>●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2920" y="4662633"/>
            <a:ext cx="6963375" cy="2027497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L="11516" marR="4607">
              <a:lnSpc>
                <a:spcPct val="130300"/>
              </a:lnSpc>
              <a:spcBef>
                <a:spcPts val="86"/>
              </a:spcBef>
            </a:pPr>
            <a:r>
              <a:rPr sz="2700" dirty="0">
                <a:latin typeface="Arial"/>
                <a:cs typeface="Arial"/>
              </a:rPr>
              <a:t>Şehrin trafik </a:t>
            </a:r>
            <a:r>
              <a:rPr sz="2700" spc="5" dirty="0">
                <a:latin typeface="Arial"/>
                <a:cs typeface="Arial"/>
              </a:rPr>
              <a:t>ve su </a:t>
            </a:r>
            <a:r>
              <a:rPr sz="2700" spc="-5" dirty="0">
                <a:latin typeface="Arial"/>
                <a:cs typeface="Arial"/>
              </a:rPr>
              <a:t>akışının </a:t>
            </a:r>
            <a:r>
              <a:rPr sz="2700" dirty="0">
                <a:latin typeface="Arial"/>
                <a:cs typeface="Arial"/>
              </a:rPr>
              <a:t>sağlanması,  </a:t>
            </a:r>
            <a:r>
              <a:rPr sz="2700" spc="-50" dirty="0">
                <a:latin typeface="Arial"/>
                <a:cs typeface="Arial"/>
              </a:rPr>
              <a:t>Taşıma </a:t>
            </a:r>
            <a:r>
              <a:rPr sz="2700" dirty="0">
                <a:latin typeface="Arial"/>
                <a:cs typeface="Arial"/>
              </a:rPr>
              <a:t>şirketlerinin </a:t>
            </a:r>
            <a:r>
              <a:rPr sz="2700" spc="9" dirty="0">
                <a:latin typeface="Arial"/>
                <a:cs typeface="Arial"/>
              </a:rPr>
              <a:t>en </a:t>
            </a:r>
            <a:r>
              <a:rPr sz="2700" dirty="0">
                <a:latin typeface="Arial"/>
                <a:cs typeface="Arial"/>
              </a:rPr>
              <a:t>verimli taşıma</a:t>
            </a:r>
            <a:r>
              <a:rPr sz="2700" spc="5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şekli</a:t>
            </a:r>
            <a:endParaRPr sz="2700">
              <a:latin typeface="Arial"/>
              <a:cs typeface="Arial"/>
            </a:endParaRPr>
          </a:p>
          <a:p>
            <a:pPr marL="11516" marR="4607">
              <a:lnSpc>
                <a:spcPts val="3038"/>
              </a:lnSpc>
              <a:spcBef>
                <a:spcPts val="1270"/>
              </a:spcBef>
            </a:pPr>
            <a:r>
              <a:rPr sz="2700" dirty="0">
                <a:latin typeface="Arial"/>
                <a:cs typeface="Arial"/>
              </a:rPr>
              <a:t>Network bağlantılarında </a:t>
            </a:r>
            <a:r>
              <a:rPr sz="2700" spc="5" dirty="0">
                <a:latin typeface="Arial"/>
                <a:cs typeface="Arial"/>
              </a:rPr>
              <a:t>yüksek </a:t>
            </a:r>
            <a:r>
              <a:rPr sz="2700" dirty="0">
                <a:latin typeface="Arial"/>
                <a:cs typeface="Arial"/>
              </a:rPr>
              <a:t>başarım elde  edilmesi</a:t>
            </a:r>
            <a:endParaRPr sz="2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089069" y="1243191"/>
            <a:ext cx="4962405" cy="33950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9251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657" y="447500"/>
            <a:ext cx="366993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9" dirty="0"/>
              <a:t>İlk</a:t>
            </a:r>
            <a:r>
              <a:rPr spc="-63" dirty="0"/>
              <a:t> </a:t>
            </a:r>
            <a:r>
              <a:rPr spc="-9" dirty="0"/>
              <a:t>Graf!!!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1557" y="1365266"/>
            <a:ext cx="126104" cy="1678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000" spc="204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1557" y="3082357"/>
            <a:ext cx="126104" cy="1678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000" spc="204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0733" y="1267377"/>
            <a:ext cx="3692149" cy="3378435"/>
          </a:xfrm>
          <a:prstGeom prst="rect">
            <a:avLst/>
          </a:prstGeom>
        </p:spPr>
        <p:txBody>
          <a:bodyPr vert="horz" wrap="square" lIns="0" tIns="43762" rIns="0" bIns="0" rtlCol="0">
            <a:spAutoFit/>
          </a:bodyPr>
          <a:lstStyle/>
          <a:p>
            <a:pPr marL="11516" marR="289636">
              <a:lnSpc>
                <a:spcPts val="2503"/>
              </a:lnSpc>
              <a:spcBef>
                <a:spcPts val="345"/>
              </a:spcBef>
            </a:pPr>
            <a:r>
              <a:rPr sz="2300" spc="-59" dirty="0">
                <a:latin typeface="Arial"/>
                <a:cs typeface="Arial"/>
              </a:rPr>
              <a:t>Yedi </a:t>
            </a:r>
            <a:r>
              <a:rPr sz="2300" spc="-5" dirty="0">
                <a:latin typeface="Arial"/>
                <a:cs typeface="Arial"/>
              </a:rPr>
              <a:t>Königsberg Köprüleri  </a:t>
            </a:r>
            <a:r>
              <a:rPr sz="2300" spc="-9" dirty="0">
                <a:latin typeface="Arial"/>
                <a:cs typeface="Arial"/>
              </a:rPr>
              <a:t>ve </a:t>
            </a:r>
            <a:r>
              <a:rPr sz="2300" spc="-5" dirty="0">
                <a:latin typeface="Arial"/>
                <a:cs typeface="Arial"/>
              </a:rPr>
              <a:t>1736 </a:t>
            </a:r>
            <a:r>
              <a:rPr sz="2300" spc="-14" dirty="0">
                <a:latin typeface="Arial"/>
                <a:cs typeface="Arial"/>
              </a:rPr>
              <a:t>yılında  </a:t>
            </a:r>
            <a:r>
              <a:rPr sz="2300" spc="-9" dirty="0">
                <a:latin typeface="Arial"/>
                <a:cs typeface="Arial"/>
              </a:rPr>
              <a:t>yayımlanarak </a:t>
            </a:r>
            <a:r>
              <a:rPr sz="2300" spc="-5" dirty="0">
                <a:solidFill>
                  <a:srgbClr val="0000FF"/>
                </a:solidFill>
                <a:latin typeface="Arial"/>
                <a:cs typeface="Arial"/>
              </a:rPr>
              <a:t>Leonhard  Euler </a:t>
            </a:r>
            <a:r>
              <a:rPr sz="2300" spc="-9" dirty="0">
                <a:latin typeface="Arial"/>
                <a:cs typeface="Arial"/>
              </a:rPr>
              <a:t>grafik </a:t>
            </a:r>
            <a:r>
              <a:rPr sz="2300" spc="-5" dirty="0">
                <a:latin typeface="Arial"/>
                <a:cs typeface="Arial"/>
              </a:rPr>
              <a:t>teorisi </a:t>
            </a:r>
            <a:r>
              <a:rPr sz="2300" spc="-9" dirty="0">
                <a:latin typeface="Arial"/>
                <a:cs typeface="Arial"/>
              </a:rPr>
              <a:t>tarihinin  </a:t>
            </a:r>
            <a:r>
              <a:rPr sz="2300" spc="-5" dirty="0">
                <a:latin typeface="Arial"/>
                <a:cs typeface="Arial"/>
              </a:rPr>
              <a:t>temeli olarak kabul</a:t>
            </a:r>
            <a:r>
              <a:rPr sz="2300" spc="-45" dirty="0">
                <a:latin typeface="Arial"/>
                <a:cs typeface="Arial"/>
              </a:rPr>
              <a:t> </a:t>
            </a:r>
            <a:r>
              <a:rPr sz="2300" spc="-23" dirty="0">
                <a:latin typeface="Arial"/>
                <a:cs typeface="Arial"/>
              </a:rPr>
              <a:t>edilir.</a:t>
            </a:r>
            <a:endParaRPr sz="2300">
              <a:latin typeface="Arial"/>
              <a:cs typeface="Arial"/>
            </a:endParaRPr>
          </a:p>
          <a:p>
            <a:pPr marL="11516" marR="4607">
              <a:lnSpc>
                <a:spcPts val="2503"/>
              </a:lnSpc>
              <a:spcBef>
                <a:spcPts val="1007"/>
              </a:spcBef>
            </a:pPr>
            <a:r>
              <a:rPr sz="2300" spc="-5" dirty="0">
                <a:latin typeface="Arial"/>
                <a:cs typeface="Arial"/>
              </a:rPr>
              <a:t>Bütün köprülerden </a:t>
            </a:r>
            <a:r>
              <a:rPr sz="2300" spc="-9" dirty="0">
                <a:latin typeface="Arial"/>
                <a:cs typeface="Arial"/>
              </a:rPr>
              <a:t>bir ve  yalnız bir </a:t>
            </a:r>
            <a:r>
              <a:rPr sz="2300" spc="-5" dirty="0">
                <a:latin typeface="Arial"/>
                <a:cs typeface="Arial"/>
              </a:rPr>
              <a:t>kez </a:t>
            </a:r>
            <a:r>
              <a:rPr sz="2300" spc="-9" dirty="0">
                <a:latin typeface="Arial"/>
                <a:cs typeface="Arial"/>
              </a:rPr>
              <a:t>geçmek </a:t>
            </a:r>
            <a:r>
              <a:rPr sz="2300" spc="-5" dirty="0">
                <a:latin typeface="Arial"/>
                <a:cs typeface="Arial"/>
              </a:rPr>
              <a:t>koşulu  </a:t>
            </a:r>
            <a:r>
              <a:rPr sz="2300" spc="-9" dirty="0">
                <a:latin typeface="Arial"/>
                <a:cs typeface="Arial"/>
              </a:rPr>
              <a:t>ile bir </a:t>
            </a:r>
            <a:r>
              <a:rPr sz="2300" spc="-5" dirty="0">
                <a:latin typeface="Arial"/>
                <a:cs typeface="Arial"/>
              </a:rPr>
              <a:t>yürüyüş </a:t>
            </a:r>
            <a:r>
              <a:rPr sz="2300" spc="-9" dirty="0">
                <a:latin typeface="Arial"/>
                <a:cs typeface="Arial"/>
              </a:rPr>
              <a:t>yapılabilir</a:t>
            </a:r>
            <a:r>
              <a:rPr sz="2300" spc="-5" dirty="0">
                <a:latin typeface="Arial"/>
                <a:cs typeface="Arial"/>
              </a:rPr>
              <a:t> </a:t>
            </a:r>
            <a:r>
              <a:rPr sz="2300" spc="-9" dirty="0">
                <a:latin typeface="Arial"/>
                <a:cs typeface="Arial"/>
              </a:rPr>
              <a:t>mi?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93881" y="1243192"/>
            <a:ext cx="4153955" cy="26764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0732" y="4645812"/>
            <a:ext cx="7801189" cy="19513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8256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8712" y="608103"/>
            <a:ext cx="3951763" cy="62718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4000" spc="-9" dirty="0"/>
              <a:t>Durum</a:t>
            </a:r>
            <a:r>
              <a:rPr sz="4000" spc="-41" dirty="0"/>
              <a:t> </a:t>
            </a:r>
            <a:r>
              <a:rPr sz="4000" spc="-9" dirty="0"/>
              <a:t>Makineleri</a:t>
            </a:r>
            <a:endParaRPr lang="tr-TR" sz="400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2286" y="1387147"/>
            <a:ext cx="152592" cy="212846"/>
          </a:xfrm>
          <a:prstGeom prst="rect">
            <a:avLst/>
          </a:prstGeom>
        </p:spPr>
        <p:txBody>
          <a:bodyPr vert="horz" wrap="square" lIns="0" tIns="12668" rIns="0" bIns="0" rtlCol="0">
            <a:spAutoFit/>
          </a:bodyPr>
          <a:lstStyle/>
          <a:p>
            <a:pPr marL="11516">
              <a:spcBef>
                <a:spcPts val="100"/>
              </a:spcBef>
            </a:pPr>
            <a:r>
              <a:rPr sz="1300" spc="249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499" y="1251510"/>
            <a:ext cx="4580580" cy="2102428"/>
          </a:xfrm>
          <a:prstGeom prst="rect">
            <a:avLst/>
          </a:prstGeom>
        </p:spPr>
        <p:txBody>
          <a:bodyPr vert="horz" wrap="square" lIns="0" tIns="50095" rIns="0" bIns="0" rtlCol="0">
            <a:spAutoFit/>
          </a:bodyPr>
          <a:lstStyle/>
          <a:p>
            <a:pPr marL="11516" marR="4607">
              <a:lnSpc>
                <a:spcPts val="3210"/>
              </a:lnSpc>
              <a:spcBef>
                <a:spcPts val="394"/>
              </a:spcBef>
            </a:pPr>
            <a:r>
              <a:rPr sz="2900" dirty="0">
                <a:latin typeface="Arial"/>
                <a:cs typeface="Arial"/>
              </a:rPr>
              <a:t>Sınırlı sayıda  </a:t>
            </a:r>
            <a:r>
              <a:rPr sz="2900" spc="5" dirty="0">
                <a:latin typeface="Arial"/>
                <a:cs typeface="Arial"/>
              </a:rPr>
              <a:t>durumdan,</a:t>
            </a:r>
            <a:r>
              <a:rPr sz="2900" spc="-50" dirty="0">
                <a:latin typeface="Arial"/>
                <a:cs typeface="Arial"/>
              </a:rPr>
              <a:t> </a:t>
            </a:r>
            <a:r>
              <a:rPr sz="2900" spc="5" dirty="0">
                <a:latin typeface="Arial"/>
                <a:cs typeface="Arial"/>
              </a:rPr>
              <a:t>durumlar  </a:t>
            </a:r>
            <a:r>
              <a:rPr sz="2900" dirty="0">
                <a:latin typeface="Arial"/>
                <a:cs typeface="Arial"/>
              </a:rPr>
              <a:t>arası </a:t>
            </a:r>
            <a:r>
              <a:rPr sz="2900" spc="5" dirty="0">
                <a:latin typeface="Arial"/>
                <a:cs typeface="Arial"/>
              </a:rPr>
              <a:t>geçişlerden </a:t>
            </a:r>
            <a:r>
              <a:rPr sz="2900" spc="9" dirty="0">
                <a:latin typeface="Arial"/>
                <a:cs typeface="Arial"/>
              </a:rPr>
              <a:t>ve  </a:t>
            </a:r>
            <a:r>
              <a:rPr sz="2900" spc="5" dirty="0">
                <a:latin typeface="Arial"/>
                <a:cs typeface="Arial"/>
              </a:rPr>
              <a:t>eylemlerin  birleşmesiyle</a:t>
            </a:r>
            <a:r>
              <a:rPr sz="2900" spc="-68" dirty="0">
                <a:latin typeface="Arial"/>
                <a:cs typeface="Arial"/>
              </a:rPr>
              <a:t> </a:t>
            </a:r>
            <a:r>
              <a:rPr sz="2900" spc="5" dirty="0">
                <a:latin typeface="Arial"/>
                <a:cs typeface="Arial"/>
              </a:rPr>
              <a:t>oluşan  davranışların bir  </a:t>
            </a:r>
            <a:r>
              <a:rPr sz="2900" spc="-14" dirty="0">
                <a:latin typeface="Arial"/>
                <a:cs typeface="Arial"/>
              </a:rPr>
              <a:t>modelidir.</a:t>
            </a:r>
            <a:endParaRPr sz="2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11162" y="879763"/>
            <a:ext cx="2631524" cy="3058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26897" y="4181018"/>
            <a:ext cx="3786582" cy="222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127453" y="4406740"/>
          <a:ext cx="2655674" cy="20407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4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14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200" b="1" dirty="0">
                          <a:latin typeface="Arial"/>
                          <a:cs typeface="Arial"/>
                        </a:rPr>
                        <a:t>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4280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200" b="1" dirty="0">
                          <a:latin typeface="Arial"/>
                          <a:cs typeface="Arial"/>
                        </a:rPr>
                        <a:t>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4280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9619"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200" b="1" i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b="1" spc="-15" baseline="-27777" dirty="0">
                          <a:latin typeface="Arial"/>
                          <a:cs typeface="Arial"/>
                        </a:rPr>
                        <a:t>1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4280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200" i="1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spc="-22" baseline="-27777" dirty="0">
                          <a:latin typeface="Arial"/>
                          <a:cs typeface="Arial"/>
                        </a:rPr>
                        <a:t>2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3819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200" i="1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spc="-22" baseline="-27777" dirty="0">
                          <a:latin typeface="Arial"/>
                          <a:cs typeface="Arial"/>
                        </a:rPr>
                        <a:t>1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3819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9620"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2200" b="1" i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b="1" spc="-15" baseline="-27777" dirty="0">
                          <a:latin typeface="Arial"/>
                          <a:cs typeface="Arial"/>
                        </a:rPr>
                        <a:t>2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42227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200" i="1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spc="-22" baseline="-27777" dirty="0">
                          <a:latin typeface="Arial"/>
                          <a:cs typeface="Arial"/>
                        </a:rPr>
                        <a:t>1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3877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200" i="1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spc="-22" baseline="-27777" dirty="0">
                          <a:latin typeface="Arial"/>
                          <a:cs typeface="Arial"/>
                        </a:rPr>
                        <a:t>2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3877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307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560342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Durum</a:t>
            </a:r>
            <a:r>
              <a:rPr spc="-50" dirty="0"/>
              <a:t> </a:t>
            </a:r>
            <a:r>
              <a:rPr spc="-5" dirty="0"/>
              <a:t>Makineleri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3203278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073" y="1262770"/>
            <a:ext cx="7937660" cy="5102088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34549" marR="105950">
              <a:lnSpc>
                <a:spcPts val="3255"/>
              </a:lnSpc>
              <a:spcBef>
                <a:spcPts val="385"/>
              </a:spcBef>
            </a:pPr>
            <a:r>
              <a:rPr sz="2900" spc="-5" dirty="0">
                <a:latin typeface="Arial"/>
                <a:cs typeface="Arial"/>
              </a:rPr>
              <a:t>İşletim sistemlerinde, derleyici/yorumlayıcılarda,  kontrol amaçlı yazılımlarda sistemin davranışını  </a:t>
            </a:r>
            <a:r>
              <a:rPr sz="2900" spc="-9" dirty="0">
                <a:latin typeface="Arial"/>
                <a:cs typeface="Arial"/>
              </a:rPr>
              <a:t>durumlara indirger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9" dirty="0">
                <a:latin typeface="Arial"/>
                <a:cs typeface="Arial"/>
              </a:rPr>
              <a:t>durumlar </a:t>
            </a:r>
            <a:r>
              <a:rPr sz="2900" spc="-5" dirty="0">
                <a:latin typeface="Arial"/>
                <a:cs typeface="Arial"/>
              </a:rPr>
              <a:t>arası geçiş  koşullarıyla sistemi ortaya</a:t>
            </a:r>
            <a:r>
              <a:rPr sz="2900" spc="-27" dirty="0">
                <a:latin typeface="Arial"/>
                <a:cs typeface="Arial"/>
              </a:rPr>
              <a:t> </a:t>
            </a:r>
            <a:r>
              <a:rPr sz="2900" spc="-32" dirty="0">
                <a:latin typeface="Arial"/>
                <a:cs typeface="Arial"/>
              </a:rPr>
              <a:t>koyar.</a:t>
            </a:r>
            <a:endParaRPr sz="2900">
              <a:latin typeface="Arial"/>
              <a:cs typeface="Arial"/>
            </a:endParaRPr>
          </a:p>
          <a:p>
            <a:pPr marL="34549" marR="185413">
              <a:lnSpc>
                <a:spcPts val="3255"/>
              </a:lnSpc>
              <a:spcBef>
                <a:spcPts val="1279"/>
              </a:spcBef>
            </a:pPr>
            <a:r>
              <a:rPr sz="2900" spc="-9" dirty="0">
                <a:latin typeface="Arial"/>
                <a:cs typeface="Arial"/>
              </a:rPr>
              <a:t>Durum </a:t>
            </a:r>
            <a:r>
              <a:rPr sz="2900" spc="-5" dirty="0">
                <a:latin typeface="Arial"/>
                <a:cs typeface="Arial"/>
              </a:rPr>
              <a:t>makinesi, yazılım </a:t>
            </a:r>
            <a:r>
              <a:rPr sz="2900" spc="-9" dirty="0">
                <a:latin typeface="Arial"/>
                <a:cs typeface="Arial"/>
              </a:rPr>
              <a:t>uygulamasında </a:t>
            </a:r>
            <a:r>
              <a:rPr sz="2900" spc="-5" dirty="0">
                <a:latin typeface="Arial"/>
                <a:cs typeface="Arial"/>
              </a:rPr>
              <a:t>birçok  </a:t>
            </a:r>
            <a:r>
              <a:rPr sz="2900" spc="-9" dirty="0">
                <a:latin typeface="Arial"/>
                <a:cs typeface="Arial"/>
              </a:rPr>
              <a:t>alanda </a:t>
            </a:r>
            <a:r>
              <a:rPr sz="2900" spc="-18" dirty="0">
                <a:latin typeface="Arial"/>
                <a:cs typeface="Arial"/>
              </a:rPr>
              <a:t>kullanılabilir. </a:t>
            </a:r>
            <a:r>
              <a:rPr sz="2900" spc="-5" dirty="0">
                <a:latin typeface="Arial"/>
                <a:cs typeface="Arial"/>
              </a:rPr>
              <a:t>Örneğin</a:t>
            </a:r>
            <a:endParaRPr sz="2900">
              <a:latin typeface="Arial"/>
              <a:cs typeface="Arial"/>
            </a:endParaRPr>
          </a:p>
          <a:p>
            <a:pPr marL="426105" indent="-293667">
              <a:spcBef>
                <a:spcPts val="993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bir robot kolunun</a:t>
            </a:r>
            <a:r>
              <a:rPr sz="25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hareketi,</a:t>
            </a:r>
            <a:endParaRPr sz="2500">
              <a:latin typeface="Arial"/>
              <a:cs typeface="Arial"/>
            </a:endParaRPr>
          </a:p>
          <a:p>
            <a:pPr marL="426105" indent="-293667">
              <a:spcBef>
                <a:spcPts val="807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şifre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çözme,</a:t>
            </a:r>
            <a:endParaRPr sz="2500">
              <a:latin typeface="Arial"/>
              <a:cs typeface="Arial"/>
            </a:endParaRPr>
          </a:p>
          <a:p>
            <a:pPr marL="426105" indent="-293667">
              <a:spcBef>
                <a:spcPts val="798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gerçek zamanlı işletim sistemlerinde proses</a:t>
            </a:r>
            <a:r>
              <a:rPr sz="2500" spc="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kontrolü</a:t>
            </a:r>
            <a:endParaRPr sz="2500">
              <a:latin typeface="Arial"/>
              <a:cs typeface="Arial"/>
            </a:endParaRPr>
          </a:p>
          <a:p>
            <a:pPr marL="426105" marR="1012864" indent="-293667">
              <a:lnSpc>
                <a:spcPts val="2820"/>
              </a:lnSpc>
              <a:spcBef>
                <a:spcPts val="1079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genel olarak kontrol alt sistemlerinin yazılımla  kotarılması durumlarında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çözüm</a:t>
            </a:r>
            <a:r>
              <a:rPr sz="2500" spc="-2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32" dirty="0">
                <a:solidFill>
                  <a:srgbClr val="0000FF"/>
                </a:solidFill>
                <a:latin typeface="Arial"/>
                <a:cs typeface="Arial"/>
              </a:rPr>
              <a:t>olur.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0040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488271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Durum</a:t>
            </a:r>
            <a:r>
              <a:rPr spc="-50" dirty="0"/>
              <a:t> </a:t>
            </a:r>
            <a:r>
              <a:rPr spc="-5" dirty="0"/>
              <a:t>Makineleri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3203278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105" y="1262769"/>
            <a:ext cx="8078736" cy="3178485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11516" marR="4607">
              <a:lnSpc>
                <a:spcPts val="3255"/>
              </a:lnSpc>
              <a:spcBef>
                <a:spcPts val="385"/>
              </a:spcBef>
            </a:pPr>
            <a:r>
              <a:rPr sz="2900" spc="-9" dirty="0">
                <a:latin typeface="Arial"/>
                <a:cs typeface="Arial"/>
              </a:rPr>
              <a:t>Durum </a:t>
            </a:r>
            <a:r>
              <a:rPr sz="2900" spc="-5" dirty="0">
                <a:latin typeface="Arial"/>
                <a:cs typeface="Arial"/>
              </a:rPr>
              <a:t>makinası </a:t>
            </a:r>
            <a:r>
              <a:rPr sz="2900" dirty="0">
                <a:latin typeface="Arial"/>
                <a:cs typeface="Arial"/>
              </a:rPr>
              <a:t>veri </a:t>
            </a:r>
            <a:r>
              <a:rPr sz="2900" spc="-9" dirty="0">
                <a:latin typeface="Arial"/>
                <a:cs typeface="Arial"/>
              </a:rPr>
              <a:t>modeli </a:t>
            </a:r>
            <a:r>
              <a:rPr sz="2900" spc="-5" dirty="0">
                <a:latin typeface="Arial"/>
                <a:cs typeface="Arial"/>
              </a:rPr>
              <a:t>şeklen yönlü </a:t>
            </a:r>
            <a:r>
              <a:rPr sz="2900" spc="-9" dirty="0">
                <a:latin typeface="Arial"/>
                <a:cs typeface="Arial"/>
              </a:rPr>
              <a:t>graflara  </a:t>
            </a:r>
            <a:r>
              <a:rPr sz="2900" spc="-32" dirty="0">
                <a:latin typeface="Arial"/>
                <a:cs typeface="Arial"/>
              </a:rPr>
              <a:t>benzer, </a:t>
            </a:r>
            <a:r>
              <a:rPr sz="2900" spc="-5" dirty="0">
                <a:latin typeface="Arial"/>
                <a:cs typeface="Arial"/>
              </a:rPr>
              <a:t>ancak, birleşme </a:t>
            </a:r>
            <a:r>
              <a:rPr sz="2900" spc="-9" dirty="0">
                <a:latin typeface="Arial"/>
                <a:cs typeface="Arial"/>
              </a:rPr>
              <a:t>noktaları graflarda  olduğu gibi düğüm </a:t>
            </a:r>
            <a:r>
              <a:rPr sz="2900" spc="-5" dirty="0">
                <a:latin typeface="Arial"/>
                <a:cs typeface="Arial"/>
              </a:rPr>
              <a:t>olarak </a:t>
            </a:r>
            <a:r>
              <a:rPr sz="2900" spc="-9" dirty="0">
                <a:latin typeface="Arial"/>
                <a:cs typeface="Arial"/>
              </a:rPr>
              <a:t>değil de durum, </a:t>
            </a:r>
            <a:r>
              <a:rPr sz="2900" spc="-5" dirty="0">
                <a:latin typeface="Arial"/>
                <a:cs typeface="Arial"/>
              </a:rPr>
              <a:t>ayrıtlar  </a:t>
            </a:r>
            <a:r>
              <a:rPr sz="2900" spc="-9" dirty="0">
                <a:latin typeface="Arial"/>
                <a:cs typeface="Arial"/>
              </a:rPr>
              <a:t>da geçiş </a:t>
            </a:r>
            <a:r>
              <a:rPr sz="2900" spc="-5" dirty="0">
                <a:latin typeface="Arial"/>
                <a:cs typeface="Arial"/>
              </a:rPr>
              <a:t>eğrileri </a:t>
            </a:r>
            <a:r>
              <a:rPr sz="2900" spc="-9" dirty="0">
                <a:latin typeface="Arial"/>
                <a:cs typeface="Arial"/>
              </a:rPr>
              <a:t>olarak</a:t>
            </a:r>
            <a:r>
              <a:rPr sz="2900" spc="14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adlandırılır.</a:t>
            </a:r>
            <a:endParaRPr sz="2900">
              <a:latin typeface="Arial"/>
              <a:cs typeface="Arial"/>
            </a:endParaRPr>
          </a:p>
          <a:p>
            <a:pPr marL="11516" marR="761230" algn="just">
              <a:lnSpc>
                <a:spcPts val="3255"/>
              </a:lnSpc>
              <a:spcBef>
                <a:spcPts val="1279"/>
              </a:spcBef>
            </a:pPr>
            <a:r>
              <a:rPr sz="2900" spc="-9" dirty="0">
                <a:latin typeface="Arial"/>
                <a:cs typeface="Arial"/>
              </a:rPr>
              <a:t>Durumlar </a:t>
            </a:r>
            <a:r>
              <a:rPr sz="2900" spc="-5" dirty="0">
                <a:latin typeface="Arial"/>
                <a:cs typeface="Arial"/>
              </a:rPr>
              <a:t>arasındaki </a:t>
            </a:r>
            <a:r>
              <a:rPr sz="2900" spc="-23" dirty="0">
                <a:latin typeface="Arial"/>
                <a:cs typeface="Arial"/>
              </a:rPr>
              <a:t>geçişler, </a:t>
            </a:r>
            <a:r>
              <a:rPr sz="2900" spc="-5" dirty="0">
                <a:latin typeface="Arial"/>
                <a:cs typeface="Arial"/>
              </a:rPr>
              <a:t>sistemin </a:t>
            </a:r>
            <a:r>
              <a:rPr sz="2900" dirty="0">
                <a:latin typeface="Arial"/>
                <a:cs typeface="Arial"/>
              </a:rPr>
              <a:t>o </a:t>
            </a:r>
            <a:r>
              <a:rPr sz="2900" spc="-9" dirty="0">
                <a:latin typeface="Arial"/>
                <a:cs typeface="Arial"/>
              </a:rPr>
              <a:t>ana  </a:t>
            </a:r>
            <a:r>
              <a:rPr sz="2900" spc="-5" dirty="0">
                <a:latin typeface="Arial"/>
                <a:cs typeface="Arial"/>
              </a:rPr>
              <a:t>kadar </a:t>
            </a:r>
            <a:r>
              <a:rPr sz="2900" dirty="0">
                <a:latin typeface="Arial"/>
                <a:cs typeface="Arial"/>
              </a:rPr>
              <a:t>ki </a:t>
            </a:r>
            <a:r>
              <a:rPr sz="2900" spc="-9" dirty="0">
                <a:latin typeface="Arial"/>
                <a:cs typeface="Arial"/>
              </a:rPr>
              <a:t>durumlarına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9" dirty="0">
                <a:latin typeface="Arial"/>
                <a:cs typeface="Arial"/>
              </a:rPr>
              <a:t>giriş </a:t>
            </a:r>
            <a:r>
              <a:rPr sz="2900" spc="-5" dirty="0">
                <a:latin typeface="Arial"/>
                <a:cs typeface="Arial"/>
              </a:rPr>
              <a:t>parametrelerine  </a:t>
            </a:r>
            <a:r>
              <a:rPr sz="2900" spc="-27" dirty="0">
                <a:latin typeface="Arial"/>
                <a:cs typeface="Arial"/>
              </a:rPr>
              <a:t>bağlıdır.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6308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8507357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23" dirty="0"/>
              <a:t>Veritabanı </a:t>
            </a:r>
            <a:r>
              <a:rPr dirty="0"/>
              <a:t>– </a:t>
            </a:r>
            <a:r>
              <a:rPr spc="-5" dirty="0"/>
              <a:t>İlişkisel </a:t>
            </a:r>
            <a:r>
              <a:rPr spc="-50" dirty="0"/>
              <a:t>Veri</a:t>
            </a:r>
            <a:r>
              <a:rPr spc="-32" dirty="0"/>
              <a:t> </a:t>
            </a:r>
            <a:r>
              <a:rPr spc="-5" dirty="0"/>
              <a:t>Modeli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105" y="1262770"/>
            <a:ext cx="3761822" cy="3815965"/>
          </a:xfrm>
          <a:prstGeom prst="rect">
            <a:avLst/>
          </a:prstGeom>
        </p:spPr>
        <p:txBody>
          <a:bodyPr vert="horz" wrap="square" lIns="0" tIns="40307" rIns="0" bIns="0" rtlCol="0">
            <a:spAutoFit/>
          </a:bodyPr>
          <a:lstStyle/>
          <a:p>
            <a:pPr marL="11516" marR="4607">
              <a:lnSpc>
                <a:spcPct val="93500"/>
              </a:lnSpc>
              <a:spcBef>
                <a:spcPts val="317"/>
              </a:spcBef>
            </a:pPr>
            <a:r>
              <a:rPr sz="2900" spc="-23" dirty="0">
                <a:latin typeface="Arial"/>
                <a:cs typeface="Arial"/>
              </a:rPr>
              <a:t>Veritabanı </a:t>
            </a:r>
            <a:r>
              <a:rPr sz="2900" spc="-5" dirty="0">
                <a:latin typeface="Arial"/>
                <a:cs typeface="Arial"/>
              </a:rPr>
              <a:t>ilişkisel veri  </a:t>
            </a:r>
            <a:r>
              <a:rPr sz="2900" spc="-9" dirty="0">
                <a:latin typeface="Arial"/>
                <a:cs typeface="Arial"/>
              </a:rPr>
              <a:t>modeli veritabanı  uygulamalarında </a:t>
            </a:r>
            <a:r>
              <a:rPr sz="2900" spc="-5" dirty="0">
                <a:latin typeface="Arial"/>
                <a:cs typeface="Arial"/>
              </a:rPr>
              <a:t>var  </a:t>
            </a:r>
            <a:r>
              <a:rPr sz="2900" spc="-9" dirty="0">
                <a:latin typeface="Arial"/>
                <a:cs typeface="Arial"/>
              </a:rPr>
              <a:t>olan dört beş </a:t>
            </a:r>
            <a:r>
              <a:rPr sz="2900" spc="-5" dirty="0">
                <a:latin typeface="Arial"/>
                <a:cs typeface="Arial"/>
              </a:rPr>
              <a:t>sınıftan  </a:t>
            </a:r>
            <a:r>
              <a:rPr sz="2900" spc="-9" dirty="0">
                <a:latin typeface="Arial"/>
                <a:cs typeface="Arial"/>
              </a:rPr>
              <a:t>birisidir; </a:t>
            </a:r>
            <a:r>
              <a:rPr sz="2900" spc="-5" dirty="0">
                <a:latin typeface="Arial"/>
                <a:cs typeface="Arial"/>
              </a:rPr>
              <a:t>veriler şekilde  </a:t>
            </a:r>
            <a:r>
              <a:rPr sz="2900" spc="-9" dirty="0">
                <a:latin typeface="Arial"/>
                <a:cs typeface="Arial"/>
              </a:rPr>
              <a:t>gösterildiği gibi tablolar  üzerinden </a:t>
            </a:r>
            <a:r>
              <a:rPr sz="2900" spc="-5" dirty="0">
                <a:latin typeface="Arial"/>
                <a:cs typeface="Arial"/>
              </a:rPr>
              <a:t>kurulan  ilişkilere  </a:t>
            </a:r>
            <a:r>
              <a:rPr sz="2900" spc="-18" dirty="0">
                <a:latin typeface="Arial"/>
                <a:cs typeface="Arial"/>
              </a:rPr>
              <a:t>dayanmaktadır.</a:t>
            </a:r>
            <a:endParaRPr sz="2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35340" y="1388299"/>
            <a:ext cx="4371615" cy="42288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9702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83716"/>
            <a:ext cx="404616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Ağ </a:t>
            </a:r>
            <a:r>
              <a:rPr spc="-50" dirty="0"/>
              <a:t>Veri</a:t>
            </a:r>
            <a:r>
              <a:rPr spc="-86" dirty="0"/>
              <a:t> </a:t>
            </a:r>
            <a:r>
              <a:rPr spc="-5" dirty="0"/>
              <a:t>Modeli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2708" y="1369872"/>
            <a:ext cx="128408" cy="1655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00" spc="195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760" y="1267376"/>
            <a:ext cx="3693301" cy="5363333"/>
          </a:xfrm>
          <a:prstGeom prst="rect">
            <a:avLst/>
          </a:prstGeom>
        </p:spPr>
        <p:txBody>
          <a:bodyPr vert="horz" wrap="square" lIns="0" tIns="34549" rIns="0" bIns="0" rtlCol="0">
            <a:spAutoFit/>
          </a:bodyPr>
          <a:lstStyle/>
          <a:p>
            <a:pPr marL="34549" marR="27639">
              <a:lnSpc>
                <a:spcPct val="93700"/>
              </a:lnSpc>
              <a:spcBef>
                <a:spcPts val="272"/>
              </a:spcBef>
            </a:pPr>
            <a:r>
              <a:rPr sz="2300" spc="5" dirty="0">
                <a:latin typeface="Arial"/>
                <a:cs typeface="Arial"/>
              </a:rPr>
              <a:t>Ağ </a:t>
            </a:r>
            <a:r>
              <a:rPr sz="2300" dirty="0">
                <a:latin typeface="Arial"/>
                <a:cs typeface="Arial"/>
              </a:rPr>
              <a:t>veri modeli, katmalı </a:t>
            </a:r>
            <a:r>
              <a:rPr sz="2300" spc="5" dirty="0">
                <a:latin typeface="Arial"/>
                <a:cs typeface="Arial"/>
              </a:rPr>
              <a:t>ağ  </a:t>
            </a:r>
            <a:r>
              <a:rPr sz="2300" dirty="0">
                <a:latin typeface="Arial"/>
                <a:cs typeface="Arial"/>
              </a:rPr>
              <a:t>mimarilerinde, </a:t>
            </a:r>
            <a:r>
              <a:rPr sz="2300" spc="5" dirty="0">
                <a:latin typeface="Arial"/>
                <a:cs typeface="Arial"/>
              </a:rPr>
              <a:t>bilgisayarlar  </a:t>
            </a:r>
            <a:r>
              <a:rPr sz="2300" dirty="0">
                <a:latin typeface="Arial"/>
                <a:cs typeface="Arial"/>
              </a:rPr>
              <a:t>arasında </a:t>
            </a:r>
            <a:r>
              <a:rPr sz="2300" spc="5" dirty="0">
                <a:latin typeface="Arial"/>
                <a:cs typeface="Arial"/>
              </a:rPr>
              <a:t>eş </a:t>
            </a:r>
            <a:r>
              <a:rPr sz="2300" dirty="0">
                <a:latin typeface="Arial"/>
                <a:cs typeface="Arial"/>
              </a:rPr>
              <a:t>katmalar (peer  layers) </a:t>
            </a:r>
            <a:r>
              <a:rPr sz="2300" spc="5" dirty="0">
                <a:latin typeface="Arial"/>
                <a:cs typeface="Arial"/>
              </a:rPr>
              <a:t>düzeyinde </a:t>
            </a:r>
            <a:r>
              <a:rPr sz="2300" dirty="0">
                <a:latin typeface="Arial"/>
                <a:cs typeface="Arial"/>
              </a:rPr>
              <a:t>veri alış-  </a:t>
            </a:r>
            <a:r>
              <a:rPr sz="2300" spc="5" dirty="0">
                <a:latin typeface="Arial"/>
                <a:cs typeface="Arial"/>
              </a:rPr>
              <a:t>verişini sağlayan dilim  </a:t>
            </a:r>
            <a:r>
              <a:rPr sz="2300" dirty="0">
                <a:latin typeface="Arial"/>
                <a:cs typeface="Arial"/>
              </a:rPr>
              <a:t>(segment), paket (packet)  </a:t>
            </a:r>
            <a:r>
              <a:rPr sz="2300" spc="5" dirty="0">
                <a:latin typeface="Arial"/>
                <a:cs typeface="Arial"/>
              </a:rPr>
              <a:t>ve çerçeve </a:t>
            </a:r>
            <a:r>
              <a:rPr sz="2300" dirty="0">
                <a:latin typeface="Arial"/>
                <a:cs typeface="Arial"/>
              </a:rPr>
              <a:t>yapılarını</a:t>
            </a:r>
            <a:r>
              <a:rPr sz="2300" spc="-5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ortaya  </a:t>
            </a:r>
            <a:r>
              <a:rPr sz="2300" spc="5" dirty="0">
                <a:latin typeface="Arial"/>
                <a:cs typeface="Arial"/>
              </a:rPr>
              <a:t>koyar ve </a:t>
            </a:r>
            <a:r>
              <a:rPr sz="2300" dirty="0">
                <a:latin typeface="Arial"/>
                <a:cs typeface="Arial"/>
              </a:rPr>
              <a:t>iletişim için </a:t>
            </a:r>
            <a:r>
              <a:rPr sz="2300" spc="5" dirty="0">
                <a:latin typeface="Arial"/>
                <a:cs typeface="Arial"/>
              </a:rPr>
              <a:t>gerekli  </a:t>
            </a:r>
            <a:r>
              <a:rPr sz="2300" dirty="0">
                <a:latin typeface="Arial"/>
                <a:cs typeface="Arial"/>
              </a:rPr>
              <a:t>davranışı</a:t>
            </a:r>
            <a:r>
              <a:rPr sz="2300" spc="-5" dirty="0">
                <a:latin typeface="Arial"/>
                <a:cs typeface="Arial"/>
              </a:rPr>
              <a:t> </a:t>
            </a:r>
            <a:r>
              <a:rPr sz="2300" spc="-14" dirty="0">
                <a:latin typeface="Arial"/>
                <a:cs typeface="Arial"/>
              </a:rPr>
              <a:t>tanımlar.</a:t>
            </a:r>
            <a:endParaRPr sz="2300">
              <a:latin typeface="Arial"/>
              <a:cs typeface="Arial"/>
            </a:endParaRPr>
          </a:p>
          <a:p>
            <a:pPr marL="347794" indent="-235510">
              <a:spcBef>
                <a:spcPts val="843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IP</a:t>
            </a:r>
            <a:endParaRPr sz="2000">
              <a:latin typeface="Arial"/>
              <a:cs typeface="Arial"/>
            </a:endParaRPr>
          </a:p>
          <a:p>
            <a:pPr marL="347794" indent="-235510">
              <a:spcBef>
                <a:spcPts val="617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18" dirty="0">
                <a:solidFill>
                  <a:srgbClr val="0000FF"/>
                </a:solidFill>
                <a:latin typeface="Arial"/>
                <a:cs typeface="Arial"/>
              </a:rPr>
              <a:t>MAC</a:t>
            </a:r>
            <a:endParaRPr sz="2000">
              <a:latin typeface="Arial"/>
              <a:cs typeface="Arial"/>
            </a:endParaRPr>
          </a:p>
          <a:p>
            <a:pPr marL="347794" indent="-235510">
              <a:spcBef>
                <a:spcPts val="617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İstemci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/ 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Sunucu</a:t>
            </a:r>
            <a:endParaRPr sz="2000">
              <a:latin typeface="Arial"/>
              <a:cs typeface="Arial"/>
            </a:endParaRPr>
          </a:p>
          <a:p>
            <a:pPr marL="347794" indent="-235510">
              <a:spcBef>
                <a:spcPts val="617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18" dirty="0">
                <a:solidFill>
                  <a:srgbClr val="0000FF"/>
                </a:solidFill>
                <a:latin typeface="Arial"/>
                <a:cs typeface="Arial"/>
              </a:rPr>
              <a:t>HUB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- 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Switch</a:t>
            </a:r>
            <a:endParaRPr sz="2000">
              <a:latin typeface="Arial"/>
              <a:cs typeface="Arial"/>
            </a:endParaRPr>
          </a:p>
          <a:p>
            <a:pPr marL="347794" indent="-235510">
              <a:spcBef>
                <a:spcPts val="617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Yönlendirici</a:t>
            </a:r>
            <a:endParaRPr sz="2000">
              <a:latin typeface="Arial"/>
              <a:cs typeface="Arial"/>
            </a:endParaRPr>
          </a:p>
          <a:p>
            <a:pPr marL="347794" indent="-235510">
              <a:spcBef>
                <a:spcPts val="617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ADSL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00984" y="1308836"/>
            <a:ext cx="4373918" cy="3720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7547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818985-D8E4-4CB7-8C2E-8C9C68ED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6929"/>
            <a:ext cx="8229600" cy="1143000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Dictionary </a:t>
            </a:r>
            <a:r>
              <a:rPr lang="en-US" dirty="0" err="1">
                <a:ea typeface="+mj-lt"/>
                <a:cs typeface="+mj-lt"/>
              </a:rPr>
              <a:t>ve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Hashtable</a:t>
            </a:r>
            <a:endParaRPr lang="tr-TR" dirty="0" err="1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B490319-C100-4D87-BC04-EBD53A6D0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153"/>
            <a:ext cx="8466082" cy="4389437"/>
          </a:xfrm>
        </p:spPr>
        <p:txBody>
          <a:bodyPr/>
          <a:lstStyle/>
          <a:p>
            <a:pPr>
              <a:spcBef>
                <a:spcPts val="939"/>
              </a:spcBef>
            </a:pPr>
            <a:r>
              <a:rPr lang="en-US" sz="2000" dirty="0">
                <a:latin typeface="Arial"/>
                <a:cs typeface="Arial"/>
              </a:rPr>
              <a:t>Dictionary </a:t>
            </a:r>
            <a:r>
              <a:rPr lang="en-US" sz="2000" dirty="0" err="1">
                <a:latin typeface="Arial"/>
                <a:cs typeface="Arial"/>
              </a:rPr>
              <a:t>Hashtable’ın</a:t>
            </a:r>
            <a:r>
              <a:rPr lang="en-US" sz="2000" dirty="0">
                <a:latin typeface="Arial"/>
                <a:cs typeface="Arial"/>
              </a:rPr>
              <a:t> generic </a:t>
            </a:r>
            <a:r>
              <a:rPr lang="en-US" sz="2000" dirty="0" err="1">
                <a:latin typeface="Arial"/>
                <a:cs typeface="Arial"/>
              </a:rPr>
              <a:t>versiyonudur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 dirty="0">
              <a:ea typeface="+mn-lt"/>
              <a:cs typeface="+mn-lt"/>
            </a:endParaRPr>
          </a:p>
          <a:p>
            <a:pPr marR="4445">
              <a:lnSpc>
                <a:spcPts val="2666"/>
              </a:lnSpc>
              <a:spcBef>
                <a:spcPts val="1124"/>
              </a:spcBef>
            </a:pPr>
            <a:r>
              <a:rPr lang="en-US" sz="2000" dirty="0">
                <a:latin typeface="Arial"/>
                <a:cs typeface="Arial"/>
              </a:rPr>
              <a:t>Bu </a:t>
            </a:r>
            <a:r>
              <a:rPr lang="en-US" sz="2000" dirty="0" err="1">
                <a:latin typeface="Arial"/>
                <a:cs typeface="Arial"/>
              </a:rPr>
              <a:t>iki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sınıfın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çalışma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prensipleri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birbirine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çok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yakındır</a:t>
            </a:r>
            <a:r>
              <a:rPr lang="en-US" sz="2000" dirty="0">
                <a:latin typeface="Arial"/>
                <a:cs typeface="Arial"/>
              </a:rPr>
              <a:t>. Bir  </a:t>
            </a:r>
            <a:r>
              <a:rPr lang="en-US" sz="2000" dirty="0" err="1">
                <a:latin typeface="Arial"/>
                <a:cs typeface="Arial"/>
              </a:rPr>
              <a:t>bölgede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iki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adet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veri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barındırırlar</a:t>
            </a:r>
            <a:r>
              <a:rPr lang="en-US" sz="2000" dirty="0">
                <a:latin typeface="Arial"/>
                <a:cs typeface="Arial"/>
              </a:rPr>
              <a:t>. </a:t>
            </a:r>
            <a:r>
              <a:rPr lang="en-US" sz="2000" dirty="0" err="1">
                <a:latin typeface="Arial"/>
                <a:cs typeface="Arial"/>
              </a:rPr>
              <a:t>Bunlar</a:t>
            </a:r>
            <a:r>
              <a:rPr lang="en-US" sz="2000" dirty="0">
                <a:latin typeface="Arial"/>
                <a:cs typeface="Arial"/>
              </a:rPr>
              <a:t> ‘Key’ </a:t>
            </a:r>
            <a:r>
              <a:rPr lang="en-US" sz="2000" dirty="0" err="1">
                <a:latin typeface="Arial"/>
                <a:cs typeface="Arial"/>
              </a:rPr>
              <a:t>ve</a:t>
            </a:r>
            <a:r>
              <a:rPr lang="en-US" sz="2000" dirty="0">
                <a:latin typeface="Arial"/>
                <a:cs typeface="Arial"/>
              </a:rPr>
              <a:t> ‘</a:t>
            </a:r>
            <a:r>
              <a:rPr lang="en-US" sz="2000" dirty="0" err="1">
                <a:latin typeface="Arial"/>
                <a:cs typeface="Arial"/>
              </a:rPr>
              <a:t>Value’dur</a:t>
            </a:r>
            <a:r>
              <a:rPr lang="en-US" sz="2000" dirty="0">
                <a:latin typeface="Arial"/>
                <a:cs typeface="Arial"/>
              </a:rPr>
              <a:t>.  </a:t>
            </a:r>
            <a:r>
              <a:rPr lang="en-US" sz="2000" dirty="0" err="1">
                <a:latin typeface="Arial"/>
                <a:cs typeface="Arial"/>
              </a:rPr>
              <a:t>Verdiğimiz</a:t>
            </a:r>
            <a:r>
              <a:rPr lang="en-US" sz="2000" dirty="0">
                <a:latin typeface="Arial"/>
                <a:cs typeface="Arial"/>
              </a:rPr>
              <a:t> ‘Key’ </a:t>
            </a:r>
            <a:r>
              <a:rPr lang="en-US" sz="2000" dirty="0" err="1">
                <a:latin typeface="Arial"/>
                <a:cs typeface="Arial"/>
              </a:rPr>
              <a:t>değeri</a:t>
            </a:r>
            <a:r>
              <a:rPr lang="en-US" sz="2000" dirty="0">
                <a:latin typeface="Arial"/>
                <a:cs typeface="Arial"/>
              </a:rPr>
              <a:t> unique </a:t>
            </a:r>
            <a:r>
              <a:rPr lang="en-US" sz="2000" dirty="0" err="1">
                <a:latin typeface="Arial"/>
                <a:cs typeface="Arial"/>
              </a:rPr>
              <a:t>olmak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ve</a:t>
            </a:r>
            <a:r>
              <a:rPr lang="en-US" sz="2000" dirty="0">
                <a:latin typeface="Arial"/>
                <a:cs typeface="Arial"/>
              </a:rPr>
              <a:t> null </a:t>
            </a:r>
            <a:r>
              <a:rPr lang="en-US" sz="2000" dirty="0" err="1">
                <a:latin typeface="Arial"/>
                <a:cs typeface="Arial"/>
              </a:rPr>
              <a:t>olmamak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zorundadır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 dirty="0">
              <a:ea typeface="+mn-lt"/>
              <a:cs typeface="+mn-lt"/>
            </a:endParaRPr>
          </a:p>
          <a:p>
            <a:pPr marR="311150">
              <a:lnSpc>
                <a:spcPts val="2666"/>
              </a:lnSpc>
              <a:spcBef>
                <a:spcPts val="1061"/>
              </a:spcBef>
            </a:pPr>
            <a:r>
              <a:rPr lang="en-US" sz="2000" dirty="0" err="1">
                <a:latin typeface="Arial"/>
                <a:cs typeface="Arial"/>
              </a:rPr>
              <a:t>HashTable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ve</a:t>
            </a:r>
            <a:r>
              <a:rPr lang="en-US" sz="2000" dirty="0">
                <a:latin typeface="Arial"/>
                <a:cs typeface="Arial"/>
              </a:rPr>
              <a:t> Dictionary, </a:t>
            </a:r>
            <a:r>
              <a:rPr lang="en-US" sz="2000" dirty="0" err="1">
                <a:latin typeface="Arial"/>
                <a:cs typeface="Arial"/>
              </a:rPr>
              <a:t>verilere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ulaşırken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barındırdıkları</a:t>
            </a:r>
            <a:r>
              <a:rPr lang="en-US" sz="2000" dirty="0">
                <a:latin typeface="Arial"/>
                <a:cs typeface="Arial"/>
              </a:rPr>
              <a:t>  unique </a:t>
            </a:r>
            <a:r>
              <a:rPr lang="en-US" sz="2000" dirty="0" err="1">
                <a:latin typeface="Arial"/>
                <a:cs typeface="Arial"/>
              </a:rPr>
              <a:t>anahtarları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kullanarak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ulaşırlar</a:t>
            </a:r>
            <a:r>
              <a:rPr lang="en-US" sz="2000" dirty="0">
                <a:latin typeface="Arial"/>
                <a:cs typeface="Arial"/>
              </a:rPr>
              <a:t>. </a:t>
            </a:r>
            <a:r>
              <a:rPr lang="en-US" sz="2000" dirty="0" err="1">
                <a:latin typeface="Arial"/>
                <a:cs typeface="Arial"/>
              </a:rPr>
              <a:t>Böylece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aldıkları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verilere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bir</a:t>
            </a:r>
            <a:r>
              <a:rPr lang="en-US" sz="2000" dirty="0">
                <a:latin typeface="Arial"/>
                <a:cs typeface="Arial"/>
              </a:rPr>
              <a:t> nevi Identity </a:t>
            </a:r>
            <a:r>
              <a:rPr lang="en-US" sz="2000" dirty="0" err="1">
                <a:latin typeface="Arial"/>
                <a:cs typeface="Arial"/>
              </a:rPr>
              <a:t>kolonuna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bağlamış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olurlar</a:t>
            </a:r>
            <a:r>
              <a:rPr lang="en-US" sz="2000" dirty="0">
                <a:latin typeface="Arial"/>
                <a:cs typeface="Arial"/>
              </a:rPr>
              <a:t>. Key  </a:t>
            </a:r>
            <a:r>
              <a:rPr lang="en-US" sz="2000" dirty="0" err="1">
                <a:latin typeface="Arial"/>
                <a:cs typeface="Arial"/>
              </a:rPr>
              <a:t>değerleri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atandıktan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sonra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asla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değişmez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 dirty="0">
              <a:ea typeface="+mn-lt"/>
              <a:cs typeface="+mn-lt"/>
            </a:endParaRPr>
          </a:p>
          <a:p>
            <a:pPr marR="311785">
              <a:lnSpc>
                <a:spcPts val="2666"/>
              </a:lnSpc>
              <a:spcBef>
                <a:spcPts val="1061"/>
              </a:spcBef>
            </a:pPr>
            <a:r>
              <a:rPr lang="tr-TR" sz="2000" dirty="0">
                <a:latin typeface="Arial"/>
                <a:cs typeface="Arial"/>
              </a:rPr>
              <a:t>Boyut belirtme zorunluluğu yoktur ve arama performansları  çok yüksektir.</a:t>
            </a:r>
          </a:p>
          <a:p>
            <a:pPr marR="311785">
              <a:lnSpc>
                <a:spcPts val="2666"/>
              </a:lnSpc>
              <a:spcBef>
                <a:spcPts val="1061"/>
              </a:spcBef>
            </a:pPr>
            <a:r>
              <a:rPr lang="en-US" sz="2000" dirty="0" err="1">
                <a:latin typeface="Arial"/>
                <a:cs typeface="Arial"/>
              </a:rPr>
              <a:t>IndexOfKey</a:t>
            </a:r>
            <a:r>
              <a:rPr lang="en-US" sz="2000" dirty="0">
                <a:latin typeface="Arial"/>
                <a:cs typeface="Arial"/>
              </a:rPr>
              <a:t>, </a:t>
            </a:r>
            <a:r>
              <a:rPr lang="en-US" sz="2000" dirty="0" err="1">
                <a:latin typeface="Arial"/>
                <a:cs typeface="Arial"/>
              </a:rPr>
              <a:t>IndexOfValue</a:t>
            </a:r>
            <a:r>
              <a:rPr lang="en-US" sz="2000" dirty="0">
                <a:latin typeface="Arial"/>
                <a:cs typeface="Arial"/>
              </a:rPr>
              <a:t>, </a:t>
            </a:r>
            <a:r>
              <a:rPr lang="en-US" sz="2000" dirty="0" err="1">
                <a:latin typeface="Arial"/>
                <a:cs typeface="Arial"/>
              </a:rPr>
              <a:t>RemoveAt</a:t>
            </a:r>
            <a:r>
              <a:rPr lang="en-US" sz="2000" dirty="0">
                <a:latin typeface="Arial"/>
                <a:cs typeface="Arial"/>
              </a:rPr>
              <a:t>, </a:t>
            </a:r>
            <a:r>
              <a:rPr lang="en-US" sz="2000" dirty="0" err="1">
                <a:latin typeface="Arial"/>
                <a:cs typeface="Arial"/>
              </a:rPr>
              <a:t>GetByIndex</a:t>
            </a:r>
            <a:r>
              <a:rPr lang="en-US" sz="2000" dirty="0">
                <a:latin typeface="Arial"/>
                <a:cs typeface="Arial"/>
              </a:rPr>
              <a:t>,  </a:t>
            </a:r>
            <a:r>
              <a:rPr lang="en-US" sz="2000" dirty="0" err="1">
                <a:latin typeface="Arial"/>
                <a:cs typeface="Arial"/>
              </a:rPr>
              <a:t>SetByIndex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gibi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metotları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barındırarak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indekslemeyi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daha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esnek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kılar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 dirty="0">
              <a:ea typeface="+mn-lt"/>
              <a:cs typeface="+mn-lt"/>
            </a:endParaRP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47099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6E446A-7FDE-4F14-9016-63A3B488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Hash</a:t>
            </a:r>
            <a:endParaRPr lang="tr-TR" dirty="0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2B56C0-AAA3-4AD7-970A-797D8EF5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163"/>
            <a:ext cx="8556171" cy="4389437"/>
          </a:xfrm>
        </p:spPr>
        <p:txBody>
          <a:bodyPr/>
          <a:lstStyle/>
          <a:p>
            <a:r>
              <a:rPr lang="en-US" sz="2400" dirty="0">
                <a:latin typeface="Arial"/>
                <a:ea typeface="+mn-lt"/>
                <a:cs typeface="+mn-lt"/>
              </a:rPr>
              <a:t>Hash, </a:t>
            </a:r>
            <a:r>
              <a:rPr lang="en-US" sz="2400" err="1">
                <a:latin typeface="Arial"/>
                <a:ea typeface="+mn-lt"/>
                <a:cs typeface="+mn-lt"/>
              </a:rPr>
              <a:t>birer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anahtar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ve</a:t>
            </a:r>
            <a:r>
              <a:rPr lang="en-US" sz="2400" dirty="0">
                <a:latin typeface="Arial"/>
                <a:ea typeface="+mn-lt"/>
                <a:cs typeface="+mn-lt"/>
              </a:rPr>
              <a:t> o </a:t>
            </a:r>
            <a:r>
              <a:rPr lang="en-US" sz="2400" err="1">
                <a:latin typeface="Arial"/>
                <a:ea typeface="+mn-lt"/>
                <a:cs typeface="+mn-lt"/>
              </a:rPr>
              <a:t>anahtara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karşılık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gelen</a:t>
            </a:r>
            <a:r>
              <a:rPr lang="en-US" sz="2400" dirty="0">
                <a:latin typeface="Arial"/>
                <a:ea typeface="+mn-lt"/>
                <a:cs typeface="+mn-lt"/>
              </a:rPr>
              <a:t>  </a:t>
            </a:r>
            <a:r>
              <a:rPr lang="en-US" sz="2400" err="1">
                <a:latin typeface="Arial"/>
                <a:ea typeface="+mn-lt"/>
                <a:cs typeface="+mn-lt"/>
              </a:rPr>
              <a:t>verileri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tutan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yapılardır</a:t>
            </a:r>
            <a:r>
              <a:rPr lang="en-US" sz="2400" dirty="0">
                <a:latin typeface="Arial"/>
                <a:ea typeface="+mn-lt"/>
                <a:cs typeface="+mn-lt"/>
              </a:rPr>
              <a:t>. </a:t>
            </a:r>
            <a:r>
              <a:rPr lang="en-US" sz="2400" err="1">
                <a:latin typeface="Arial"/>
                <a:ea typeface="+mn-lt"/>
                <a:cs typeface="+mn-lt"/>
              </a:rPr>
              <a:t>Veriler</a:t>
            </a:r>
            <a:r>
              <a:rPr lang="en-US" sz="2400" dirty="0">
                <a:latin typeface="Arial"/>
                <a:ea typeface="+mn-lt"/>
                <a:cs typeface="+mn-lt"/>
              </a:rPr>
              <a:t> Key -Value  (</a:t>
            </a:r>
            <a:r>
              <a:rPr lang="en-US" sz="2400" err="1">
                <a:latin typeface="Arial"/>
                <a:ea typeface="+mn-lt"/>
                <a:cs typeface="+mn-lt"/>
              </a:rPr>
              <a:t>Anahtar</a:t>
            </a:r>
            <a:r>
              <a:rPr lang="en-US" sz="2400" dirty="0">
                <a:latin typeface="Arial"/>
                <a:ea typeface="+mn-lt"/>
                <a:cs typeface="+mn-lt"/>
              </a:rPr>
              <a:t> – </a:t>
            </a:r>
            <a:r>
              <a:rPr lang="en-US" sz="2400" err="1">
                <a:latin typeface="Arial"/>
                <a:ea typeface="+mn-lt"/>
                <a:cs typeface="+mn-lt"/>
              </a:rPr>
              <a:t>Değer</a:t>
            </a:r>
            <a:r>
              <a:rPr lang="en-US" sz="2400" dirty="0">
                <a:latin typeface="Arial"/>
                <a:ea typeface="+mn-lt"/>
                <a:cs typeface="+mn-lt"/>
              </a:rPr>
              <a:t>) </a:t>
            </a:r>
            <a:r>
              <a:rPr lang="en-US" sz="2400" err="1">
                <a:latin typeface="Arial"/>
                <a:ea typeface="+mn-lt"/>
                <a:cs typeface="+mn-lt"/>
              </a:rPr>
              <a:t>ilişkisi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içinde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tutulur</a:t>
            </a:r>
            <a:r>
              <a:rPr lang="en-US" sz="2400" dirty="0">
                <a:latin typeface="Arial"/>
                <a:ea typeface="+mn-lt"/>
                <a:cs typeface="+mn-lt"/>
              </a:rPr>
              <a:t>. </a:t>
            </a:r>
            <a:endParaRPr lang="en-US" sz="240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pPr marR="290195">
              <a:lnSpc>
                <a:spcPts val="3254"/>
              </a:lnSpc>
              <a:spcBef>
                <a:spcPts val="385"/>
              </a:spcBef>
            </a:pPr>
            <a:r>
              <a:rPr lang="en-US" sz="2400" err="1">
                <a:latin typeface="Arial"/>
                <a:ea typeface="+mn-lt"/>
                <a:cs typeface="+mn-lt"/>
              </a:rPr>
              <a:t>Dizilerde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arama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işlemi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için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tüm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kayıtlara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bakılmalı</a:t>
            </a:r>
            <a:r>
              <a:rPr lang="en-US" sz="2400" dirty="0">
                <a:latin typeface="Arial"/>
                <a:ea typeface="+mn-lt"/>
                <a:cs typeface="+mn-lt"/>
              </a:rPr>
              <a:t>  </a:t>
            </a:r>
            <a:r>
              <a:rPr lang="en-US" sz="2400" err="1">
                <a:latin typeface="Arial"/>
                <a:ea typeface="+mn-lt"/>
                <a:cs typeface="+mn-lt"/>
              </a:rPr>
              <a:t>veya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direk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indis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bilinmelidir</a:t>
            </a:r>
            <a:r>
              <a:rPr lang="en-US" sz="2400" dirty="0">
                <a:latin typeface="Arial"/>
                <a:ea typeface="+mn-lt"/>
                <a:cs typeface="+mn-lt"/>
              </a:rPr>
              <a:t>. Hash </a:t>
            </a:r>
            <a:r>
              <a:rPr lang="en-US" sz="2400" err="1">
                <a:latin typeface="Arial"/>
                <a:ea typeface="+mn-lt"/>
                <a:cs typeface="+mn-lt"/>
              </a:rPr>
              <a:t>fonksiyonunda</a:t>
            </a:r>
            <a:r>
              <a:rPr lang="en-US" sz="2400" dirty="0">
                <a:latin typeface="Arial"/>
                <a:ea typeface="+mn-lt"/>
                <a:cs typeface="+mn-lt"/>
              </a:rPr>
              <a:t>  </a:t>
            </a:r>
            <a:r>
              <a:rPr lang="en-US" sz="2400" err="1">
                <a:latin typeface="Arial"/>
                <a:ea typeface="+mn-lt"/>
                <a:cs typeface="+mn-lt"/>
              </a:rPr>
              <a:t>ise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bir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adımda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istenen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kayda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ulaşılmak</a:t>
            </a:r>
            <a:r>
              <a:rPr lang="en-US" sz="2400" dirty="0">
                <a:latin typeface="Arial"/>
                <a:ea typeface="+mn-lt"/>
                <a:cs typeface="+mn-lt"/>
              </a:rPr>
              <a:t>  </a:t>
            </a:r>
            <a:r>
              <a:rPr lang="en-US" sz="2400" err="1">
                <a:latin typeface="Arial"/>
                <a:ea typeface="+mn-lt"/>
                <a:cs typeface="+mn-lt"/>
              </a:rPr>
              <a:t>istenmiştir</a:t>
            </a:r>
            <a:r>
              <a:rPr lang="en-US" sz="2400" dirty="0">
                <a:latin typeface="Arial"/>
                <a:ea typeface="+mn-lt"/>
                <a:cs typeface="+mn-lt"/>
              </a:rPr>
              <a:t>. </a:t>
            </a:r>
            <a:endParaRPr lang="tr-TR"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6088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CFD96A-0349-4823-92DE-D3CD45C35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146"/>
            <a:ext cx="8229600" cy="1143000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Hash </a:t>
            </a:r>
            <a:r>
              <a:rPr lang="en-US" dirty="0" err="1">
                <a:ea typeface="+mj-lt"/>
                <a:cs typeface="+mj-lt"/>
              </a:rPr>
              <a:t>Fonksiyonu</a:t>
            </a:r>
            <a:endParaRPr lang="tr-TR" dirty="0" err="1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782C4E-4B3F-458B-A3C6-CE7D8F934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7065"/>
            <a:ext cx="5538200" cy="4997535"/>
          </a:xfrm>
        </p:spPr>
        <p:txBody>
          <a:bodyPr/>
          <a:lstStyle/>
          <a:p>
            <a:pPr marL="0" marR="580390" indent="0">
              <a:lnSpc>
                <a:spcPts val="2666"/>
              </a:lnSpc>
              <a:spcBef>
                <a:spcPts val="367"/>
              </a:spcBef>
              <a:buNone/>
            </a:pPr>
            <a:r>
              <a:rPr lang="en-US" sz="2000" err="1">
                <a:latin typeface="Arial"/>
                <a:cs typeface="Arial"/>
              </a:rPr>
              <a:t>Verilen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bir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anahtar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için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err="1">
                <a:latin typeface="Arial"/>
                <a:cs typeface="Arial"/>
              </a:rPr>
              <a:t>öncelikle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bir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indeks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err="1">
                <a:latin typeface="Arial"/>
                <a:cs typeface="Arial"/>
              </a:rPr>
              <a:t>oluşturulur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>
              <a:ea typeface="+mn-lt"/>
              <a:cs typeface="+mn-lt"/>
            </a:endParaRPr>
          </a:p>
          <a:p>
            <a:pPr marL="114300" marR="1214120" indent="0">
              <a:lnSpc>
                <a:spcPts val="2330"/>
              </a:lnSpc>
              <a:spcBef>
                <a:spcPts val="1070"/>
              </a:spcBef>
              <a:buNone/>
            </a:pP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index = f(</a:t>
            </a:r>
            <a:r>
              <a:rPr lang="en-US" sz="2000" err="1">
                <a:solidFill>
                  <a:srgbClr val="0000FF"/>
                </a:solidFill>
                <a:latin typeface="Arial"/>
                <a:cs typeface="Arial"/>
              </a:rPr>
              <a:t>anahtar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,  </a:t>
            </a:r>
            <a:r>
              <a:rPr lang="en-US" sz="2000" err="1">
                <a:solidFill>
                  <a:srgbClr val="0000FF"/>
                </a:solidFill>
                <a:latin typeface="Arial"/>
                <a:cs typeface="Arial"/>
              </a:rPr>
              <a:t>dizi_boyutu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lang="en-US" sz="2000">
              <a:ea typeface="+mn-lt"/>
              <a:cs typeface="+mn-lt"/>
            </a:endParaRPr>
          </a:p>
          <a:p>
            <a:pPr marL="0" marR="666750" indent="0">
              <a:lnSpc>
                <a:spcPts val="2666"/>
              </a:lnSpc>
              <a:spcBef>
                <a:spcPts val="852"/>
              </a:spcBef>
              <a:buNone/>
            </a:pPr>
            <a:r>
              <a:rPr lang="en-US" sz="2000" err="1">
                <a:latin typeface="Arial"/>
                <a:cs typeface="Arial"/>
              </a:rPr>
              <a:t>Genellikle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bu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işlem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iki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err="1">
                <a:latin typeface="Arial"/>
                <a:cs typeface="Arial"/>
              </a:rPr>
              <a:t>adımda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yapılır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>
              <a:ea typeface="+mn-lt"/>
              <a:cs typeface="+mn-lt"/>
            </a:endParaRPr>
          </a:p>
          <a:p>
            <a:pPr marL="114935" indent="0">
              <a:spcBef>
                <a:spcPts val="839"/>
              </a:spcBef>
              <a:buNone/>
            </a:pP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hash = </a:t>
            </a:r>
            <a:r>
              <a:rPr lang="en-US" sz="2000" err="1">
                <a:solidFill>
                  <a:srgbClr val="0000FF"/>
                </a:solidFill>
                <a:latin typeface="Arial"/>
                <a:cs typeface="Arial"/>
              </a:rPr>
              <a:t>hashfunc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(key)</a:t>
            </a:r>
            <a:endParaRPr lang="en-US" sz="2000">
              <a:ea typeface="+mn-lt"/>
              <a:cs typeface="+mn-lt"/>
            </a:endParaRPr>
          </a:p>
          <a:p>
            <a:pPr marL="114935" indent="0">
              <a:spcBef>
                <a:spcPts val="680"/>
              </a:spcBef>
              <a:buNone/>
            </a:pP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index = hash % </a:t>
            </a:r>
            <a:r>
              <a:rPr lang="en-US" sz="2000" dirty="0" err="1">
                <a:solidFill>
                  <a:srgbClr val="0000FF"/>
                </a:solidFill>
                <a:latin typeface="Arial"/>
                <a:cs typeface="Arial"/>
              </a:rPr>
              <a:t>dizi_boyutu</a:t>
            </a:r>
            <a:r>
              <a:rPr lang="en-US" sz="2000" dirty="0">
                <a:ea typeface="+mn-lt"/>
                <a:cs typeface="+mn-lt"/>
              </a:rPr>
              <a:t> </a:t>
            </a:r>
          </a:p>
          <a:p>
            <a:pPr marL="0" marR="615950" indent="0">
              <a:lnSpc>
                <a:spcPts val="2666"/>
              </a:lnSpc>
              <a:spcBef>
                <a:spcPts val="901"/>
              </a:spcBef>
              <a:buNone/>
            </a:pPr>
            <a:r>
              <a:rPr lang="en-US" sz="2000" dirty="0" err="1">
                <a:latin typeface="Arial"/>
                <a:cs typeface="Arial"/>
              </a:rPr>
              <a:t>Hashfunc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fonksiyonu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verilen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anahtar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için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bir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sayısal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değer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üretir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>
              <a:ea typeface="+mn-lt"/>
              <a:cs typeface="+mn-lt"/>
            </a:endParaRPr>
          </a:p>
          <a:p>
            <a:pPr marL="0" marR="345440" indent="0">
              <a:lnSpc>
                <a:spcPts val="2657"/>
              </a:lnSpc>
              <a:spcBef>
                <a:spcPts val="1079"/>
              </a:spcBef>
              <a:buNone/>
            </a:pPr>
            <a:r>
              <a:rPr lang="en-US" sz="2000" dirty="0">
                <a:latin typeface="Arial"/>
                <a:cs typeface="Arial"/>
              </a:rPr>
              <a:t>Mod </a:t>
            </a:r>
            <a:r>
              <a:rPr lang="en-US" sz="2000" dirty="0" err="1">
                <a:latin typeface="Arial"/>
                <a:cs typeface="Arial"/>
              </a:rPr>
              <a:t>işlemi</a:t>
            </a:r>
            <a:r>
              <a:rPr lang="en-US" sz="2000" dirty="0">
                <a:latin typeface="Arial"/>
                <a:cs typeface="Arial"/>
              </a:rPr>
              <a:t> hash </a:t>
            </a:r>
            <a:r>
              <a:rPr lang="en-US" sz="2000" dirty="0" err="1">
                <a:latin typeface="Arial"/>
                <a:cs typeface="Arial"/>
              </a:rPr>
              <a:t>dizisi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içinde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kalmamızı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sağlar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>
              <a:ea typeface="+mn-lt"/>
              <a:cs typeface="+mn-lt"/>
            </a:endParaRPr>
          </a:p>
          <a:p>
            <a:endParaRPr lang="tr-TR" sz="2000" dirty="0"/>
          </a:p>
        </p:txBody>
      </p:sp>
      <p:pic>
        <p:nvPicPr>
          <p:cNvPr id="4" name="Resim 4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38371EE8-77DD-4FD8-A87D-574803FE19C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49917" y="1327763"/>
            <a:ext cx="3790480" cy="294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81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12EC7C-8984-4B21-9323-C46D4DCA2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7120"/>
            <a:ext cx="8229600" cy="1143000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Hash </a:t>
            </a:r>
            <a:r>
              <a:rPr lang="en-US" dirty="0" err="1">
                <a:ea typeface="+mj-lt"/>
                <a:cs typeface="+mj-lt"/>
              </a:rPr>
              <a:t>Fonksiyonu</a:t>
            </a:r>
            <a:endParaRPr lang="tr-TR" dirty="0" err="1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0D07C0-0DA4-4C3D-A78A-4ABCE0EFD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500" y="1146888"/>
            <a:ext cx="4141828" cy="4389437"/>
          </a:xfrm>
        </p:spPr>
        <p:txBody>
          <a:bodyPr/>
          <a:lstStyle/>
          <a:p>
            <a:pPr algn="just">
              <a:buNone/>
            </a:pPr>
            <a:r>
              <a:rPr lang="en-US" sz="1800" dirty="0">
                <a:ea typeface="+mn-lt"/>
                <a:cs typeface="+mn-lt"/>
              </a:rPr>
              <a:t>Hash </a:t>
            </a:r>
            <a:r>
              <a:rPr lang="en-US" sz="1800" err="1">
                <a:ea typeface="+mn-lt"/>
                <a:cs typeface="+mn-lt"/>
              </a:rPr>
              <a:t>fonksiyonu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değişken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uzunluklu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veri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kümelerini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sabit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uzunluklu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veri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kümelerine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haritalayan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algoritma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veya</a:t>
            </a:r>
            <a:r>
              <a:rPr lang="en-US" sz="1800" dirty="0">
                <a:ea typeface="+mn-lt"/>
                <a:cs typeface="+mn-lt"/>
              </a:rPr>
              <a:t> alt  </a:t>
            </a:r>
            <a:r>
              <a:rPr lang="en-US" sz="1800" err="1">
                <a:ea typeface="+mn-lt"/>
                <a:cs typeface="+mn-lt"/>
              </a:rPr>
              <a:t>programdır</a:t>
            </a:r>
            <a:r>
              <a:rPr lang="en-US" sz="1800" dirty="0">
                <a:ea typeface="+mn-lt"/>
                <a:cs typeface="+mn-lt"/>
              </a:rPr>
              <a:t>. </a:t>
            </a:r>
            <a:endParaRPr lang="tr-TR" dirty="0"/>
          </a:p>
          <a:p>
            <a:pPr algn="just">
              <a:buNone/>
            </a:pPr>
            <a:r>
              <a:rPr lang="en-US" sz="1800" err="1">
                <a:ea typeface="+mn-lt"/>
                <a:cs typeface="+mn-lt"/>
              </a:rPr>
              <a:t>Örneğin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bir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kişinin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ismi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değişken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uzunlukta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ise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tekil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tamsayı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olarak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hash'lenebilir</a:t>
            </a:r>
            <a:r>
              <a:rPr lang="en-US" sz="1800" dirty="0">
                <a:ea typeface="+mn-lt"/>
                <a:cs typeface="+mn-lt"/>
              </a:rPr>
              <a:t>. </a:t>
            </a:r>
            <a:endParaRPr lang="en-US" dirty="0"/>
          </a:p>
          <a:p>
            <a:pPr algn="just">
              <a:buNone/>
            </a:pPr>
            <a:r>
              <a:rPr lang="en-US" sz="1800" dirty="0">
                <a:ea typeface="+mn-lt"/>
                <a:cs typeface="+mn-lt"/>
              </a:rPr>
              <a:t>Hash </a:t>
            </a:r>
            <a:r>
              <a:rPr lang="en-US" sz="1800" dirty="0" err="1">
                <a:ea typeface="+mn-lt"/>
                <a:cs typeface="+mn-lt"/>
              </a:rPr>
              <a:t>fonksiyonundan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üretilen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bir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dirty="0" err="1">
                <a:ea typeface="+mn-lt"/>
                <a:cs typeface="+mn-lt"/>
              </a:rPr>
              <a:t>değer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çalışabilir</a:t>
            </a:r>
            <a:r>
              <a:rPr lang="en-US" sz="1800" dirty="0">
                <a:ea typeface="+mn-lt"/>
                <a:cs typeface="+mn-lt"/>
              </a:rPr>
              <a:t>. (Hash Collision) </a:t>
            </a:r>
            <a:endParaRPr lang="en-US" dirty="0"/>
          </a:p>
          <a:p>
            <a:pPr algn="just">
              <a:buNone/>
            </a:pPr>
            <a:r>
              <a:rPr lang="en-US" sz="1800" dirty="0">
                <a:ea typeface="+mn-lt"/>
                <a:cs typeface="+mn-lt"/>
              </a:rPr>
              <a:t>Hash </a:t>
            </a:r>
            <a:r>
              <a:rPr lang="en-US" sz="1800" err="1">
                <a:ea typeface="+mn-lt"/>
                <a:cs typeface="+mn-lt"/>
              </a:rPr>
              <a:t>çakışması</a:t>
            </a:r>
            <a:r>
              <a:rPr lang="en-US" sz="1800" dirty="0">
                <a:ea typeface="+mn-lt"/>
                <a:cs typeface="+mn-lt"/>
              </a:rPr>
              <a:t>, separate  chaining (</a:t>
            </a:r>
            <a:r>
              <a:rPr lang="en-US" sz="1800" err="1">
                <a:ea typeface="+mn-lt"/>
                <a:cs typeface="+mn-lt"/>
              </a:rPr>
              <a:t>ayrı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zincirleme</a:t>
            </a:r>
            <a:r>
              <a:rPr lang="en-US" sz="1800" dirty="0">
                <a:ea typeface="+mn-lt"/>
                <a:cs typeface="+mn-lt"/>
              </a:rPr>
              <a:t>) </a:t>
            </a:r>
            <a:r>
              <a:rPr lang="en-US" sz="1800" err="1">
                <a:ea typeface="+mn-lt"/>
                <a:cs typeface="+mn-lt"/>
              </a:rPr>
              <a:t>ile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çözülebilir</a:t>
            </a:r>
            <a:r>
              <a:rPr lang="en-US" sz="1800" dirty="0">
                <a:ea typeface="+mn-lt"/>
                <a:cs typeface="+mn-lt"/>
              </a:rPr>
              <a:t>. Bu </a:t>
            </a:r>
            <a:r>
              <a:rPr lang="en-US" sz="1800" err="1">
                <a:ea typeface="+mn-lt"/>
                <a:cs typeface="+mn-lt"/>
              </a:rPr>
              <a:t>yöntemde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çakışma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olan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kayda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ekleme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yapılır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bu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yapı</a:t>
            </a:r>
            <a:r>
              <a:rPr lang="en-US" sz="1800" dirty="0">
                <a:ea typeface="+mn-lt"/>
                <a:cs typeface="+mn-lt"/>
              </a:rPr>
              <a:t> dizi </a:t>
            </a:r>
            <a:r>
              <a:rPr lang="en-US" sz="1800" err="1">
                <a:ea typeface="+mn-lt"/>
                <a:cs typeface="+mn-lt"/>
              </a:rPr>
              <a:t>gibi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çalışır</a:t>
            </a:r>
            <a:r>
              <a:rPr lang="en-US" sz="1800" dirty="0">
                <a:ea typeface="+mn-lt"/>
                <a:cs typeface="+mn-lt"/>
              </a:rPr>
              <a:t>. </a:t>
            </a:r>
            <a:endParaRPr lang="en-US" dirty="0"/>
          </a:p>
          <a:p>
            <a:pPr marL="0" marR="386715" indent="0" algn="just">
              <a:lnSpc>
                <a:spcPts val="2231"/>
              </a:lnSpc>
              <a:spcBef>
                <a:spcPts val="308"/>
              </a:spcBef>
              <a:buNone/>
            </a:pPr>
            <a:r>
              <a:rPr lang="en-US" sz="1800" err="1">
                <a:ea typeface="+mn-lt"/>
                <a:cs typeface="+mn-lt"/>
              </a:rPr>
              <a:t>Farklı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çözümleme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yöntemleri</a:t>
            </a:r>
            <a:r>
              <a:rPr lang="en-US" sz="1800" dirty="0">
                <a:ea typeface="+mn-lt"/>
                <a:cs typeface="+mn-lt"/>
              </a:rPr>
              <a:t> de  </a:t>
            </a:r>
            <a:r>
              <a:rPr lang="en-US" sz="1800" err="1">
                <a:ea typeface="+mn-lt"/>
                <a:cs typeface="+mn-lt"/>
              </a:rPr>
              <a:t>vardır</a:t>
            </a:r>
            <a:r>
              <a:rPr lang="en-US" sz="1800" dirty="0">
                <a:ea typeface="+mn-lt"/>
                <a:cs typeface="+mn-lt"/>
              </a:rPr>
              <a:t>. </a:t>
            </a:r>
            <a:endParaRPr lang="tr-TR" dirty="0"/>
          </a:p>
        </p:txBody>
      </p:sp>
      <p:pic>
        <p:nvPicPr>
          <p:cNvPr id="4" name="Resim 4" descr="ekran görüntüsü içeren bir resim&#10;&#10;Yüksek güvenilirlikle oluşturulmuş açıklama">
            <a:extLst>
              <a:ext uri="{FF2B5EF4-FFF2-40B4-BE49-F238E27FC236}">
                <a16:creationId xmlns:a16="http://schemas.microsoft.com/office/drawing/2014/main" id="{7A2414F1-D782-4E90-ABBB-5B58426B2E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39119" y="1145560"/>
            <a:ext cx="4691366" cy="244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854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C46C48-D4B5-48FF-97D4-050D94623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013"/>
            <a:ext cx="8229600" cy="1143000"/>
          </a:xfrm>
        </p:spPr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Kullanım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Yerleri</a:t>
            </a:r>
            <a:endParaRPr lang="tr-TR" dirty="0" err="1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4DB393-2D30-4B77-AF20-22EACBA15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023" y="1439675"/>
            <a:ext cx="8691304" cy="4389437"/>
          </a:xfrm>
        </p:spPr>
        <p:txBody>
          <a:bodyPr/>
          <a:lstStyle/>
          <a:p>
            <a:pPr>
              <a:spcBef>
                <a:spcPts val="1229"/>
              </a:spcBef>
            </a:pPr>
            <a:r>
              <a:rPr lang="en-US" sz="2200" dirty="0">
                <a:latin typeface="Arial"/>
                <a:cs typeface="Arial"/>
              </a:rPr>
              <a:t>Associative arrays (</a:t>
            </a:r>
            <a:r>
              <a:rPr lang="en-US" sz="2200" dirty="0" err="1">
                <a:latin typeface="Arial"/>
                <a:cs typeface="Arial"/>
              </a:rPr>
              <a:t>İlişkisel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diziler</a:t>
            </a:r>
            <a:r>
              <a:rPr lang="en-US" sz="2200" dirty="0">
                <a:latin typeface="Arial"/>
                <a:cs typeface="Arial"/>
              </a:rPr>
              <a:t>):</a:t>
            </a:r>
            <a:endParaRPr lang="en-US" sz="2200">
              <a:ea typeface="+mn-lt"/>
              <a:cs typeface="+mn-lt"/>
            </a:endParaRPr>
          </a:p>
          <a:p>
            <a:pPr marL="386715" indent="-265430">
              <a:spcBef>
                <a:spcPts val="997"/>
              </a:spcBef>
              <a:buFont typeface="Calibri,Sans-Serif" panose="05020102010507070707" pitchFamily="18" charset="2"/>
              <a:buChar char="–"/>
            </a:pP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Hash Table</a:t>
            </a:r>
            <a:endParaRPr lang="en-US" sz="2200">
              <a:ea typeface="+mn-lt"/>
              <a:cs typeface="+mn-lt"/>
            </a:endParaRPr>
          </a:p>
          <a:p>
            <a:pPr marL="386715" indent="-265430">
              <a:spcBef>
                <a:spcPts val="743"/>
              </a:spcBef>
              <a:buFont typeface="Calibri,Sans-Serif" panose="05020102010507070707" pitchFamily="18" charset="2"/>
              <a:buChar char="–"/>
            </a:pP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.Net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ve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 Java 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framework’leri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tarafından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desteklenir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lang="en-US" sz="2200">
              <a:ea typeface="+mn-lt"/>
              <a:cs typeface="+mn-lt"/>
            </a:endParaRPr>
          </a:p>
          <a:p>
            <a:pPr marR="1569085">
              <a:lnSpc>
                <a:spcPts val="4053"/>
              </a:lnSpc>
              <a:spcBef>
                <a:spcPts val="68"/>
              </a:spcBef>
            </a:pPr>
            <a:r>
              <a:rPr lang="en-US" sz="2200" dirty="0">
                <a:latin typeface="Arial"/>
                <a:cs typeface="Arial"/>
              </a:rPr>
              <a:t>Database Indexing (</a:t>
            </a:r>
            <a:r>
              <a:rPr lang="en-US" sz="2200" dirty="0" err="1">
                <a:latin typeface="Arial"/>
                <a:cs typeface="Arial"/>
              </a:rPr>
              <a:t>Veritabanı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İndeksleme</a:t>
            </a:r>
            <a:r>
              <a:rPr lang="en-US" sz="2200" dirty="0">
                <a:latin typeface="Arial"/>
                <a:cs typeface="Arial"/>
              </a:rPr>
              <a:t>)  Caches</a:t>
            </a:r>
            <a:endParaRPr lang="en-US" sz="2200">
              <a:ea typeface="+mn-lt"/>
              <a:cs typeface="+mn-lt"/>
            </a:endParaRPr>
          </a:p>
          <a:p>
            <a:pPr>
              <a:spcBef>
                <a:spcPts val="666"/>
              </a:spcBef>
            </a:pPr>
            <a:r>
              <a:rPr lang="en-US" sz="2200" dirty="0">
                <a:latin typeface="Arial"/>
                <a:cs typeface="Arial"/>
              </a:rPr>
              <a:t>Bloom filters</a:t>
            </a:r>
            <a:endParaRPr lang="en-US" sz="2200">
              <a:ea typeface="+mn-lt"/>
              <a:cs typeface="+mn-lt"/>
            </a:endParaRPr>
          </a:p>
          <a:p>
            <a:pPr marR="205105">
              <a:lnSpc>
                <a:spcPct val="131000"/>
              </a:lnSpc>
              <a:spcBef>
                <a:spcPct val="0"/>
              </a:spcBef>
            </a:pPr>
            <a:r>
              <a:rPr lang="en-US" sz="2200" dirty="0">
                <a:latin typeface="Arial"/>
                <a:cs typeface="Arial"/>
              </a:rPr>
              <a:t>Finding duplicate records (</a:t>
            </a:r>
            <a:r>
              <a:rPr lang="en-US" sz="2200" dirty="0" err="1">
                <a:latin typeface="Arial"/>
                <a:cs typeface="Arial"/>
              </a:rPr>
              <a:t>Yinelenen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kayıtları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bulma</a:t>
            </a:r>
            <a:r>
              <a:rPr lang="en-US" sz="2200" dirty="0">
                <a:latin typeface="Arial"/>
                <a:cs typeface="Arial"/>
              </a:rPr>
              <a:t>)  </a:t>
            </a:r>
            <a:endParaRPr lang="en-US" sz="2200">
              <a:latin typeface="Constantia"/>
              <a:cs typeface="Arial"/>
            </a:endParaRPr>
          </a:p>
          <a:p>
            <a:pPr marR="205105">
              <a:lnSpc>
                <a:spcPct val="131000"/>
              </a:lnSpc>
              <a:spcBef>
                <a:spcPct val="0"/>
              </a:spcBef>
            </a:pPr>
            <a:r>
              <a:rPr lang="en-US" sz="2200" dirty="0">
                <a:latin typeface="Arial"/>
                <a:cs typeface="Arial"/>
              </a:rPr>
              <a:t>Protecting data (</a:t>
            </a:r>
            <a:r>
              <a:rPr lang="en-US" sz="2200" dirty="0" err="1">
                <a:latin typeface="Arial"/>
                <a:cs typeface="Arial"/>
              </a:rPr>
              <a:t>Veri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koruma</a:t>
            </a:r>
            <a:r>
              <a:rPr lang="en-US" sz="2200" dirty="0">
                <a:latin typeface="Arial"/>
                <a:cs typeface="Arial"/>
              </a:rPr>
              <a:t>)</a:t>
            </a:r>
            <a:endParaRPr lang="en-US" sz="2200">
              <a:ea typeface="+mn-lt"/>
              <a:cs typeface="+mn-lt"/>
            </a:endParaRPr>
          </a:p>
          <a:p>
            <a:pPr marL="34290" marR="27305" indent="86995">
              <a:lnSpc>
                <a:spcPct val="128699"/>
              </a:lnSpc>
              <a:spcBef>
                <a:spcPts val="218"/>
              </a:spcBef>
              <a:buFont typeface="Calibri,Sans-Serif" panose="05020102010507070707" pitchFamily="18" charset="2"/>
              <a:buChar char="–"/>
            </a:pP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Cryptographic hash function (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Kriptografik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 hash 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fonksiyonu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) </a:t>
            </a:r>
            <a:r>
              <a:rPr lang="en-US" sz="2200" dirty="0">
                <a:latin typeface="Arial"/>
                <a:cs typeface="Arial"/>
              </a:rPr>
              <a:t> </a:t>
            </a:r>
            <a:endParaRPr lang="en-US" sz="2200" dirty="0">
              <a:latin typeface="Constantia"/>
              <a:cs typeface="Arial"/>
            </a:endParaRPr>
          </a:p>
          <a:p>
            <a:pPr marL="34290" marR="27305" indent="86995">
              <a:lnSpc>
                <a:spcPct val="128699"/>
              </a:lnSpc>
              <a:spcBef>
                <a:spcPts val="218"/>
              </a:spcBef>
              <a:buFont typeface="Calibri,Sans-Serif" panose="05020102010507070707" pitchFamily="18" charset="2"/>
              <a:buChar char="–"/>
            </a:pPr>
            <a:r>
              <a:rPr lang="en-US" sz="2200" dirty="0">
                <a:latin typeface="Arial"/>
                <a:cs typeface="Arial"/>
              </a:rPr>
              <a:t>Finding similar records (Benzer </a:t>
            </a:r>
            <a:r>
              <a:rPr lang="en-US" sz="2200" dirty="0" err="1">
                <a:latin typeface="Arial"/>
                <a:cs typeface="Arial"/>
              </a:rPr>
              <a:t>kayıtları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err="1">
                <a:latin typeface="Arial"/>
                <a:cs typeface="Arial"/>
              </a:rPr>
              <a:t>bulma</a:t>
            </a:r>
            <a:r>
              <a:rPr lang="en-US" sz="2200" dirty="0">
                <a:latin typeface="Arial"/>
                <a:cs typeface="Arial"/>
              </a:rPr>
              <a:t>)  </a:t>
            </a:r>
            <a:endParaRPr lang="en-US" sz="2200" dirty="0">
              <a:latin typeface="Constantia"/>
              <a:cs typeface="Arial"/>
            </a:endParaRPr>
          </a:p>
          <a:p>
            <a:pPr marL="34290" marR="27305" indent="86995">
              <a:lnSpc>
                <a:spcPct val="128699"/>
              </a:lnSpc>
              <a:spcBef>
                <a:spcPts val="218"/>
              </a:spcBef>
              <a:buFont typeface="Calibri,Sans-Serif" panose="05020102010507070707" pitchFamily="18" charset="2"/>
              <a:buChar char="–"/>
            </a:pPr>
            <a:r>
              <a:rPr lang="en-US" sz="2200" dirty="0">
                <a:latin typeface="Arial"/>
                <a:cs typeface="Arial"/>
              </a:rPr>
              <a:t>Finding similar substrings (Benzer alt </a:t>
            </a:r>
            <a:r>
              <a:rPr lang="en-US" sz="2200" dirty="0" err="1">
                <a:latin typeface="Arial"/>
                <a:cs typeface="Arial"/>
              </a:rPr>
              <a:t>katarları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bulma</a:t>
            </a:r>
            <a:r>
              <a:rPr lang="en-US" sz="2200" dirty="0">
                <a:latin typeface="Arial"/>
                <a:cs typeface="Arial"/>
              </a:rPr>
              <a:t>)</a:t>
            </a:r>
            <a:endParaRPr lang="en-US" sz="22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4027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43CD72-27E4-49B5-98B5-21C1E547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4495"/>
            <a:ext cx="8229600" cy="1143000"/>
          </a:xfrm>
        </p:spPr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İlişkisel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dizilerin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karşılaştırılması</a:t>
            </a:r>
            <a:endParaRPr lang="tr-TR" dirty="0" err="1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250AE8-A994-4595-87BA-67D53A0C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301"/>
              </a:spcBef>
            </a:pPr>
            <a:r>
              <a:rPr lang="en-US" dirty="0">
                <a:latin typeface="Arial"/>
                <a:cs typeface="Arial"/>
              </a:rPr>
              <a:t>Dizi</a:t>
            </a:r>
            <a:endParaRPr lang="en-US" dirty="0">
              <a:ea typeface="+mn-lt"/>
              <a:cs typeface="+mn-lt"/>
            </a:endParaRPr>
          </a:p>
          <a:p>
            <a:pPr marL="426085" indent="-293370">
              <a:spcBef>
                <a:spcPts val="1061"/>
              </a:spcBef>
              <a:buFont typeface="Calibri,Sans-Serif" panose="05020102010507070707" pitchFamily="18" charset="2"/>
              <a:buChar char="–"/>
            </a:pP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Doğrusal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arama</a:t>
            </a:r>
            <a:endParaRPr lang="en-US" dirty="0" err="1">
              <a:ea typeface="+mn-lt"/>
              <a:cs typeface="+mn-lt"/>
            </a:endParaRPr>
          </a:p>
          <a:p>
            <a:pPr>
              <a:spcBef>
                <a:spcPts val="798"/>
              </a:spcBef>
            </a:pPr>
            <a:r>
              <a:rPr lang="en-US" err="1">
                <a:latin typeface="Arial"/>
                <a:cs typeface="Arial"/>
              </a:rPr>
              <a:t>ArrayList</a:t>
            </a:r>
            <a:endParaRPr lang="en-US" err="1">
              <a:ea typeface="+mn-lt"/>
              <a:cs typeface="+mn-lt"/>
            </a:endParaRPr>
          </a:p>
          <a:p>
            <a:pPr marL="426085" indent="-293370">
              <a:spcBef>
                <a:spcPts val="1061"/>
              </a:spcBef>
              <a:buFont typeface="Calibri,Sans-Serif" panose="05020102010507070707" pitchFamily="18" charset="2"/>
              <a:buChar char="–"/>
            </a:pPr>
            <a:r>
              <a:rPr lang="en-US" err="1">
                <a:solidFill>
                  <a:srgbClr val="0000FF"/>
                </a:solidFill>
                <a:latin typeface="Arial"/>
                <a:cs typeface="Arial"/>
              </a:rPr>
              <a:t>Arama</a:t>
            </a:r>
            <a:endParaRPr lang="en-US" err="1">
              <a:ea typeface="+mn-lt"/>
              <a:cs typeface="+mn-lt"/>
            </a:endParaRPr>
          </a:p>
          <a:p>
            <a:pPr>
              <a:spcBef>
                <a:spcPts val="798"/>
              </a:spcBef>
            </a:pPr>
            <a:r>
              <a:rPr lang="en-US" dirty="0">
                <a:latin typeface="Arial"/>
                <a:cs typeface="Arial"/>
              </a:rPr>
              <a:t>Dictionary</a:t>
            </a:r>
            <a:endParaRPr lang="en-US" dirty="0">
              <a:ea typeface="+mn-lt"/>
              <a:cs typeface="+mn-lt"/>
            </a:endParaRPr>
          </a:p>
          <a:p>
            <a:pPr marL="426085" indent="-293370">
              <a:spcBef>
                <a:spcPts val="1061"/>
              </a:spcBef>
              <a:buFont typeface="Calibri,Sans-Serif" panose="05020102010507070707" pitchFamily="18" charset="2"/>
              <a:buChar char="–"/>
            </a:pP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Hızlı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arama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sağlar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ts val="798"/>
              </a:spcBef>
            </a:pPr>
            <a:r>
              <a:rPr lang="en-US" dirty="0">
                <a:latin typeface="Arial"/>
                <a:cs typeface="Arial"/>
              </a:rPr>
              <a:t>Hash Table</a:t>
            </a:r>
            <a:endParaRPr lang="en-US" dirty="0">
              <a:ea typeface="+mn-lt"/>
              <a:cs typeface="+mn-lt"/>
            </a:endParaRPr>
          </a:p>
          <a:p>
            <a:pPr marL="426085" marR="27305" indent="-293370">
              <a:lnSpc>
                <a:spcPts val="2820"/>
              </a:lnSpc>
              <a:spcBef>
                <a:spcPts val="1347"/>
              </a:spcBef>
              <a:buFont typeface="Calibri,Sans-Serif" panose="05020102010507070707" pitchFamily="18" charset="2"/>
              <a:buChar char="–"/>
            </a:pP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Arama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hızı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optimize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eder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.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Ancak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hız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bakımından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Dictionary’den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yavaştır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1485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536B95-C4DF-41AB-8EB4-F8C78D85F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3313D980-207E-481D-97A9-0EEF61B23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4954" y="640138"/>
            <a:ext cx="4879137" cy="606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55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7184" y="844204"/>
            <a:ext cx="8338441" cy="56562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r>
              <a:rPr lang="en-US" sz="3600" b="1" dirty="0" err="1">
                <a:latin typeface="Tahoma"/>
                <a:ea typeface="Tahoma"/>
                <a:cs typeface="Arial"/>
              </a:rPr>
              <a:t>Algoritmik</a:t>
            </a:r>
            <a:r>
              <a:rPr lang="en-US" sz="3600" b="1" dirty="0">
                <a:latin typeface="Tahoma"/>
                <a:ea typeface="Tahoma"/>
                <a:cs typeface="Arial"/>
              </a:rPr>
              <a:t> Program </a:t>
            </a:r>
            <a:r>
              <a:rPr lang="en-US" sz="3600" b="1" dirty="0" err="1">
                <a:latin typeface="Tahoma"/>
                <a:ea typeface="Tahoma"/>
                <a:cs typeface="Arial"/>
              </a:rPr>
              <a:t>Tasarımı</a:t>
            </a:r>
            <a:endParaRPr lang="en-US" sz="3600" b="1" dirty="0">
              <a:latin typeface="Tahoma"/>
              <a:ea typeface="Tahoma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7105" y="1589732"/>
            <a:ext cx="7934899" cy="5011904"/>
          </a:xfrm>
          <a:prstGeom prst="rect">
            <a:avLst/>
          </a:prstGeom>
        </p:spPr>
        <p:txBody>
          <a:bodyPr vert="horz" wrap="square" lIns="0" tIns="10941" rIns="0" bIns="0" rtlCol="0" anchor="t">
            <a:spAutoFit/>
          </a:bodyPr>
          <a:lstStyle/>
          <a:p>
            <a:pPr marL="123825" indent="-111760">
              <a:spcBef>
                <a:spcPts val="150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>
                <a:latin typeface="Arial"/>
                <a:cs typeface="Arial"/>
              </a:rPr>
              <a:t>Program </a:t>
            </a:r>
            <a:r>
              <a:rPr lang="en-US" sz="2400" spc="-5" dirty="0" err="1">
                <a:latin typeface="Arial"/>
                <a:cs typeface="Arial"/>
              </a:rPr>
              <a:t>Tasarımı</a:t>
            </a:r>
            <a:endParaRPr lang="en-US" sz="2400" spc="-5" dirty="0">
              <a:latin typeface="Arial"/>
              <a:cs typeface="Arial"/>
            </a:endParaRPr>
          </a:p>
          <a:p>
            <a:pPr marL="123825" indent="-111760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 err="1">
                <a:latin typeface="Arial"/>
                <a:cs typeface="Arial"/>
              </a:rPr>
              <a:t>Algoritma</a:t>
            </a:r>
            <a:endParaRPr lang="en-US" sz="2400" spc="-5" dirty="0">
              <a:latin typeface="Arial"/>
              <a:cs typeface="Arial"/>
            </a:endParaRPr>
          </a:p>
          <a:p>
            <a:pPr marL="698500" lvl="1" indent="-229235">
              <a:spcBef>
                <a:spcPts val="1019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>
                <a:latin typeface="Arial"/>
                <a:cs typeface="Arial"/>
              </a:rPr>
              <a:t>Kaba </a:t>
            </a:r>
            <a:r>
              <a:rPr lang="en-US" sz="2400" spc="-5" dirty="0" err="1">
                <a:latin typeface="Arial"/>
                <a:cs typeface="Arial"/>
              </a:rPr>
              <a:t>Kod</a:t>
            </a:r>
            <a:endParaRPr lang="en-US" sz="2400" spc="-5" dirty="0">
              <a:latin typeface="Arial"/>
              <a:cs typeface="Arial"/>
            </a:endParaRPr>
          </a:p>
          <a:p>
            <a:pPr marL="698500" lvl="1" indent="-229235">
              <a:spcBef>
                <a:spcPts val="101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 err="1">
                <a:latin typeface="Arial"/>
                <a:cs typeface="Arial"/>
              </a:rPr>
              <a:t>Akış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şeması</a:t>
            </a:r>
            <a:endParaRPr lang="en-US" sz="2400" spc="-5" dirty="0">
              <a:latin typeface="Arial"/>
              <a:cs typeface="Arial"/>
            </a:endParaRPr>
          </a:p>
          <a:p>
            <a:pPr marL="698500" lvl="1" indent="-229235">
              <a:spcBef>
                <a:spcPts val="1019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>
                <a:latin typeface="Arial"/>
                <a:cs typeface="Arial"/>
              </a:rPr>
              <a:t>N-S (Nassi-</a:t>
            </a:r>
            <a:r>
              <a:rPr lang="en-US" sz="2400" spc="-5" err="1">
                <a:latin typeface="Arial"/>
                <a:cs typeface="Arial"/>
              </a:rPr>
              <a:t>Schnederman</a:t>
            </a:r>
            <a:r>
              <a:rPr lang="en-US" sz="2400" spc="-5" dirty="0">
                <a:latin typeface="Arial"/>
                <a:cs typeface="Arial"/>
              </a:rPr>
              <a:t>) </a:t>
            </a:r>
            <a:r>
              <a:rPr lang="en-US" sz="2400" spc="-5" err="1">
                <a:latin typeface="Arial"/>
                <a:cs typeface="Arial"/>
              </a:rPr>
              <a:t>Şeması</a:t>
            </a:r>
            <a:endParaRPr lang="en-US" sz="2400" spc="-5">
              <a:latin typeface="Arial"/>
              <a:cs typeface="Arial"/>
            </a:endParaRPr>
          </a:p>
          <a:p>
            <a:pPr marL="698500" lvl="1" indent="-229235">
              <a:spcBef>
                <a:spcPts val="1019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>
                <a:latin typeface="Arial"/>
                <a:cs typeface="Arial"/>
              </a:rPr>
              <a:t>W-O (</a:t>
            </a:r>
            <a:r>
              <a:rPr lang="en-US" sz="2400" spc="-5" err="1">
                <a:latin typeface="Arial"/>
                <a:cs typeface="Arial"/>
              </a:rPr>
              <a:t>Warnier</a:t>
            </a:r>
            <a:r>
              <a:rPr lang="en-US" sz="2400" spc="-5" dirty="0">
                <a:latin typeface="Arial"/>
                <a:cs typeface="Arial"/>
              </a:rPr>
              <a:t>-Orr) </a:t>
            </a:r>
            <a:r>
              <a:rPr lang="en-US" sz="2400" spc="-5" err="1">
                <a:latin typeface="Arial"/>
                <a:cs typeface="Arial"/>
              </a:rPr>
              <a:t>Diyagramı</a:t>
            </a:r>
            <a:endParaRPr lang="en-US" sz="2400" spc="-5">
              <a:latin typeface="Arial"/>
              <a:cs typeface="Arial"/>
            </a:endParaRPr>
          </a:p>
          <a:p>
            <a:pPr marL="123825" indent="-111760">
              <a:spcBef>
                <a:spcPts val="1395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err="1">
                <a:latin typeface="Arial"/>
                <a:cs typeface="Arial"/>
              </a:rPr>
              <a:t>Algoritma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err="1">
                <a:latin typeface="Arial"/>
                <a:cs typeface="Arial"/>
              </a:rPr>
              <a:t>Tarihi</a:t>
            </a:r>
            <a:endParaRPr lang="en-US" sz="2400" spc="-5">
              <a:latin typeface="Arial"/>
              <a:cs typeface="Arial"/>
            </a:endParaRPr>
          </a:p>
          <a:p>
            <a:pPr marL="123825" indent="-111760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err="1">
                <a:latin typeface="Arial"/>
                <a:cs typeface="Arial"/>
              </a:rPr>
              <a:t>Algoritma</a:t>
            </a:r>
            <a:r>
              <a:rPr lang="en-US" sz="2400" spc="-5" dirty="0">
                <a:latin typeface="Arial"/>
                <a:cs typeface="Arial"/>
              </a:rPr>
              <a:t> Patent </a:t>
            </a:r>
            <a:r>
              <a:rPr lang="en-US" sz="2400" spc="-5" err="1">
                <a:latin typeface="Arial"/>
                <a:cs typeface="Arial"/>
              </a:rPr>
              <a:t>Olur</a:t>
            </a:r>
            <a:r>
              <a:rPr lang="en-US" sz="2400" spc="-5" dirty="0">
                <a:latin typeface="Arial"/>
                <a:cs typeface="Arial"/>
              </a:rPr>
              <a:t> mu?</a:t>
            </a:r>
          </a:p>
          <a:p>
            <a:pPr marL="123825" indent="-111760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err="1">
                <a:latin typeface="Arial"/>
                <a:cs typeface="Arial"/>
              </a:rPr>
              <a:t>Algoritma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err="1">
                <a:latin typeface="Arial"/>
                <a:cs typeface="Arial"/>
              </a:rPr>
              <a:t>Örnekleri</a:t>
            </a:r>
            <a:endParaRPr lang="en-US" sz="2400" spc="-5">
              <a:latin typeface="Arial"/>
              <a:cs typeface="Arial"/>
            </a:endParaRPr>
          </a:p>
          <a:p>
            <a:pPr marL="11430" marR="1277620">
              <a:lnSpc>
                <a:spcPct val="130500"/>
              </a:lnSpc>
              <a:spcBef>
                <a:spcPts val="86"/>
              </a:spcBef>
            </a:pPr>
            <a:endParaRPr sz="2400" spc="-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543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7048484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Program</a:t>
            </a:r>
            <a:r>
              <a:rPr spc="-141" dirty="0"/>
              <a:t> </a:t>
            </a:r>
            <a:r>
              <a:rPr spc="-50" dirty="0"/>
              <a:t>Tasarımı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48559"/>
            <a:ext cx="8385071" cy="4929733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11516" marR="24184">
              <a:lnSpc>
                <a:spcPct val="90000"/>
              </a:lnSpc>
              <a:spcBef>
                <a:spcPts val="385"/>
              </a:spcBef>
              <a:buSzPct val="40740"/>
              <a:buChar char="●"/>
              <a:tabLst>
                <a:tab pos="96737" algn="l"/>
              </a:tabLst>
            </a:pPr>
            <a:r>
              <a:rPr sz="2400" spc="-5" dirty="0">
                <a:latin typeface="Arial"/>
                <a:cs typeface="Arial"/>
              </a:rPr>
              <a:t>Program tasarımı, </a:t>
            </a:r>
            <a:r>
              <a:rPr sz="2400" dirty="0">
                <a:latin typeface="Arial"/>
                <a:cs typeface="Arial"/>
              </a:rPr>
              <a:t>verilen </a:t>
            </a:r>
            <a:r>
              <a:rPr sz="2400" spc="-9" dirty="0">
                <a:latin typeface="Arial"/>
                <a:cs typeface="Arial"/>
              </a:rPr>
              <a:t>bir </a:t>
            </a:r>
            <a:r>
              <a:rPr sz="2400" spc="-5" dirty="0">
                <a:latin typeface="Arial"/>
                <a:cs typeface="Arial"/>
              </a:rPr>
              <a:t>problemin bilgisayar </a:t>
            </a:r>
            <a:r>
              <a:rPr sz="2400" spc="-9" dirty="0">
                <a:latin typeface="Arial"/>
                <a:cs typeface="Arial"/>
              </a:rPr>
              <a:t>ortamında  </a:t>
            </a:r>
            <a:r>
              <a:rPr sz="2400" spc="-5" dirty="0">
                <a:latin typeface="Arial"/>
                <a:cs typeface="Arial"/>
              </a:rPr>
              <a:t>çözülecek biçimde adım adım ortaya </a:t>
            </a:r>
            <a:r>
              <a:rPr sz="2400" dirty="0">
                <a:latin typeface="Arial"/>
                <a:cs typeface="Arial"/>
              </a:rPr>
              <a:t>koyulması ve </a:t>
            </a:r>
            <a:r>
              <a:rPr sz="2400" spc="-5" dirty="0">
                <a:latin typeface="Arial"/>
                <a:cs typeface="Arial"/>
              </a:rPr>
              <a:t>herhangi  bir programlama aracıyla (programlama dili </a:t>
            </a:r>
            <a:r>
              <a:rPr sz="2400" dirty="0">
                <a:latin typeface="Arial"/>
                <a:cs typeface="Arial"/>
              </a:rPr>
              <a:t>veya tasarım  </a:t>
            </a:r>
            <a:r>
              <a:rPr sz="2400" spc="-5" dirty="0">
                <a:latin typeface="Arial"/>
                <a:cs typeface="Arial"/>
              </a:rPr>
              <a:t>araçlarıyla) </a:t>
            </a:r>
            <a:r>
              <a:rPr sz="2400" dirty="0">
                <a:latin typeface="Arial"/>
                <a:cs typeface="Arial"/>
              </a:rPr>
              <a:t>kodlanması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8" dirty="0">
                <a:latin typeface="Arial"/>
                <a:cs typeface="Arial"/>
              </a:rPr>
              <a:t>sürecidir.</a:t>
            </a:r>
            <a:endParaRPr sz="2400">
              <a:latin typeface="Arial"/>
              <a:cs typeface="Arial"/>
            </a:endParaRPr>
          </a:p>
          <a:p>
            <a:pPr marL="96162" indent="-85221">
              <a:spcBef>
                <a:spcPts val="970"/>
              </a:spcBef>
              <a:buSzPct val="40740"/>
              <a:buChar char="●"/>
              <a:tabLst>
                <a:tab pos="96737" algn="l"/>
              </a:tabLst>
            </a:pPr>
            <a:r>
              <a:rPr sz="2400" spc="-5" dirty="0">
                <a:latin typeface="Arial"/>
                <a:cs typeface="Arial"/>
              </a:rPr>
              <a:t>Program tasarımı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için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spcBef>
                <a:spcPts val="685"/>
              </a:spcBef>
              <a:buSzPct val="74074"/>
              <a:buChar char="–"/>
              <a:tabLst>
                <a:tab pos="633976" algn="l"/>
              </a:tabLst>
            </a:pPr>
            <a:r>
              <a:rPr sz="2400" dirty="0">
                <a:latin typeface="Arial"/>
                <a:cs typeface="Arial"/>
              </a:rPr>
              <a:t>Mevcut / Eski </a:t>
            </a:r>
            <a:r>
              <a:rPr sz="2400" spc="-5" dirty="0">
                <a:latin typeface="Arial"/>
                <a:cs typeface="Arial"/>
              </a:rPr>
              <a:t>programın</a:t>
            </a:r>
            <a:r>
              <a:rPr sz="2400" spc="-23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incelenmesi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spcBef>
                <a:spcPts val="689"/>
              </a:spcBef>
              <a:buSzPct val="74074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Anahtar kelimeler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belirlenmesi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spcBef>
                <a:spcPts val="671"/>
              </a:spcBef>
              <a:buSzPct val="74074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Mevcut </a:t>
            </a:r>
            <a:r>
              <a:rPr sz="2400" dirty="0">
                <a:latin typeface="Arial"/>
                <a:cs typeface="Arial"/>
              </a:rPr>
              <a:t>open-source ve ticari </a:t>
            </a:r>
            <a:r>
              <a:rPr sz="2400" spc="-5" dirty="0">
                <a:latin typeface="Arial"/>
                <a:cs typeface="Arial"/>
              </a:rPr>
              <a:t>uygulamaların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incelenmesi</a:t>
            </a:r>
            <a:endParaRPr sz="2400">
              <a:latin typeface="Arial"/>
              <a:cs typeface="Arial"/>
            </a:endParaRPr>
          </a:p>
          <a:p>
            <a:pPr marL="633400" marR="143379" lvl="1" indent="-207294">
              <a:lnSpc>
                <a:spcPct val="80000"/>
              </a:lnSpc>
              <a:spcBef>
                <a:spcPts val="1279"/>
              </a:spcBef>
              <a:buSzPct val="74074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Algoritmanın tasarlanması </a:t>
            </a:r>
            <a:r>
              <a:rPr sz="2400" dirty="0">
                <a:latin typeface="Arial"/>
                <a:cs typeface="Arial"/>
              </a:rPr>
              <a:t>/ Akış </a:t>
            </a:r>
            <a:r>
              <a:rPr sz="2400" spc="-5" dirty="0">
                <a:latin typeface="Arial"/>
                <a:cs typeface="Arial"/>
              </a:rPr>
              <a:t>şemalarının çizilmesi</a:t>
            </a:r>
            <a:r>
              <a:rPr sz="2400" spc="-14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/  Pseudo </a:t>
            </a:r>
            <a:r>
              <a:rPr sz="2400" spc="-5" dirty="0">
                <a:latin typeface="Arial"/>
                <a:cs typeface="Arial"/>
              </a:rPr>
              <a:t>(Kaba) kodun</a:t>
            </a:r>
            <a:r>
              <a:rPr sz="2400" spc="-18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yazılması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spcBef>
                <a:spcPts val="685"/>
              </a:spcBef>
              <a:buSzPct val="74074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Uygun programlama dilinin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seçimi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spcBef>
                <a:spcPts val="676"/>
              </a:spcBef>
              <a:buSzPct val="74074"/>
              <a:buChar char="–"/>
              <a:tabLst>
                <a:tab pos="633976" algn="l"/>
              </a:tabLst>
            </a:pPr>
            <a:r>
              <a:rPr sz="2400" dirty="0">
                <a:latin typeface="Arial"/>
                <a:cs typeface="Arial"/>
              </a:rPr>
              <a:t>Kodun</a:t>
            </a:r>
            <a:r>
              <a:rPr sz="2400" spc="-18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gerçekleştirilmesi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2054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3723416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Algor</a:t>
            </a:r>
            <a:r>
              <a:rPr spc="5" dirty="0"/>
              <a:t>i</a:t>
            </a:r>
            <a:r>
              <a:rPr dirty="0"/>
              <a:t>tma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39392"/>
            <a:ext cx="8389102" cy="5438045"/>
          </a:xfrm>
          <a:prstGeom prst="rect">
            <a:avLst/>
          </a:prstGeom>
        </p:spPr>
        <p:txBody>
          <a:bodyPr vert="horz" wrap="square" lIns="0" tIns="61613" rIns="0" bIns="0" rtlCol="0">
            <a:spAutoFit/>
          </a:bodyPr>
          <a:lstStyle/>
          <a:p>
            <a:pPr marL="11516" marR="4607">
              <a:lnSpc>
                <a:spcPts val="3138"/>
              </a:lnSpc>
              <a:spcBef>
                <a:spcPts val="485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Algoritma, matematikte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bilgisayar biliminde </a:t>
            </a:r>
            <a:r>
              <a:rPr sz="2900" dirty="0">
                <a:latin typeface="Arial"/>
                <a:cs typeface="Arial"/>
              </a:rPr>
              <a:t>bir  </a:t>
            </a:r>
            <a:r>
              <a:rPr sz="2900" spc="-5" dirty="0">
                <a:latin typeface="Arial"/>
                <a:cs typeface="Arial"/>
              </a:rPr>
              <a:t>işi yapmak için </a:t>
            </a:r>
            <a:r>
              <a:rPr sz="2900" spc="-9" dirty="0">
                <a:latin typeface="Arial"/>
                <a:cs typeface="Arial"/>
              </a:rPr>
              <a:t>tanımlanan, bir başlangıç  </a:t>
            </a:r>
            <a:r>
              <a:rPr sz="2900" spc="-5" dirty="0">
                <a:latin typeface="Arial"/>
                <a:cs typeface="Arial"/>
              </a:rPr>
              <a:t>durumundan başladığında, açıkça </a:t>
            </a:r>
            <a:r>
              <a:rPr sz="2900" spc="-9" dirty="0">
                <a:latin typeface="Arial"/>
                <a:cs typeface="Arial"/>
              </a:rPr>
              <a:t>belirlenmiş </a:t>
            </a:r>
            <a:r>
              <a:rPr sz="2900" spc="-5" dirty="0">
                <a:latin typeface="Arial"/>
                <a:cs typeface="Arial"/>
              </a:rPr>
              <a:t>bir  </a:t>
            </a:r>
            <a:r>
              <a:rPr sz="2900" dirty="0">
                <a:latin typeface="Arial"/>
                <a:cs typeface="Arial"/>
              </a:rPr>
              <a:t>son </a:t>
            </a:r>
            <a:r>
              <a:rPr sz="2900" spc="-5" dirty="0">
                <a:latin typeface="Arial"/>
                <a:cs typeface="Arial"/>
              </a:rPr>
              <a:t>durumunda sonlanan, </a:t>
            </a:r>
            <a:r>
              <a:rPr sz="2900" dirty="0">
                <a:latin typeface="Arial"/>
                <a:cs typeface="Arial"/>
              </a:rPr>
              <a:t>sonlu </a:t>
            </a:r>
            <a:r>
              <a:rPr sz="2900" spc="-5" dirty="0">
                <a:latin typeface="Arial"/>
                <a:cs typeface="Arial"/>
              </a:rPr>
              <a:t>işlemler</a:t>
            </a:r>
            <a:r>
              <a:rPr sz="2900" spc="-91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kümesidir.</a:t>
            </a:r>
            <a:endParaRPr sz="2900">
              <a:latin typeface="Arial"/>
              <a:cs typeface="Arial"/>
            </a:endParaRPr>
          </a:p>
          <a:p>
            <a:pPr marL="11516" marR="618429">
              <a:lnSpc>
                <a:spcPts val="3138"/>
              </a:lnSpc>
              <a:spcBef>
                <a:spcPts val="1260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9" dirty="0">
                <a:latin typeface="Arial"/>
                <a:cs typeface="Arial"/>
              </a:rPr>
              <a:t>Yani </a:t>
            </a:r>
            <a:r>
              <a:rPr sz="2900" spc="-9" dirty="0">
                <a:latin typeface="Arial"/>
                <a:cs typeface="Arial"/>
              </a:rPr>
              <a:t>belli </a:t>
            </a:r>
            <a:r>
              <a:rPr sz="2900" spc="-5" dirty="0">
                <a:latin typeface="Arial"/>
                <a:cs typeface="Arial"/>
              </a:rPr>
              <a:t>bir problemi </a:t>
            </a:r>
            <a:r>
              <a:rPr sz="2900" dirty="0">
                <a:latin typeface="Arial"/>
                <a:cs typeface="Arial"/>
              </a:rPr>
              <a:t>çözmek veya </a:t>
            </a:r>
            <a:r>
              <a:rPr sz="2900" spc="-5" dirty="0">
                <a:latin typeface="Arial"/>
                <a:cs typeface="Arial"/>
              </a:rPr>
              <a:t>belirli bir  amaca ulaşmak için çizilen </a:t>
            </a:r>
            <a:r>
              <a:rPr sz="2900" dirty="0">
                <a:latin typeface="Arial"/>
                <a:cs typeface="Arial"/>
              </a:rPr>
              <a:t>yola </a:t>
            </a:r>
            <a:r>
              <a:rPr sz="2900" spc="-5" dirty="0">
                <a:latin typeface="Arial"/>
                <a:cs typeface="Arial"/>
              </a:rPr>
              <a:t>algoritma</a:t>
            </a:r>
            <a:r>
              <a:rPr sz="2900" spc="-77" dirty="0">
                <a:latin typeface="Arial"/>
                <a:cs typeface="Arial"/>
              </a:rPr>
              <a:t> </a:t>
            </a:r>
            <a:r>
              <a:rPr sz="2900" spc="-32" dirty="0">
                <a:latin typeface="Arial"/>
                <a:cs typeface="Arial"/>
              </a:rPr>
              <a:t>denir.</a:t>
            </a:r>
            <a:endParaRPr sz="2900">
              <a:latin typeface="Arial"/>
              <a:cs typeface="Arial"/>
            </a:endParaRPr>
          </a:p>
          <a:p>
            <a:pPr marL="633400" marR="200384" lvl="1" indent="-207294">
              <a:lnSpc>
                <a:spcPts val="2784"/>
              </a:lnSpc>
              <a:spcBef>
                <a:spcPts val="1202"/>
              </a:spcBef>
              <a:buSzPct val="75000"/>
              <a:buChar char="–"/>
              <a:tabLst>
                <a:tab pos="633976" algn="l"/>
              </a:tabLst>
            </a:pPr>
            <a:r>
              <a:rPr sz="2900" dirty="0">
                <a:latin typeface="Arial"/>
                <a:cs typeface="Arial"/>
              </a:rPr>
              <a:t>Tüm </a:t>
            </a:r>
            <a:r>
              <a:rPr sz="2900" spc="-5" dirty="0">
                <a:latin typeface="Arial"/>
                <a:cs typeface="Arial"/>
              </a:rPr>
              <a:t>programlama dillerinin temeli algoritmaya  </a:t>
            </a:r>
            <a:r>
              <a:rPr sz="2900" spc="-23" dirty="0">
                <a:latin typeface="Arial"/>
                <a:cs typeface="Arial"/>
              </a:rPr>
              <a:t>dayanır.</a:t>
            </a:r>
            <a:endParaRPr sz="2900">
              <a:latin typeface="Arial"/>
              <a:cs typeface="Arial"/>
            </a:endParaRPr>
          </a:p>
          <a:p>
            <a:pPr marL="633400" marR="404224" lvl="1" indent="-207294">
              <a:lnSpc>
                <a:spcPct val="80000"/>
              </a:lnSpc>
              <a:spcBef>
                <a:spcPts val="1288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14" dirty="0">
                <a:latin typeface="Arial"/>
                <a:cs typeface="Arial"/>
              </a:rPr>
              <a:t>Aynı </a:t>
            </a:r>
            <a:r>
              <a:rPr sz="2900" spc="-5" dirty="0">
                <a:latin typeface="Arial"/>
                <a:cs typeface="Arial"/>
              </a:rPr>
              <a:t>zamanda algoritma tek </a:t>
            </a:r>
            <a:r>
              <a:rPr sz="2900" spc="-9" dirty="0">
                <a:latin typeface="Arial"/>
                <a:cs typeface="Arial"/>
              </a:rPr>
              <a:t>bir </a:t>
            </a:r>
            <a:r>
              <a:rPr sz="2900" spc="-5" dirty="0">
                <a:latin typeface="Arial"/>
                <a:cs typeface="Arial"/>
              </a:rPr>
              <a:t>problemi  </a:t>
            </a:r>
            <a:r>
              <a:rPr sz="2900" dirty="0">
                <a:latin typeface="Arial"/>
                <a:cs typeface="Arial"/>
              </a:rPr>
              <a:t>çözecek davranışın, </a:t>
            </a:r>
            <a:r>
              <a:rPr sz="2900" spc="-5" dirty="0">
                <a:latin typeface="Arial"/>
                <a:cs typeface="Arial"/>
              </a:rPr>
              <a:t>temel işleri </a:t>
            </a:r>
            <a:r>
              <a:rPr sz="2900" dirty="0">
                <a:latin typeface="Arial"/>
                <a:cs typeface="Arial"/>
              </a:rPr>
              <a:t>yapan  </a:t>
            </a:r>
            <a:r>
              <a:rPr sz="2900" spc="-5" dirty="0">
                <a:latin typeface="Arial"/>
                <a:cs typeface="Arial"/>
              </a:rPr>
              <a:t>komutların </a:t>
            </a:r>
            <a:r>
              <a:rPr sz="2900" dirty="0">
                <a:latin typeface="Arial"/>
                <a:cs typeface="Arial"/>
              </a:rPr>
              <a:t>veya </a:t>
            </a:r>
            <a:r>
              <a:rPr sz="2900" spc="-5" dirty="0">
                <a:latin typeface="Arial"/>
                <a:cs typeface="Arial"/>
              </a:rPr>
              <a:t>deyimlerin adım adım ortaya  konulmasıdır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bu adımların </a:t>
            </a:r>
            <a:r>
              <a:rPr sz="2900" dirty="0">
                <a:latin typeface="Arial"/>
                <a:cs typeface="Arial"/>
              </a:rPr>
              <a:t>sıralamasına  dikkat</a:t>
            </a:r>
            <a:r>
              <a:rPr sz="2900" spc="-23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edilmelidir.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4774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3824766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Algor</a:t>
            </a:r>
            <a:r>
              <a:rPr spc="5" dirty="0"/>
              <a:t>i</a:t>
            </a:r>
            <a:r>
              <a:rPr dirty="0"/>
              <a:t>tma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496713"/>
            <a:ext cx="5517329" cy="5063790"/>
          </a:xfrm>
          <a:prstGeom prst="rect">
            <a:avLst/>
          </a:prstGeom>
        </p:spPr>
        <p:txBody>
          <a:bodyPr vert="horz" wrap="square" lIns="0" tIns="71977" rIns="0" bIns="0" rtlCol="0" anchor="t">
            <a:spAutoFit/>
          </a:bodyPr>
          <a:lstStyle/>
          <a:p>
            <a:pPr marL="11430" marR="4445" algn="just">
              <a:lnSpc>
                <a:spcPct val="80000"/>
              </a:lnSpc>
              <a:spcBef>
                <a:spcPts val="567"/>
              </a:spcBef>
              <a:buSzPct val="40909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Algoritma kelimesi, Özbekistan'ın</a:t>
            </a:r>
            <a:r>
              <a:rPr lang="tr-TR" sz="2000" spc="-5" dirty="0">
                <a:latin typeface="Arial"/>
                <a:cs typeface="Arial"/>
              </a:rPr>
              <a:t>  Harezmi</a:t>
            </a:r>
            <a:r>
              <a:rPr sz="2000" spc="-5" dirty="0">
                <a:latin typeface="Arial"/>
                <a:cs typeface="Arial"/>
              </a:rPr>
              <a:t>, bugünkü Türkmenistan'ın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5" dirty="0" err="1">
                <a:latin typeface="Arial"/>
                <a:cs typeface="Arial"/>
              </a:rPr>
              <a:t>Khiva</a:t>
            </a:r>
            <a:r>
              <a:rPr sz="2000" spc="-5" dirty="0">
                <a:latin typeface="Arial"/>
                <a:cs typeface="Arial"/>
              </a:rPr>
              <a:t> kentinde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8" dirty="0">
                <a:latin typeface="Arial"/>
                <a:cs typeface="Arial"/>
              </a:rPr>
              <a:t>doğmuştur.</a:t>
            </a:r>
            <a:endParaRPr lang="tr-TR" sz="2000">
              <a:latin typeface="Arial"/>
              <a:cs typeface="Arial"/>
            </a:endParaRPr>
          </a:p>
          <a:p>
            <a:pPr marL="11430" marR="77470">
              <a:lnSpc>
                <a:spcPct val="80000"/>
              </a:lnSpc>
              <a:spcBef>
                <a:spcPts val="1274"/>
              </a:spcBef>
              <a:buSzPct val="40909"/>
              <a:tabLst>
                <a:tab pos="81766" algn="l"/>
              </a:tabLst>
            </a:pP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Algoritma sözcüğü </a:t>
            </a:r>
            <a:r>
              <a:rPr sz="2000" spc="-5" dirty="0">
                <a:latin typeface="Arial"/>
                <a:cs typeface="Arial"/>
              </a:rPr>
              <a:t>Fars âlim Ebu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Abdullah Muhammed bin Musa el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Harezmi'nin Latince isminden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4" dirty="0">
                <a:latin typeface="Arial"/>
                <a:cs typeface="Arial"/>
              </a:rPr>
              <a:t>kaynaklanır.</a:t>
            </a:r>
            <a:endParaRPr sz="2000">
              <a:latin typeface="Arial"/>
              <a:cs typeface="Arial"/>
            </a:endParaRPr>
          </a:p>
          <a:p>
            <a:pPr marL="11430" marR="146050" algn="just">
              <a:lnSpc>
                <a:spcPts val="1913"/>
              </a:lnSpc>
              <a:spcBef>
                <a:spcPts val="1256"/>
              </a:spcBef>
              <a:buSzPct val="40909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Algoritma, programlama dilinden  </a:t>
            </a:r>
            <a:r>
              <a:rPr sz="2000" spc="-9" dirty="0">
                <a:latin typeface="Arial"/>
                <a:cs typeface="Arial"/>
              </a:rPr>
              <a:t>bağımsız </a:t>
            </a:r>
            <a:r>
              <a:rPr sz="2000" spc="-5" dirty="0">
                <a:latin typeface="Arial"/>
                <a:cs typeface="Arial"/>
              </a:rPr>
              <a:t>yaratılır ve birden fazla  programlama diline </a:t>
            </a:r>
            <a:r>
              <a:rPr sz="2000" spc="-9" dirty="0">
                <a:latin typeface="Arial"/>
                <a:cs typeface="Arial"/>
              </a:rPr>
              <a:t>uygulanabilir.</a:t>
            </a:r>
            <a:endParaRPr sz="2000">
              <a:latin typeface="Arial"/>
              <a:cs typeface="Arial"/>
            </a:endParaRPr>
          </a:p>
          <a:p>
            <a:pPr marL="11430" marR="146050" algn="just">
              <a:lnSpc>
                <a:spcPts val="1913"/>
              </a:lnSpc>
              <a:spcBef>
                <a:spcPts val="1256"/>
              </a:spcBef>
              <a:buSzPct val="40909"/>
              <a:tabLst>
                <a:tab pos="81766" algn="l"/>
              </a:tabLst>
            </a:pPr>
            <a:endParaRPr lang="tr-TR" sz="2000" spc="-9" dirty="0">
              <a:latin typeface="Arial"/>
              <a:cs typeface="Arial"/>
            </a:endParaRPr>
          </a:p>
          <a:p>
            <a:pPr marL="11430" marR="146050" algn="just">
              <a:lnSpc>
                <a:spcPts val="1913"/>
              </a:lnSpc>
              <a:spcBef>
                <a:spcPts val="1256"/>
              </a:spcBef>
              <a:buSzPct val="40909"/>
              <a:tabLst>
                <a:tab pos="81766" algn="l"/>
              </a:tabLst>
            </a:pPr>
            <a:r>
              <a:rPr lang="tr-TR" sz="2000" spc="-9" dirty="0">
                <a:latin typeface="Arial"/>
                <a:cs typeface="Arial"/>
              </a:rPr>
              <a:t>Ay</a:t>
            </a:r>
            <a:r>
              <a:rPr lang="tr-TR" sz="2000" spc="-5" dirty="0">
                <a:latin typeface="Arial"/>
                <a:cs typeface="Arial"/>
              </a:rPr>
              <a:t>rıca, On rakamdan oluşan </a:t>
            </a:r>
            <a:r>
              <a:rPr lang="tr-TR" sz="2000" spc="-5" dirty="0" err="1">
                <a:latin typeface="Arial"/>
                <a:cs typeface="Arial"/>
              </a:rPr>
              <a:t>rakamlama</a:t>
            </a:r>
            <a:r>
              <a:rPr lang="tr-TR" sz="2000" spc="-5" dirty="0">
                <a:latin typeface="Arial"/>
                <a:cs typeface="Arial"/>
              </a:rPr>
              <a:t> sistemi yine, Harezmi tarafından tanıtıldığı için Arap Rakamları olarak adlandırılır ve </a:t>
            </a:r>
            <a:r>
              <a:rPr lang="tr-TR" sz="2000" b="1" spc="-5" dirty="0">
                <a:solidFill>
                  <a:srgbClr val="FF0000"/>
                </a:solidFill>
                <a:latin typeface="Arial"/>
                <a:cs typeface="Arial"/>
              </a:rPr>
              <a:t>0'ı bulan kişi </a:t>
            </a:r>
            <a:r>
              <a:rPr lang="tr-TR" sz="2000" spc="-5" dirty="0">
                <a:latin typeface="Arial"/>
                <a:cs typeface="Arial"/>
              </a:rPr>
              <a:t>olarak tanınır. Bu aynı zamanda bilgisayarın çalışma mantığı olan ikilik sisteminde temelidir.</a:t>
            </a:r>
          </a:p>
          <a:p>
            <a:pPr marL="11430" marR="146050" algn="just">
              <a:lnSpc>
                <a:spcPts val="1913"/>
              </a:lnSpc>
              <a:spcBef>
                <a:spcPts val="1256"/>
              </a:spcBef>
              <a:buSzPct val="40909"/>
              <a:tabLst>
                <a:tab pos="81766" algn="l"/>
              </a:tabLst>
            </a:pPr>
            <a:endParaRPr lang="tr-TR" sz="2000" spc="-9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72353" y="1241004"/>
            <a:ext cx="2349340" cy="24806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1100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657453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Algoritmanın</a:t>
            </a:r>
            <a:r>
              <a:rPr spc="-82" dirty="0"/>
              <a:t> </a:t>
            </a:r>
            <a:r>
              <a:rPr spc="-5" dirty="0"/>
              <a:t>etkinliği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622809"/>
            <a:ext cx="8300426" cy="4093259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0795">
              <a:lnSpc>
                <a:spcPts val="2353"/>
              </a:lnSpc>
              <a:spcBef>
                <a:spcPts val="91"/>
              </a:spcBef>
              <a:buSzPct val="39583"/>
              <a:tabLst>
                <a:tab pos="87524" algn="l"/>
              </a:tabLst>
            </a:pPr>
            <a:r>
              <a:rPr sz="2200" spc="-5" dirty="0">
                <a:latin typeface="Arial"/>
                <a:cs typeface="Arial"/>
              </a:rPr>
              <a:t>Bir algoritmanın </a:t>
            </a:r>
            <a:r>
              <a:rPr sz="2200" spc="-9" dirty="0">
                <a:latin typeface="Arial"/>
                <a:cs typeface="Arial"/>
              </a:rPr>
              <a:t>etkinliği, </a:t>
            </a:r>
            <a:r>
              <a:rPr sz="2200" spc="-5" dirty="0">
                <a:latin typeface="Arial"/>
                <a:cs typeface="Arial"/>
              </a:rPr>
              <a:t>uygulama öncesi </a:t>
            </a:r>
            <a:r>
              <a:rPr sz="2200" dirty="0">
                <a:latin typeface="Arial"/>
                <a:cs typeface="Arial"/>
              </a:rPr>
              <a:t>ve </a:t>
            </a:r>
            <a:r>
              <a:rPr sz="2200" spc="-5" dirty="0">
                <a:latin typeface="Arial"/>
                <a:cs typeface="Arial"/>
              </a:rPr>
              <a:t>sonrasında iki</a:t>
            </a:r>
            <a:r>
              <a:rPr sz="2200" spc="15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farklı</a:t>
            </a:r>
            <a:endParaRPr lang="tr-TR" sz="2200" dirty="0">
              <a:latin typeface="Arial"/>
              <a:cs typeface="Arial"/>
            </a:endParaRPr>
          </a:p>
          <a:p>
            <a:pPr marL="11430">
              <a:lnSpc>
                <a:spcPts val="2353"/>
              </a:lnSpc>
            </a:pPr>
            <a:r>
              <a:rPr sz="2200" spc="-5" dirty="0">
                <a:latin typeface="Arial"/>
                <a:cs typeface="Arial"/>
              </a:rPr>
              <a:t>aşamada </a:t>
            </a:r>
            <a:r>
              <a:rPr sz="2200" spc="-9" dirty="0">
                <a:latin typeface="Arial"/>
                <a:cs typeface="Arial"/>
              </a:rPr>
              <a:t>analiz </a:t>
            </a:r>
            <a:r>
              <a:rPr sz="2200" spc="-18" dirty="0">
                <a:latin typeface="Arial"/>
                <a:cs typeface="Arial"/>
              </a:rPr>
              <a:t>edilebilir. </a:t>
            </a:r>
            <a:r>
              <a:rPr sz="2200" spc="-5" dirty="0">
                <a:latin typeface="Arial"/>
                <a:cs typeface="Arial"/>
              </a:rPr>
              <a:t>Bunlar şunlardır</a:t>
            </a:r>
            <a:r>
              <a:rPr sz="2200" spc="168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–</a:t>
            </a:r>
          </a:p>
          <a:p>
            <a:pPr marL="768985" marR="4445" lvl="1" indent="-342900">
              <a:lnSpc>
                <a:spcPct val="80000"/>
              </a:lnSpc>
              <a:spcBef>
                <a:spcPts val="1687"/>
              </a:spcBef>
              <a:buSzPct val="43750"/>
              <a:buFont typeface="Wingdings" panose="05000000000000000000" pitchFamily="2" charset="2"/>
              <a:buChar char="Ø"/>
              <a:tabLst>
                <a:tab pos="633400" algn="l"/>
                <a:tab pos="633976" algn="l"/>
              </a:tabLst>
            </a:pPr>
            <a:r>
              <a:rPr sz="2200" b="1" spc="-5" dirty="0">
                <a:latin typeface="Calibri"/>
                <a:cs typeface="Calibri"/>
              </a:rPr>
              <a:t>Öncelikli </a:t>
            </a:r>
            <a:r>
              <a:rPr sz="2200" b="1" dirty="0">
                <a:latin typeface="Calibri"/>
                <a:cs typeface="Calibri"/>
              </a:rPr>
              <a:t>(Priori) Analiz</a:t>
            </a:r>
            <a:r>
              <a:rPr sz="2200" dirty="0">
                <a:latin typeface="Calibri"/>
                <a:cs typeface="Calibri"/>
              </a:rPr>
              <a:t> - Bu </a:t>
            </a:r>
            <a:r>
              <a:rPr sz="2200" spc="-5" dirty="0">
                <a:latin typeface="Calibri"/>
                <a:cs typeface="Calibri"/>
              </a:rPr>
              <a:t>bir algoritmanın teorik bir </a:t>
            </a:r>
            <a:r>
              <a:rPr sz="2200" spc="-23" dirty="0">
                <a:latin typeface="Calibri"/>
                <a:cs typeface="Calibri"/>
              </a:rPr>
              <a:t>analizidir. </a:t>
            </a:r>
            <a:r>
              <a:rPr sz="2200" dirty="0">
                <a:latin typeface="Calibri"/>
                <a:cs typeface="Calibri"/>
              </a:rPr>
              <a:t>Bir</a:t>
            </a:r>
            <a:r>
              <a:rPr lang="tr-TR" sz="2200" dirty="0">
                <a:latin typeface="Calibri"/>
                <a:cs typeface="Calibri"/>
              </a:rPr>
              <a:t> 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algoritmanın verimliliği, </a:t>
            </a:r>
            <a:r>
              <a:rPr sz="2200" spc="-9" dirty="0">
                <a:latin typeface="Calibri"/>
                <a:cs typeface="Calibri"/>
              </a:rPr>
              <a:t>diğer </a:t>
            </a:r>
            <a:r>
              <a:rPr sz="2200" dirty="0">
                <a:latin typeface="Calibri"/>
                <a:cs typeface="Calibri"/>
              </a:rPr>
              <a:t>tüm </a:t>
            </a:r>
            <a:r>
              <a:rPr sz="2200" spc="-9" dirty="0">
                <a:latin typeface="Calibri"/>
                <a:cs typeface="Calibri"/>
              </a:rPr>
              <a:t>faktörlerin, </a:t>
            </a:r>
            <a:r>
              <a:rPr sz="2200" spc="-5" dirty="0">
                <a:latin typeface="Calibri"/>
                <a:cs typeface="Calibri"/>
              </a:rPr>
              <a:t>örneğin </a:t>
            </a:r>
            <a:r>
              <a:rPr sz="2200" dirty="0">
                <a:latin typeface="Calibri"/>
                <a:cs typeface="Calibri"/>
              </a:rPr>
              <a:t>işlemci </a:t>
            </a:r>
            <a:r>
              <a:rPr sz="2200" spc="-5" dirty="0">
                <a:latin typeface="Calibri"/>
                <a:cs typeface="Calibri"/>
              </a:rPr>
              <a:t>hızının</a:t>
            </a:r>
            <a:r>
              <a:rPr lang="tr-TR" sz="2200" spc="-5" dirty="0">
                <a:latin typeface="Calibri"/>
                <a:cs typeface="Calibri"/>
              </a:rPr>
              <a:t> 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5" dirty="0" err="1">
                <a:latin typeface="Calibri"/>
                <a:cs typeface="Calibri"/>
              </a:rPr>
              <a:t>sabit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5" dirty="0" err="1">
                <a:latin typeface="Calibri"/>
                <a:cs typeface="Calibri"/>
              </a:rPr>
              <a:t>olduğu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3" dirty="0" err="1">
                <a:latin typeface="Calibri"/>
                <a:cs typeface="Calibri"/>
              </a:rPr>
              <a:t>varsay</a:t>
            </a:r>
            <a:r>
              <a:rPr lang="tr-TR" sz="2200" spc="-23" dirty="0" err="1">
                <a:latin typeface="Calibri"/>
                <a:cs typeface="Calibri"/>
              </a:rPr>
              <a:t>ıl</a:t>
            </a:r>
            <a:r>
              <a:rPr sz="2200" spc="-23" dirty="0">
                <a:latin typeface="Calibri"/>
                <a:cs typeface="Calibri"/>
              </a:rPr>
              <a:t>arak </a:t>
            </a:r>
            <a:r>
              <a:rPr sz="2200" spc="-5" dirty="0" err="1">
                <a:latin typeface="Calibri"/>
                <a:cs typeface="Calibri"/>
              </a:rPr>
              <a:t>ölçülür</a:t>
            </a:r>
            <a:r>
              <a:rPr lang="tr-TR" sz="2200" spc="-5" dirty="0">
                <a:latin typeface="Calibri"/>
                <a:cs typeface="Calibri"/>
              </a:rPr>
              <a:t>.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lang="tr-TR" sz="2200" spc="-14" dirty="0">
                <a:latin typeface="Calibri"/>
                <a:cs typeface="Calibri"/>
              </a:rPr>
              <a:t>Bunda, algoritmanın verimliliği, karmaşıklığına göre hesaplanır. Bu sadece yaklaşık bir analizdir.</a:t>
            </a:r>
            <a:endParaRPr sz="2200" dirty="0">
              <a:latin typeface="Calibri"/>
              <a:cs typeface="Calibri"/>
            </a:endParaRPr>
          </a:p>
          <a:p>
            <a:pPr marL="768985" marR="4445" lvl="1" indent="-342900">
              <a:lnSpc>
                <a:spcPct val="80000"/>
              </a:lnSpc>
              <a:spcBef>
                <a:spcPts val="1687"/>
              </a:spcBef>
              <a:buSzPct val="43750"/>
              <a:buFont typeface="Wingdings" panose="05000000000000000000" pitchFamily="2" charset="2"/>
              <a:buChar char="Ø"/>
              <a:tabLst>
                <a:tab pos="633400" algn="l"/>
                <a:tab pos="633976" algn="l"/>
              </a:tabLst>
            </a:pPr>
            <a:endParaRPr lang="tr-TR" sz="2200" spc="-36" dirty="0">
              <a:latin typeface="Calibri"/>
              <a:cs typeface="Calibri"/>
            </a:endParaRPr>
          </a:p>
          <a:p>
            <a:pPr marL="768985" marR="307975" lvl="1" indent="-342900">
              <a:lnSpc>
                <a:spcPts val="2086"/>
              </a:lnSpc>
              <a:spcBef>
                <a:spcPts val="444"/>
              </a:spcBef>
              <a:buSzPct val="43750"/>
              <a:buFont typeface="Wingdings" panose="05000000000000000000" pitchFamily="2" charset="2"/>
              <a:buChar char="Ø"/>
              <a:tabLst>
                <a:tab pos="633400" algn="l"/>
                <a:tab pos="633976" algn="l"/>
              </a:tabLst>
            </a:pPr>
            <a:r>
              <a:rPr sz="2200" b="1" spc="-9" dirty="0">
                <a:latin typeface="Calibri"/>
                <a:cs typeface="Calibri"/>
              </a:rPr>
              <a:t>Kaba </a:t>
            </a:r>
            <a:r>
              <a:rPr sz="2200" b="1" spc="-14" dirty="0">
                <a:latin typeface="Calibri"/>
                <a:cs typeface="Calibri"/>
              </a:rPr>
              <a:t>(Posterior) </a:t>
            </a:r>
            <a:r>
              <a:rPr sz="2200" b="1" dirty="0">
                <a:latin typeface="Calibri"/>
                <a:cs typeface="Calibri"/>
              </a:rPr>
              <a:t>Analiz</a:t>
            </a:r>
            <a:r>
              <a:rPr sz="2200" dirty="0">
                <a:latin typeface="Calibri"/>
                <a:cs typeface="Calibri"/>
              </a:rPr>
              <a:t> - Bu, </a:t>
            </a:r>
            <a:r>
              <a:rPr sz="2200" spc="-5" dirty="0">
                <a:latin typeface="Calibri"/>
                <a:cs typeface="Calibri"/>
              </a:rPr>
              <a:t>bir algoritmanın </a:t>
            </a:r>
            <a:r>
              <a:rPr sz="2200" dirty="0">
                <a:latin typeface="Calibri"/>
                <a:cs typeface="Calibri"/>
              </a:rPr>
              <a:t>ampirik </a:t>
            </a:r>
            <a:r>
              <a:rPr sz="2200" spc="-5" dirty="0">
                <a:latin typeface="Calibri"/>
                <a:cs typeface="Calibri"/>
              </a:rPr>
              <a:t>bir </a:t>
            </a:r>
            <a:r>
              <a:rPr sz="2200" spc="-23" dirty="0">
                <a:latin typeface="Calibri"/>
                <a:cs typeface="Calibri"/>
              </a:rPr>
              <a:t>analizidir.</a:t>
            </a:r>
            <a:r>
              <a:rPr lang="tr-TR" sz="2200" spc="-23" dirty="0">
                <a:latin typeface="Calibri"/>
                <a:cs typeface="Calibri"/>
              </a:rPr>
              <a:t> </a:t>
            </a:r>
            <a:r>
              <a:rPr sz="2200" spc="-23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Seçilen </a:t>
            </a:r>
            <a:r>
              <a:rPr sz="2200" spc="-5" dirty="0">
                <a:latin typeface="Calibri"/>
                <a:cs typeface="Calibri"/>
              </a:rPr>
              <a:t>algoritma, </a:t>
            </a:r>
            <a:r>
              <a:rPr sz="2200" spc="-9" dirty="0">
                <a:latin typeface="Calibri"/>
                <a:cs typeface="Calibri"/>
              </a:rPr>
              <a:t>programlama </a:t>
            </a:r>
            <a:r>
              <a:rPr sz="2200" spc="-5" dirty="0">
                <a:latin typeface="Calibri"/>
                <a:cs typeface="Calibri"/>
              </a:rPr>
              <a:t>dili </a:t>
            </a:r>
            <a:r>
              <a:rPr sz="2200" spc="-9" dirty="0">
                <a:latin typeface="Calibri"/>
                <a:cs typeface="Calibri"/>
              </a:rPr>
              <a:t>kullanılarak </a:t>
            </a:r>
            <a:r>
              <a:rPr sz="2200" spc="-18" dirty="0">
                <a:latin typeface="Calibri"/>
                <a:cs typeface="Calibri"/>
              </a:rPr>
              <a:t>gerçekleştirilir. </a:t>
            </a:r>
            <a:r>
              <a:rPr sz="2200" dirty="0">
                <a:latin typeface="Calibri"/>
                <a:cs typeface="Calibri"/>
              </a:rPr>
              <a:t>Bu</a:t>
            </a:r>
            <a:r>
              <a:rPr lang="tr-TR" sz="2200" dirty="0">
                <a:latin typeface="Calibri"/>
                <a:cs typeface="Calibri"/>
              </a:rPr>
              <a:t> 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daha </a:t>
            </a:r>
            <a:r>
              <a:rPr sz="2200" spc="-14" dirty="0">
                <a:latin typeface="Calibri"/>
                <a:cs typeface="Calibri"/>
              </a:rPr>
              <a:t>sonra </a:t>
            </a:r>
            <a:r>
              <a:rPr sz="2200" spc="-9" dirty="0">
                <a:latin typeface="Calibri"/>
                <a:cs typeface="Calibri"/>
              </a:rPr>
              <a:t>hedef </a:t>
            </a:r>
            <a:r>
              <a:rPr sz="2200" spc="-14" dirty="0">
                <a:latin typeface="Calibri"/>
                <a:cs typeface="Calibri"/>
              </a:rPr>
              <a:t>bilgisayar </a:t>
            </a:r>
            <a:r>
              <a:rPr sz="2200" spc="-5" dirty="0">
                <a:latin typeface="Calibri"/>
                <a:cs typeface="Calibri"/>
              </a:rPr>
              <a:t>makinesinde </a:t>
            </a:r>
            <a:r>
              <a:rPr sz="2200" spc="-27" dirty="0" err="1">
                <a:latin typeface="Calibri"/>
                <a:cs typeface="Calibri"/>
              </a:rPr>
              <a:t>yürütülür</a:t>
            </a:r>
            <a:r>
              <a:rPr sz="2200" spc="-27" dirty="0">
                <a:latin typeface="Calibri"/>
                <a:cs typeface="Calibri"/>
              </a:rPr>
              <a:t>. </a:t>
            </a:r>
            <a:r>
              <a:rPr sz="2200" dirty="0">
                <a:latin typeface="Calibri"/>
                <a:cs typeface="Calibri"/>
              </a:rPr>
              <a:t>Bu </a:t>
            </a:r>
            <a:r>
              <a:rPr sz="2200" spc="-9" dirty="0" err="1">
                <a:latin typeface="Calibri"/>
                <a:cs typeface="Calibri"/>
              </a:rPr>
              <a:t>analizde</a:t>
            </a:r>
            <a:r>
              <a:rPr sz="2200" spc="-9" dirty="0">
                <a:latin typeface="Calibri"/>
                <a:cs typeface="Calibri"/>
              </a:rPr>
              <a:t>,</a:t>
            </a:r>
            <a:r>
              <a:rPr lang="tr-TR" sz="2200" spc="-9" dirty="0">
                <a:latin typeface="Calibri"/>
                <a:cs typeface="Calibri"/>
              </a:rPr>
              <a:t> </a:t>
            </a:r>
            <a:r>
              <a:rPr sz="2200" spc="-9" dirty="0">
                <a:latin typeface="Calibri"/>
                <a:cs typeface="Calibri"/>
              </a:rPr>
              <a:t> </a:t>
            </a:r>
            <a:r>
              <a:rPr sz="2200" spc="-5" dirty="0" err="1">
                <a:latin typeface="Calibri"/>
                <a:cs typeface="Calibri"/>
              </a:rPr>
              <a:t>çalışma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5" dirty="0" err="1">
                <a:latin typeface="Calibri"/>
                <a:cs typeface="Calibri"/>
              </a:rPr>
              <a:t>süresileri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9" dirty="0" err="1">
                <a:latin typeface="Calibri"/>
                <a:cs typeface="Calibri"/>
              </a:rPr>
              <a:t>toplanıp</a:t>
            </a:r>
            <a:r>
              <a:rPr sz="2200" spc="-9" dirty="0">
                <a:latin typeface="Calibri"/>
                <a:cs typeface="Calibri"/>
              </a:rPr>
              <a:t> </a:t>
            </a:r>
            <a:r>
              <a:rPr sz="2200" spc="-18" dirty="0" err="1">
                <a:latin typeface="Calibri"/>
                <a:cs typeface="Calibri"/>
              </a:rPr>
              <a:t>değerlendirilir</a:t>
            </a:r>
            <a:r>
              <a:rPr sz="2200" spc="-18" dirty="0">
                <a:latin typeface="Calibri"/>
                <a:cs typeface="Calibri"/>
              </a:rPr>
              <a:t>. </a:t>
            </a:r>
            <a:r>
              <a:rPr sz="2200" spc="-5" dirty="0">
                <a:latin typeface="Calibri"/>
                <a:cs typeface="Calibri"/>
              </a:rPr>
              <a:t>(C# </a:t>
            </a:r>
            <a:r>
              <a:rPr sz="2200" dirty="0" err="1">
                <a:latin typeface="Calibri"/>
                <a:cs typeface="Calibri"/>
              </a:rPr>
              <a:t>için</a:t>
            </a:r>
            <a:r>
              <a:rPr lang="tr-TR" sz="2200" dirty="0">
                <a:latin typeface="Calibri"/>
                <a:cs typeface="Calibri"/>
              </a:rPr>
              <a:t> 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8" dirty="0">
                <a:latin typeface="Calibri"/>
                <a:cs typeface="Calibri"/>
              </a:rPr>
              <a:t>stopwatch </a:t>
            </a:r>
            <a:r>
              <a:rPr sz="2200" spc="-5" dirty="0" err="1">
                <a:latin typeface="Calibri"/>
                <a:cs typeface="Calibri"/>
              </a:rPr>
              <a:t>sınıfı</a:t>
            </a:r>
            <a:r>
              <a:rPr sz="2200" spc="-23" dirty="0">
                <a:latin typeface="Calibri"/>
                <a:cs typeface="Calibri"/>
              </a:rPr>
              <a:t> </a:t>
            </a:r>
            <a:r>
              <a:rPr lang="tr-TR" sz="2200" spc="-9" dirty="0">
                <a:latin typeface="Calibri"/>
                <a:cs typeface="Calibri"/>
              </a:rPr>
              <a:t>kullanılabilir</a:t>
            </a:r>
            <a:r>
              <a:rPr sz="2200" spc="-9" dirty="0">
                <a:latin typeface="Calibri"/>
                <a:cs typeface="Calibri"/>
              </a:rPr>
              <a:t>.)</a:t>
            </a:r>
            <a:endParaRPr sz="2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0402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7957" y="659806"/>
            <a:ext cx="3284234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Algor</a:t>
            </a:r>
            <a:r>
              <a:rPr spc="5" dirty="0"/>
              <a:t>i</a:t>
            </a:r>
            <a:r>
              <a:rPr dirty="0"/>
              <a:t>tma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3090" y="1714065"/>
            <a:ext cx="6623016" cy="2658690"/>
          </a:xfrm>
          <a:prstGeom prst="rect">
            <a:avLst/>
          </a:prstGeom>
        </p:spPr>
        <p:txBody>
          <a:bodyPr vert="horz" wrap="square" lIns="0" tIns="86373" rIns="0" bIns="0" rtlCol="0" anchor="t">
            <a:spAutoFit/>
          </a:bodyPr>
          <a:lstStyle/>
          <a:p>
            <a:pPr marL="10795">
              <a:spcBef>
                <a:spcPts val="680"/>
              </a:spcBef>
              <a:buSzPct val="40909"/>
              <a:tabLst>
                <a:tab pos="81766" algn="l"/>
              </a:tabLst>
            </a:pPr>
            <a:r>
              <a:rPr sz="2400" spc="-5" dirty="0">
                <a:latin typeface="Arial"/>
                <a:cs typeface="Arial"/>
              </a:rPr>
              <a:t>Algoritmayı belirtmek</a:t>
            </a:r>
            <a:r>
              <a:rPr sz="2400" spc="27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için</a:t>
            </a:r>
            <a:endParaRPr lang="tr-TR" sz="2400">
              <a:latin typeface="Arial"/>
              <a:cs typeface="Arial"/>
            </a:endParaRPr>
          </a:p>
          <a:p>
            <a:pPr marL="633095" marR="4445" lvl="1" indent="-207010">
              <a:lnSpc>
                <a:spcPct val="70000"/>
              </a:lnSpc>
              <a:spcBef>
                <a:spcPts val="1310"/>
              </a:spcBef>
              <a:buSzPct val="75000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Kaba kod (metinsel olarak </a:t>
            </a:r>
            <a:r>
              <a:rPr sz="2400" spc="-9" dirty="0">
                <a:latin typeface="Arial"/>
                <a:cs typeface="Arial"/>
              </a:rPr>
              <a:t>düz</a:t>
            </a:r>
            <a:r>
              <a:rPr lang="tr-TR" sz="2400" spc="-9" dirty="0">
                <a:latin typeface="Arial"/>
                <a:cs typeface="Arial"/>
              </a:rPr>
              <a:t> 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ifade)</a:t>
            </a:r>
            <a:endParaRPr sz="2400">
              <a:latin typeface="Arial"/>
              <a:cs typeface="Arial"/>
            </a:endParaRPr>
          </a:p>
          <a:p>
            <a:pPr marL="633095" lvl="1" indent="-207645">
              <a:spcBef>
                <a:spcPts val="553"/>
              </a:spcBef>
              <a:buSzPct val="75000"/>
              <a:buChar char="–"/>
              <a:tabLst>
                <a:tab pos="633976" algn="l"/>
              </a:tabLst>
            </a:pPr>
            <a:r>
              <a:rPr lang="tr-TR" sz="2400" spc="-9" dirty="0">
                <a:latin typeface="Arial"/>
                <a:cs typeface="Arial"/>
              </a:rPr>
              <a:t>Akış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err="1">
                <a:latin typeface="Arial"/>
                <a:cs typeface="Arial"/>
              </a:rPr>
              <a:t>diyagramı</a:t>
            </a:r>
            <a:endParaRPr sz="2400">
              <a:latin typeface="Arial"/>
              <a:cs typeface="Arial"/>
            </a:endParaRPr>
          </a:p>
          <a:p>
            <a:pPr marL="633095" marR="442595" lvl="1" indent="-207010">
              <a:lnSpc>
                <a:spcPct val="7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N-S (Nassi-Schnederman)</a:t>
            </a:r>
            <a:r>
              <a:rPr lang="tr-TR" sz="2400" spc="-5" dirty="0">
                <a:latin typeface="Arial"/>
                <a:cs typeface="Arial"/>
              </a:rPr>
              <a:t> 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Şeması</a:t>
            </a:r>
            <a:endParaRPr sz="2400">
              <a:latin typeface="Arial"/>
              <a:cs typeface="Arial"/>
            </a:endParaRPr>
          </a:p>
          <a:p>
            <a:pPr marL="633095" lvl="1" indent="-207645">
              <a:spcBef>
                <a:spcPts val="549"/>
              </a:spcBef>
              <a:buSzPct val="75000"/>
              <a:buChar char="–"/>
              <a:tabLst>
                <a:tab pos="633976" algn="l"/>
              </a:tabLst>
            </a:pPr>
            <a:r>
              <a:rPr sz="2400" spc="-14" dirty="0">
                <a:latin typeface="Arial"/>
                <a:cs typeface="Arial"/>
              </a:rPr>
              <a:t>W-O </a:t>
            </a:r>
            <a:r>
              <a:rPr sz="2400" spc="-9" dirty="0">
                <a:latin typeface="Arial"/>
                <a:cs typeface="Arial"/>
              </a:rPr>
              <a:t>(Warnier-Orr)</a:t>
            </a:r>
            <a:r>
              <a:rPr sz="2400" spc="41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Diyagramı</a:t>
            </a:r>
            <a:endParaRPr sz="2400">
              <a:latin typeface="Arial"/>
              <a:cs typeface="Arial"/>
            </a:endParaRPr>
          </a:p>
          <a:p>
            <a:pPr marL="10795">
              <a:spcBef>
                <a:spcPts val="762"/>
              </a:spcBef>
              <a:buSzPct val="40909"/>
              <a:tabLst>
                <a:tab pos="81766" algn="l"/>
              </a:tabLst>
            </a:pPr>
            <a:r>
              <a:rPr sz="2400" spc="-5" dirty="0">
                <a:latin typeface="Arial"/>
                <a:cs typeface="Arial"/>
              </a:rPr>
              <a:t>olmak üzere 4 yöntem</a:t>
            </a:r>
            <a:r>
              <a:rPr sz="2400" spc="27" dirty="0">
                <a:latin typeface="Arial"/>
                <a:cs typeface="Arial"/>
              </a:rPr>
              <a:t> </a:t>
            </a:r>
            <a:r>
              <a:rPr sz="2400" spc="-18" dirty="0">
                <a:latin typeface="Arial"/>
                <a:cs typeface="Arial"/>
              </a:rPr>
              <a:t>kullanılır.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7037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320962"/>
            <a:ext cx="6298395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Kaba kod (Pseudo</a:t>
            </a:r>
            <a:r>
              <a:rPr spc="-18" dirty="0"/>
              <a:t> </a:t>
            </a:r>
            <a:r>
              <a:rPr spc="-5" dirty="0"/>
              <a:t>Code)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4" y="1226448"/>
            <a:ext cx="8101192" cy="5276592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L="81190" indent="-70250">
              <a:lnSpc>
                <a:spcPts val="2154"/>
              </a:lnSpc>
              <a:spcBef>
                <a:spcPts val="86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Pseudo kod (Kaba kod), bir programlama dilinden ziyade</a:t>
            </a:r>
            <a:r>
              <a:rPr sz="2000" spc="82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programcının</a:t>
            </a:r>
            <a:endParaRPr sz="2000">
              <a:latin typeface="Arial"/>
              <a:cs typeface="Arial"/>
            </a:endParaRPr>
          </a:p>
          <a:p>
            <a:pPr marL="11516">
              <a:lnSpc>
                <a:spcPts val="2154"/>
              </a:lnSpc>
            </a:pPr>
            <a:r>
              <a:rPr sz="2000" spc="-5" dirty="0">
                <a:latin typeface="Arial"/>
                <a:cs typeface="Arial"/>
              </a:rPr>
              <a:t>dilinde </a:t>
            </a:r>
            <a:r>
              <a:rPr sz="2000" spc="-9" dirty="0">
                <a:latin typeface="Arial"/>
                <a:cs typeface="Arial"/>
              </a:rPr>
              <a:t>yazılmış </a:t>
            </a:r>
            <a:r>
              <a:rPr sz="2000" spc="-5" dirty="0">
                <a:latin typeface="Arial"/>
                <a:cs typeface="Arial"/>
              </a:rPr>
              <a:t>ön hazırlık</a:t>
            </a:r>
            <a:r>
              <a:rPr sz="2000" spc="59" dirty="0">
                <a:latin typeface="Arial"/>
                <a:cs typeface="Arial"/>
              </a:rPr>
              <a:t> </a:t>
            </a:r>
            <a:r>
              <a:rPr sz="2000" spc="-18" dirty="0">
                <a:latin typeface="Arial"/>
                <a:cs typeface="Arial"/>
              </a:rPr>
              <a:t>kodudur.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8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Gerçek bir programlama dilinin sözdizimi kurallarını</a:t>
            </a:r>
            <a:r>
              <a:rPr sz="2000" spc="68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taşımaz.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3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Sadece genel olarak </a:t>
            </a:r>
            <a:r>
              <a:rPr sz="2000" spc="-9" dirty="0">
                <a:latin typeface="Arial"/>
                <a:cs typeface="Arial"/>
              </a:rPr>
              <a:t>algoritmanın </a:t>
            </a:r>
            <a:r>
              <a:rPr sz="2000" spc="-5" dirty="0">
                <a:latin typeface="Arial"/>
                <a:cs typeface="Arial"/>
              </a:rPr>
              <a:t>işleyişini</a:t>
            </a:r>
            <a:r>
              <a:rPr sz="2000" spc="41" dirty="0">
                <a:latin typeface="Arial"/>
                <a:cs typeface="Arial"/>
              </a:rPr>
              <a:t> </a:t>
            </a:r>
            <a:r>
              <a:rPr sz="2000" spc="-14" dirty="0">
                <a:latin typeface="Arial"/>
                <a:cs typeface="Arial"/>
              </a:rPr>
              <a:t>gösterir.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84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Kullanıcının girdiği dört sayının </a:t>
            </a:r>
            <a:r>
              <a:rPr sz="2000" spc="-9" dirty="0">
                <a:latin typeface="Arial"/>
                <a:cs typeface="Arial"/>
              </a:rPr>
              <a:t>ortalamasını </a:t>
            </a:r>
            <a:r>
              <a:rPr sz="2000" spc="-5" dirty="0">
                <a:latin typeface="Arial"/>
                <a:cs typeface="Arial"/>
              </a:rPr>
              <a:t>görüntüleyen</a:t>
            </a:r>
            <a:r>
              <a:rPr sz="2000" spc="136" dirty="0">
                <a:latin typeface="Arial"/>
                <a:cs typeface="Arial"/>
              </a:rPr>
              <a:t> </a:t>
            </a:r>
            <a:r>
              <a:rPr sz="2000" spc="-9" dirty="0">
                <a:latin typeface="Arial"/>
                <a:cs typeface="Arial"/>
              </a:rPr>
              <a:t>algoritma: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89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A0 --&gt;</a:t>
            </a:r>
            <a:r>
              <a:rPr sz="2000" spc="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Başla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53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A1 --&gt; Sayaç=0 (Sayaç'ın ilk sayısı 0 olarak</a:t>
            </a:r>
            <a:r>
              <a:rPr sz="2000" spc="91" dirty="0">
                <a:latin typeface="Arial"/>
                <a:cs typeface="Arial"/>
              </a:rPr>
              <a:t> </a:t>
            </a:r>
            <a:r>
              <a:rPr sz="2000" spc="-18" dirty="0">
                <a:latin typeface="Arial"/>
                <a:cs typeface="Arial"/>
              </a:rPr>
              <a:t>başlar.)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lnSpc>
                <a:spcPts val="2036"/>
              </a:lnSpc>
              <a:spcBef>
                <a:spcPts val="558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A2 --&gt; Sayı=? : T=T+Sayı (Sayıyı giriniz. T'ye sayıyı ekle ve</a:t>
            </a:r>
            <a:r>
              <a:rPr sz="2000" spc="5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T'yi</a:t>
            </a:r>
            <a:endParaRPr sz="2000">
              <a:latin typeface="Arial"/>
              <a:cs typeface="Arial"/>
            </a:endParaRPr>
          </a:p>
          <a:p>
            <a:pPr marL="633400">
              <a:lnSpc>
                <a:spcPts val="2036"/>
              </a:lnSpc>
            </a:pPr>
            <a:r>
              <a:rPr sz="2000" spc="-18" dirty="0">
                <a:latin typeface="Arial"/>
                <a:cs typeface="Arial"/>
              </a:rPr>
              <a:t>göster.)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44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A3 --&gt; Sayaç=Sayaç+1 (Sayaç'a 1 ekle ve sayacı</a:t>
            </a:r>
            <a:r>
              <a:rPr sz="2000" spc="82" dirty="0">
                <a:latin typeface="Arial"/>
                <a:cs typeface="Arial"/>
              </a:rPr>
              <a:t> </a:t>
            </a:r>
            <a:r>
              <a:rPr sz="2000" spc="-18" dirty="0">
                <a:latin typeface="Arial"/>
                <a:cs typeface="Arial"/>
              </a:rPr>
              <a:t>göster.)</a:t>
            </a:r>
            <a:endParaRPr sz="2000">
              <a:latin typeface="Arial"/>
              <a:cs typeface="Arial"/>
            </a:endParaRPr>
          </a:p>
          <a:p>
            <a:pPr marL="633400" marR="4607" lvl="1" indent="-207294">
              <a:lnSpc>
                <a:spcPct val="7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A4 --&gt; Sayaç&lt;4 ise A2'ye git. (Eğer sayaç 4'ten küçükse Adım </a:t>
            </a:r>
            <a:r>
              <a:rPr sz="2000" spc="-9" dirty="0">
                <a:latin typeface="Arial"/>
                <a:cs typeface="Arial"/>
              </a:rPr>
              <a:t>2'ye  </a:t>
            </a:r>
            <a:r>
              <a:rPr sz="2000" spc="-5" dirty="0">
                <a:latin typeface="Arial"/>
                <a:cs typeface="Arial"/>
              </a:rPr>
              <a:t>git.)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53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A5 --&gt; O=T/4 (Ortalama için T değerini </a:t>
            </a:r>
            <a:r>
              <a:rPr sz="2000" spc="-9" dirty="0">
                <a:latin typeface="Arial"/>
                <a:cs typeface="Arial"/>
              </a:rPr>
              <a:t>4'e</a:t>
            </a:r>
            <a:r>
              <a:rPr sz="2000" spc="18" dirty="0">
                <a:latin typeface="Arial"/>
                <a:cs typeface="Arial"/>
              </a:rPr>
              <a:t> </a:t>
            </a:r>
            <a:r>
              <a:rPr sz="2000" spc="-9" dirty="0">
                <a:latin typeface="Arial"/>
                <a:cs typeface="Arial"/>
              </a:rPr>
              <a:t>böl)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44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A6 --&gt; O'yu </a:t>
            </a:r>
            <a:r>
              <a:rPr sz="2000" spc="-18" dirty="0">
                <a:latin typeface="Arial"/>
                <a:cs typeface="Arial"/>
              </a:rPr>
              <a:t>göster. </a:t>
            </a:r>
            <a:r>
              <a:rPr sz="2000" spc="-5" dirty="0">
                <a:latin typeface="Arial"/>
                <a:cs typeface="Arial"/>
              </a:rPr>
              <a:t>(Ortalamayı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spc="-18" dirty="0">
                <a:latin typeface="Arial"/>
                <a:cs typeface="Arial"/>
              </a:rPr>
              <a:t>göster.)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58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A7 --&gt;</a:t>
            </a:r>
            <a:r>
              <a:rPr sz="2000" spc="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Dur</a:t>
            </a:r>
            <a:endParaRPr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8707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456023"/>
            <a:ext cx="3631599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Kaba</a:t>
            </a:r>
            <a:r>
              <a:rPr spc="-73" dirty="0"/>
              <a:t> </a:t>
            </a:r>
            <a:r>
              <a:rPr spc="-5" dirty="0"/>
              <a:t>kod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124659"/>
            <a:ext cx="4641653" cy="2689104"/>
          </a:xfrm>
          <a:prstGeom prst="rect">
            <a:avLst/>
          </a:prstGeom>
        </p:spPr>
        <p:txBody>
          <a:bodyPr vert="horz" wrap="square" lIns="0" tIns="173897" rIns="0" bIns="0" rtlCol="0" anchor="t">
            <a:spAutoFit/>
          </a:bodyPr>
          <a:lstStyle/>
          <a:p>
            <a:pPr marL="10795">
              <a:spcBef>
                <a:spcPts val="1369"/>
              </a:spcBef>
              <a:buSzPct val="40909"/>
              <a:tabLst>
                <a:tab pos="81766" algn="l"/>
              </a:tabLst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en küçük = Dizinin ilk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elemanı</a:t>
            </a:r>
            <a:endParaRPr lang="tr-TR" sz="2000">
              <a:latin typeface="Arial"/>
              <a:cs typeface="Arial"/>
            </a:endParaRPr>
          </a:p>
          <a:p>
            <a:pPr marL="11430" marR="4445">
              <a:spcBef>
                <a:spcPts val="1274"/>
              </a:spcBef>
              <a:buSzPct val="40909"/>
              <a:tabLst>
                <a:tab pos="81766" algn="l"/>
              </a:tabLst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for (</a:t>
            </a:r>
            <a:r>
              <a:rPr lang="tr-TR" sz="2000" spc="-5" dirty="0">
                <a:solidFill>
                  <a:srgbClr val="0000FF"/>
                </a:solidFill>
                <a:latin typeface="Arial"/>
                <a:cs typeface="Arial"/>
              </a:rPr>
              <a:t>ikinci </a:t>
            </a:r>
            <a:r>
              <a:rPr sz="2000" spc="-5" dirty="0" err="1">
                <a:solidFill>
                  <a:srgbClr val="0000FF"/>
                </a:solidFill>
                <a:latin typeface="Arial"/>
                <a:cs typeface="Arial"/>
              </a:rPr>
              <a:t>elemandan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dizi </a:t>
            </a:r>
            <a:r>
              <a:rPr sz="2000" spc="-5" dirty="0" err="1">
                <a:solidFill>
                  <a:srgbClr val="0000FF"/>
                </a:solidFill>
                <a:latin typeface="Arial"/>
                <a:cs typeface="Arial"/>
              </a:rPr>
              <a:t>sonuna</a:t>
            </a:r>
            <a:r>
              <a:rPr lang="tr-TR" sz="2000" spc="-5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 err="1">
                <a:solidFill>
                  <a:srgbClr val="0000FF"/>
                </a:solidFill>
                <a:latin typeface="Arial"/>
                <a:cs typeface="Arial"/>
              </a:rPr>
              <a:t>kadar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  <a:p>
            <a:pPr marL="10795">
              <a:spcBef>
                <a:spcPts val="1274"/>
              </a:spcBef>
              <a:buSzPct val="40909"/>
              <a:tabLst>
                <a:tab pos="81766" algn="l"/>
              </a:tabLst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if (</a:t>
            </a:r>
            <a:r>
              <a:rPr sz="2000" spc="-5" dirty="0" err="1">
                <a:solidFill>
                  <a:srgbClr val="0000FF"/>
                </a:solidFill>
                <a:latin typeface="Arial"/>
                <a:cs typeface="Arial"/>
              </a:rPr>
              <a:t>sıradaki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9" dirty="0" err="1">
                <a:solidFill>
                  <a:srgbClr val="0000FF"/>
                </a:solidFill>
                <a:latin typeface="Arial"/>
                <a:cs typeface="Arial"/>
              </a:rPr>
              <a:t>eleman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&lt; en</a:t>
            </a:r>
            <a:r>
              <a:rPr sz="2000" spc="36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küçük</a:t>
            </a:r>
            <a:r>
              <a:rPr lang="tr-TR" sz="2000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  <a:p>
            <a:pPr marL="10795">
              <a:spcBef>
                <a:spcPts val="1265"/>
              </a:spcBef>
              <a:buSzPct val="40909"/>
              <a:tabLst>
                <a:tab pos="81766" algn="l"/>
              </a:tabLst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en küçük = sıradaki</a:t>
            </a:r>
            <a:r>
              <a:rPr sz="2000" spc="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eleman</a:t>
            </a:r>
            <a:endParaRPr sz="2000">
              <a:latin typeface="Arial"/>
              <a:cs typeface="Arial"/>
            </a:endParaRPr>
          </a:p>
          <a:p>
            <a:pPr marL="11430" marR="413385">
              <a:spcBef>
                <a:spcPts val="1274"/>
              </a:spcBef>
              <a:buSzPct val="40909"/>
              <a:tabLst>
                <a:tab pos="81766" algn="l"/>
              </a:tabLst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en küçük 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elemanı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yazdır veya  gönder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5402" y="1241004"/>
            <a:ext cx="4029082" cy="224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8644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7043157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Akış Şeması </a:t>
            </a:r>
            <a:r>
              <a:rPr spc="-5" dirty="0"/>
              <a:t>(Flow</a:t>
            </a:r>
            <a:r>
              <a:rPr spc="-86" dirty="0"/>
              <a:t> </a:t>
            </a:r>
            <a:r>
              <a:rPr spc="-5" dirty="0"/>
              <a:t>Chart)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4" y="1335118"/>
            <a:ext cx="8557637" cy="4586205"/>
          </a:xfrm>
          <a:prstGeom prst="rect">
            <a:avLst/>
          </a:prstGeom>
        </p:spPr>
        <p:txBody>
          <a:bodyPr vert="horz" wrap="square" lIns="0" tIns="86373" rIns="0" bIns="0" rtlCol="0" anchor="t">
            <a:spAutoFit/>
          </a:bodyPr>
          <a:lstStyle/>
          <a:p>
            <a:pPr marL="11430" marR="11430">
              <a:lnSpc>
                <a:spcPct val="80000"/>
              </a:lnSpc>
              <a:spcBef>
                <a:spcPts val="680"/>
              </a:spcBef>
              <a:buSzPct val="40740"/>
              <a:buChar char="●"/>
              <a:tabLst>
                <a:tab pos="96737" algn="l"/>
              </a:tabLst>
            </a:pPr>
            <a:r>
              <a:rPr sz="2200" dirty="0">
                <a:latin typeface="Arial"/>
                <a:cs typeface="Arial"/>
              </a:rPr>
              <a:t>Akış </a:t>
            </a:r>
            <a:r>
              <a:rPr sz="2200" spc="-5" dirty="0">
                <a:latin typeface="Arial"/>
                <a:cs typeface="Arial"/>
              </a:rPr>
              <a:t>şeması algoritmaları </a:t>
            </a:r>
            <a:r>
              <a:rPr sz="2200" dirty="0">
                <a:latin typeface="Arial"/>
                <a:cs typeface="Arial"/>
              </a:rPr>
              <a:t>ve </a:t>
            </a:r>
            <a:r>
              <a:rPr sz="2200" spc="-5" dirty="0">
                <a:latin typeface="Arial"/>
                <a:cs typeface="Arial"/>
              </a:rPr>
              <a:t>işlemleri birbirine oklarla </a:t>
            </a:r>
            <a:r>
              <a:rPr sz="2200" spc="-9" dirty="0">
                <a:latin typeface="Arial"/>
                <a:cs typeface="Arial"/>
              </a:rPr>
              <a:t>bağlı</a:t>
            </a:r>
            <a:r>
              <a:rPr lang="tr-TR" sz="2200" spc="-9" dirty="0">
                <a:latin typeface="Arial"/>
                <a:cs typeface="Arial"/>
              </a:rPr>
              <a:t> </a:t>
            </a:r>
            <a:r>
              <a:rPr sz="2200" spc="-9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değişik </a:t>
            </a:r>
            <a:r>
              <a:rPr sz="2200" dirty="0">
                <a:latin typeface="Arial"/>
                <a:cs typeface="Arial"/>
              </a:rPr>
              <a:t>tiplerdeki kutular </a:t>
            </a:r>
            <a:r>
              <a:rPr sz="2200" spc="-5" dirty="0">
                <a:latin typeface="Arial"/>
                <a:cs typeface="Arial"/>
              </a:rPr>
              <a:t>içerisinde gösteren yaygın bir </a:t>
            </a:r>
            <a:r>
              <a:rPr sz="2200" dirty="0">
                <a:latin typeface="Arial"/>
                <a:cs typeface="Arial"/>
              </a:rPr>
              <a:t>şema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8" dirty="0">
                <a:latin typeface="Arial"/>
                <a:cs typeface="Arial"/>
              </a:rPr>
              <a:t>tipidir.</a:t>
            </a:r>
            <a:endParaRPr lang="tr-TR" sz="2200" dirty="0">
              <a:latin typeface="Arial"/>
              <a:cs typeface="Arial"/>
            </a:endParaRPr>
          </a:p>
          <a:p>
            <a:pPr marL="11430" marR="618490">
              <a:lnSpc>
                <a:spcPct val="80000"/>
              </a:lnSpc>
              <a:spcBef>
                <a:spcPts val="1260"/>
              </a:spcBef>
              <a:buSzPct val="40740"/>
              <a:buChar char="●"/>
              <a:tabLst>
                <a:tab pos="96737" algn="l"/>
              </a:tabLst>
            </a:pPr>
            <a:r>
              <a:rPr sz="2200" dirty="0">
                <a:latin typeface="Arial"/>
                <a:cs typeface="Arial"/>
              </a:rPr>
              <a:t>Akış şemaları </a:t>
            </a:r>
            <a:r>
              <a:rPr sz="2200" spc="-5" dirty="0">
                <a:latin typeface="Arial"/>
                <a:cs typeface="Arial"/>
              </a:rPr>
              <a:t>çeşitli alanlardaki işlem </a:t>
            </a:r>
            <a:r>
              <a:rPr sz="2200" dirty="0">
                <a:latin typeface="Arial"/>
                <a:cs typeface="Arial"/>
              </a:rPr>
              <a:t>ve </a:t>
            </a:r>
            <a:r>
              <a:rPr sz="2200" spc="-9" dirty="0">
                <a:latin typeface="Arial"/>
                <a:cs typeface="Arial"/>
              </a:rPr>
              <a:t>uygulamaların</a:t>
            </a:r>
            <a:r>
              <a:rPr lang="tr-TR" sz="2200" spc="-9" dirty="0">
                <a:latin typeface="Arial"/>
                <a:cs typeface="Arial"/>
              </a:rPr>
              <a:t> </a:t>
            </a:r>
            <a:r>
              <a:rPr sz="2200" spc="-9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yönetilmesi, </a:t>
            </a:r>
            <a:r>
              <a:rPr sz="2200" spc="-5" dirty="0">
                <a:latin typeface="Arial"/>
                <a:cs typeface="Arial"/>
              </a:rPr>
              <a:t>belgelendirilmesi, tasarlanması </a:t>
            </a:r>
            <a:r>
              <a:rPr sz="2200" dirty="0">
                <a:latin typeface="Arial"/>
                <a:cs typeface="Arial"/>
              </a:rPr>
              <a:t>ve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çözümlenmesinde</a:t>
            </a:r>
            <a:r>
              <a:rPr sz="2200" spc="-9" dirty="0">
                <a:latin typeface="Arial"/>
                <a:cs typeface="Arial"/>
              </a:rPr>
              <a:t> </a:t>
            </a:r>
            <a:r>
              <a:rPr sz="2200" spc="-14" dirty="0">
                <a:latin typeface="Arial"/>
                <a:cs typeface="Arial"/>
              </a:rPr>
              <a:t>kullanılır.</a:t>
            </a:r>
            <a:endParaRPr sz="2200" dirty="0">
              <a:latin typeface="Arial"/>
              <a:cs typeface="Arial"/>
            </a:endParaRPr>
          </a:p>
          <a:p>
            <a:pPr marL="633095" lvl="1" indent="-207645">
              <a:lnSpc>
                <a:spcPts val="2498"/>
              </a:lnSpc>
              <a:spcBef>
                <a:spcPts val="435"/>
              </a:spcBef>
              <a:buSzPct val="74074"/>
              <a:buChar char="–"/>
              <a:tabLst>
                <a:tab pos="633976" algn="l"/>
              </a:tabLst>
            </a:pPr>
            <a:r>
              <a:rPr sz="2200" dirty="0">
                <a:latin typeface="Arial"/>
                <a:cs typeface="Arial"/>
              </a:rPr>
              <a:t>Süreç </a:t>
            </a:r>
            <a:r>
              <a:rPr sz="2200" spc="-5" dirty="0">
                <a:latin typeface="Arial"/>
                <a:cs typeface="Arial"/>
              </a:rPr>
              <a:t>akışını belgelemek </a:t>
            </a:r>
            <a:r>
              <a:rPr sz="2200" dirty="0">
                <a:latin typeface="Arial"/>
                <a:cs typeface="Arial"/>
              </a:rPr>
              <a:t>için </a:t>
            </a:r>
            <a:r>
              <a:rPr sz="2200" spc="-5" dirty="0">
                <a:latin typeface="Arial"/>
                <a:cs typeface="Arial"/>
              </a:rPr>
              <a:t>oluşturulan ilk </a:t>
            </a:r>
            <a:r>
              <a:rPr sz="2200" dirty="0">
                <a:latin typeface="Arial"/>
                <a:cs typeface="Arial"/>
              </a:rPr>
              <a:t>metod</a:t>
            </a:r>
            <a:r>
              <a:rPr sz="2200" spc="-9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olan</a:t>
            </a:r>
            <a:endParaRPr sz="2200" dirty="0">
              <a:latin typeface="Arial"/>
              <a:cs typeface="Arial"/>
            </a:endParaRPr>
          </a:p>
          <a:p>
            <a:pPr marL="633095">
              <a:lnSpc>
                <a:spcPts val="2058"/>
              </a:lnSpc>
            </a:pPr>
            <a:r>
              <a:rPr sz="2200" dirty="0">
                <a:latin typeface="Arial"/>
                <a:cs typeface="Arial"/>
              </a:rPr>
              <a:t>"akış süreç </a:t>
            </a:r>
            <a:r>
              <a:rPr sz="2200" spc="-5" dirty="0">
                <a:latin typeface="Arial"/>
                <a:cs typeface="Arial"/>
              </a:rPr>
              <a:t>şeması" Frank </a:t>
            </a:r>
            <a:r>
              <a:rPr sz="2200" dirty="0">
                <a:latin typeface="Arial"/>
                <a:cs typeface="Arial"/>
              </a:rPr>
              <a:t>Gilbreth tarafından</a:t>
            </a:r>
            <a:r>
              <a:rPr sz="2200" spc="-159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ASME</a:t>
            </a:r>
          </a:p>
          <a:p>
            <a:pPr marL="633095" marR="327660">
              <a:lnSpc>
                <a:spcPct val="70000"/>
              </a:lnSpc>
              <a:spcBef>
                <a:spcPts val="439"/>
              </a:spcBef>
            </a:pPr>
            <a:r>
              <a:rPr sz="2200" dirty="0">
                <a:latin typeface="Arial"/>
                <a:cs typeface="Arial"/>
              </a:rPr>
              <a:t>(Amerikalı Mekanik </a:t>
            </a:r>
            <a:r>
              <a:rPr sz="2200" spc="-5" dirty="0">
                <a:latin typeface="Arial"/>
                <a:cs typeface="Arial"/>
              </a:rPr>
              <a:t>Mühendisleri </a:t>
            </a:r>
            <a:r>
              <a:rPr sz="2200" spc="-32" dirty="0">
                <a:latin typeface="Arial"/>
                <a:cs typeface="Arial"/>
              </a:rPr>
              <a:t>Topluluğu) </a:t>
            </a:r>
            <a:r>
              <a:rPr sz="2200" spc="-5" dirty="0">
                <a:latin typeface="Arial"/>
                <a:cs typeface="Arial"/>
              </a:rPr>
              <a:t>üyelerine</a:t>
            </a:r>
            <a:r>
              <a:rPr lang="tr-TR" sz="2200" spc="-5" dirty="0">
                <a:latin typeface="Arial"/>
                <a:cs typeface="Arial"/>
              </a:rPr>
              <a:t> </a:t>
            </a:r>
            <a:r>
              <a:rPr sz="2200" spc="-5" dirty="0">
                <a:latin typeface="Arial"/>
                <a:cs typeface="Arial"/>
              </a:rPr>
              <a:t> 1921'de</a:t>
            </a:r>
            <a:r>
              <a:rPr sz="2200" spc="-18" dirty="0">
                <a:latin typeface="Arial"/>
                <a:cs typeface="Arial"/>
              </a:rPr>
              <a:t> </a:t>
            </a:r>
            <a:r>
              <a:rPr sz="2200" spc="-14" dirty="0">
                <a:latin typeface="Arial"/>
                <a:cs typeface="Arial"/>
              </a:rPr>
              <a:t>sunulmuştur.</a:t>
            </a:r>
            <a:endParaRPr sz="2200" dirty="0">
              <a:latin typeface="Arial"/>
              <a:cs typeface="Arial"/>
            </a:endParaRPr>
          </a:p>
          <a:p>
            <a:pPr marL="633095" marR="487045" lvl="1" indent="-207010">
              <a:lnSpc>
                <a:spcPct val="70000"/>
              </a:lnSpc>
              <a:spcBef>
                <a:spcPts val="1279"/>
              </a:spcBef>
              <a:buSzPct val="74074"/>
              <a:buChar char="–"/>
              <a:tabLst>
                <a:tab pos="633976" algn="l"/>
              </a:tabLst>
            </a:pPr>
            <a:r>
              <a:rPr sz="2200" dirty="0">
                <a:latin typeface="Arial"/>
                <a:cs typeface="Arial"/>
              </a:rPr>
              <a:t>Gilbreth'in </a:t>
            </a:r>
            <a:r>
              <a:rPr sz="2200" spc="-5" dirty="0">
                <a:latin typeface="Arial"/>
                <a:cs typeface="Arial"/>
              </a:rPr>
              <a:t>araçları endüstri </a:t>
            </a:r>
            <a:r>
              <a:rPr sz="2200" spc="-9" dirty="0">
                <a:latin typeface="Arial"/>
                <a:cs typeface="Arial"/>
              </a:rPr>
              <a:t>mühendisliği </a:t>
            </a:r>
            <a:r>
              <a:rPr sz="2200" spc="-9" dirty="0" err="1">
                <a:latin typeface="Arial"/>
                <a:cs typeface="Arial"/>
              </a:rPr>
              <a:t>uygulaması</a:t>
            </a:r>
            <a:r>
              <a:rPr lang="tr-TR" sz="2200" spc="-9" dirty="0">
                <a:latin typeface="Arial"/>
                <a:cs typeface="Arial"/>
              </a:rPr>
              <a:t> </a:t>
            </a:r>
            <a:r>
              <a:rPr sz="2200" spc="-9" dirty="0">
                <a:latin typeface="Arial"/>
                <a:cs typeface="Arial"/>
              </a:rPr>
              <a:t> </a:t>
            </a:r>
            <a:r>
              <a:rPr sz="2200" dirty="0" err="1">
                <a:latin typeface="Arial"/>
                <a:cs typeface="Arial"/>
              </a:rPr>
              <a:t>yerini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8" dirty="0" err="1">
                <a:latin typeface="Arial"/>
                <a:cs typeface="Arial"/>
              </a:rPr>
              <a:t>edinmiştir</a:t>
            </a:r>
            <a:r>
              <a:rPr sz="2200" spc="-18" dirty="0">
                <a:latin typeface="Arial"/>
                <a:cs typeface="Arial"/>
              </a:rPr>
              <a:t>.</a:t>
            </a:r>
            <a:endParaRPr lang="tr-TR" sz="2200" dirty="0">
              <a:latin typeface="Arial"/>
              <a:cs typeface="Arial"/>
            </a:endParaRPr>
          </a:p>
          <a:p>
            <a:pPr marL="633095" marR="487045" lvl="1" indent="-207010">
              <a:lnSpc>
                <a:spcPct val="70000"/>
              </a:lnSpc>
              <a:spcBef>
                <a:spcPts val="1279"/>
              </a:spcBef>
              <a:buSzPct val="74074"/>
              <a:buChar char="–"/>
              <a:tabLst>
                <a:tab pos="633976" algn="l"/>
              </a:tabLst>
            </a:pPr>
            <a:r>
              <a:rPr sz="2200" spc="-9" dirty="0">
                <a:latin typeface="Arial"/>
                <a:cs typeface="Arial"/>
              </a:rPr>
              <a:t>1930'ların </a:t>
            </a:r>
            <a:r>
              <a:rPr sz="2200" spc="-5" dirty="0" err="1">
                <a:latin typeface="Arial"/>
                <a:cs typeface="Arial"/>
              </a:rPr>
              <a:t>başlarında</a:t>
            </a:r>
            <a:r>
              <a:rPr sz="2200" spc="-5" dirty="0">
                <a:latin typeface="Arial"/>
                <a:cs typeface="Arial"/>
              </a:rPr>
              <a:t>, </a:t>
            </a:r>
            <a:r>
              <a:rPr sz="2200" spc="-5" dirty="0" err="1">
                <a:latin typeface="Arial"/>
                <a:cs typeface="Arial"/>
              </a:rPr>
              <a:t>endüstri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5" dirty="0" err="1">
                <a:latin typeface="Arial"/>
                <a:cs typeface="Arial"/>
              </a:rPr>
              <a:t>mühendisi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5" dirty="0" err="1">
                <a:latin typeface="Arial"/>
                <a:cs typeface="Arial"/>
              </a:rPr>
              <a:t>olana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Allan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5" dirty="0" err="1">
                <a:latin typeface="Arial"/>
                <a:cs typeface="Arial"/>
              </a:rPr>
              <a:t>H.Mogensen</a:t>
            </a:r>
            <a:r>
              <a:rPr sz="2200" spc="-5" dirty="0">
                <a:latin typeface="Arial"/>
                <a:cs typeface="Arial"/>
              </a:rPr>
              <a:t> New </a:t>
            </a:r>
            <a:r>
              <a:rPr sz="2200" spc="-36" dirty="0" err="1">
                <a:latin typeface="Arial"/>
                <a:cs typeface="Arial"/>
              </a:rPr>
              <a:t>York'ta</a:t>
            </a:r>
            <a:r>
              <a:rPr sz="2200" spc="-36" dirty="0">
                <a:latin typeface="Arial"/>
                <a:cs typeface="Arial"/>
              </a:rPr>
              <a:t> </a:t>
            </a:r>
            <a:r>
              <a:rPr sz="2200" spc="-5" dirty="0" err="1">
                <a:latin typeface="Arial"/>
                <a:cs typeface="Arial"/>
              </a:rPr>
              <a:t>iş</a:t>
            </a:r>
            <a:r>
              <a:rPr sz="2200" spc="-5" dirty="0">
                <a:latin typeface="Arial"/>
                <a:cs typeface="Arial"/>
              </a:rPr>
              <a:t> dünyasında kullanılmak</a:t>
            </a:r>
            <a:r>
              <a:rPr sz="2200" spc="-4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üzere</a:t>
            </a:r>
            <a:endParaRPr sz="2200" dirty="0">
              <a:latin typeface="Arial"/>
              <a:cs typeface="Arial"/>
            </a:endParaRPr>
          </a:p>
          <a:p>
            <a:pPr marL="633095" marR="959485">
              <a:lnSpc>
                <a:spcPct val="70100"/>
              </a:lnSpc>
              <a:spcBef>
                <a:spcPts val="435"/>
              </a:spcBef>
            </a:pPr>
            <a:r>
              <a:rPr sz="2200" spc="-5" dirty="0">
                <a:latin typeface="Arial"/>
                <a:cs typeface="Arial"/>
              </a:rPr>
              <a:t>bazı endüstriyel </a:t>
            </a:r>
            <a:r>
              <a:rPr sz="2200" spc="-9" dirty="0">
                <a:latin typeface="Arial"/>
                <a:cs typeface="Arial"/>
              </a:rPr>
              <a:t>uygulamaların </a:t>
            </a:r>
            <a:r>
              <a:rPr sz="2200" spc="-5" dirty="0">
                <a:latin typeface="Arial"/>
                <a:cs typeface="Arial"/>
              </a:rPr>
              <a:t>eğitimini </a:t>
            </a:r>
            <a:r>
              <a:rPr sz="2200" dirty="0">
                <a:latin typeface="Arial"/>
                <a:cs typeface="Arial"/>
              </a:rPr>
              <a:t>vermeye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başladı.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2643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675" y="831327"/>
            <a:ext cx="8410699" cy="5194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dirty="0">
                <a:solidFill>
                  <a:srgbClr val="000000"/>
                </a:solidFill>
              </a:rPr>
              <a:t>Akış Şeması </a:t>
            </a:r>
            <a:r>
              <a:rPr spc="-5" dirty="0">
                <a:solidFill>
                  <a:srgbClr val="000000"/>
                </a:solidFill>
              </a:rPr>
              <a:t>Çiziminde</a:t>
            </a:r>
            <a:r>
              <a:rPr spc="-54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kullanılan</a:t>
            </a:r>
            <a:r>
              <a:rPr lang="tr-TR" spc="-5" dirty="0">
                <a:solidFill>
                  <a:srgbClr val="000000"/>
                </a:solidFill>
              </a:rPr>
              <a:t> semboller</a:t>
            </a:r>
            <a:endParaRPr lang="tr-TR" dirty="0"/>
          </a:p>
        </p:txBody>
      </p:sp>
      <p:sp>
        <p:nvSpPr>
          <p:cNvPr id="3" name="object 3"/>
          <p:cNvSpPr/>
          <p:nvPr/>
        </p:nvSpPr>
        <p:spPr>
          <a:xfrm>
            <a:off x="1481465" y="1536745"/>
            <a:ext cx="6046096" cy="316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96759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675" y="831327"/>
            <a:ext cx="8301629" cy="5194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dirty="0">
                <a:solidFill>
                  <a:schemeClr val="tx1"/>
                </a:solidFill>
              </a:rPr>
              <a:t>Akış Şeması </a:t>
            </a:r>
            <a:r>
              <a:rPr spc="-5" dirty="0">
                <a:solidFill>
                  <a:schemeClr val="tx1"/>
                </a:solidFill>
              </a:rPr>
              <a:t>Çiziminde</a:t>
            </a:r>
            <a:r>
              <a:rPr spc="-54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kullanılan</a:t>
            </a:r>
            <a:r>
              <a:rPr lang="tr-TR" spc="-5" dirty="0">
                <a:solidFill>
                  <a:schemeClr val="tx1"/>
                </a:solidFill>
              </a:rPr>
              <a:t> semboller</a:t>
            </a:r>
          </a:p>
        </p:txBody>
      </p:sp>
      <p:sp>
        <p:nvSpPr>
          <p:cNvPr id="3" name="object 3"/>
          <p:cNvSpPr/>
          <p:nvPr/>
        </p:nvSpPr>
        <p:spPr>
          <a:xfrm>
            <a:off x="1480084" y="1446918"/>
            <a:ext cx="5433885" cy="3688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6506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80978"/>
            <a:ext cx="4715319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Akış</a:t>
            </a:r>
            <a:r>
              <a:rPr spc="-86" dirty="0"/>
              <a:t> </a:t>
            </a:r>
            <a:r>
              <a:rPr dirty="0"/>
              <a:t>Şeması</a:t>
            </a:r>
          </a:p>
        </p:txBody>
      </p:sp>
      <p:sp>
        <p:nvSpPr>
          <p:cNvPr id="3" name="object 3"/>
          <p:cNvSpPr/>
          <p:nvPr/>
        </p:nvSpPr>
        <p:spPr>
          <a:xfrm>
            <a:off x="2546961" y="1303343"/>
            <a:ext cx="3590344" cy="4831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11101" y="6218475"/>
            <a:ext cx="5968360" cy="25785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>
                <a:latin typeface="Calibri"/>
                <a:cs typeface="Calibri"/>
              </a:rPr>
              <a:t>Akış </a:t>
            </a:r>
            <a:r>
              <a:rPr dirty="0">
                <a:latin typeface="Calibri"/>
                <a:cs typeface="Calibri"/>
              </a:rPr>
              <a:t>şemaları </a:t>
            </a:r>
            <a:r>
              <a:rPr spc="-5" dirty="0">
                <a:latin typeface="Calibri"/>
                <a:cs typeface="Calibri"/>
              </a:rPr>
              <a:t>sadece </a:t>
            </a:r>
            <a:r>
              <a:rPr spc="-9" dirty="0">
                <a:latin typeface="Calibri"/>
                <a:cs typeface="Calibri"/>
              </a:rPr>
              <a:t>programlamada </a:t>
            </a:r>
            <a:r>
              <a:rPr spc="-5" dirty="0">
                <a:latin typeface="Calibri"/>
                <a:cs typeface="Calibri"/>
              </a:rPr>
              <a:t>değil, bir </a:t>
            </a:r>
            <a:r>
              <a:rPr spc="-9" dirty="0">
                <a:latin typeface="Calibri"/>
                <a:cs typeface="Calibri"/>
              </a:rPr>
              <a:t>çok </a:t>
            </a:r>
            <a:r>
              <a:rPr dirty="0">
                <a:latin typeface="Calibri"/>
                <a:cs typeface="Calibri"/>
              </a:rPr>
              <a:t>alanda</a:t>
            </a:r>
            <a:r>
              <a:rPr spc="77" dirty="0">
                <a:latin typeface="Calibri"/>
                <a:cs typeface="Calibri"/>
              </a:rPr>
              <a:t> </a:t>
            </a:r>
            <a:r>
              <a:rPr spc="-18" dirty="0">
                <a:latin typeface="Calibri"/>
                <a:cs typeface="Calibri"/>
              </a:rPr>
              <a:t>kullanılabilir.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73267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797544"/>
            <a:ext cx="5120718" cy="5194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dirty="0">
                <a:solidFill>
                  <a:schemeClr val="tx1"/>
                </a:solidFill>
              </a:rPr>
              <a:t>Akış</a:t>
            </a:r>
            <a:r>
              <a:rPr spc="-86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Şeması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3574" y="1305957"/>
            <a:ext cx="7451554" cy="5093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7043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35934"/>
            <a:ext cx="8591784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N-S </a:t>
            </a:r>
            <a:r>
              <a:rPr dirty="0"/>
              <a:t>(Nassi-Schnederman)</a:t>
            </a:r>
            <a:r>
              <a:rPr spc="-77" dirty="0"/>
              <a:t> </a:t>
            </a:r>
            <a:r>
              <a:rPr dirty="0"/>
              <a:t>Şeması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4" y="1404272"/>
            <a:ext cx="5206037" cy="3416264"/>
          </a:xfrm>
          <a:prstGeom prst="rect">
            <a:avLst/>
          </a:prstGeom>
        </p:spPr>
        <p:txBody>
          <a:bodyPr vert="horz" wrap="square" lIns="0" tIns="94433" rIns="0" bIns="0" rtlCol="0" anchor="t">
            <a:spAutoFit/>
          </a:bodyPr>
          <a:lstStyle/>
          <a:p>
            <a:pPr marL="11430" marR="544195">
              <a:lnSpc>
                <a:spcPct val="80000"/>
              </a:lnSpc>
              <a:spcBef>
                <a:spcPts val="743"/>
              </a:spcBef>
              <a:buSzPct val="41666"/>
              <a:tabLst>
                <a:tab pos="107102" algn="l"/>
              </a:tabLst>
            </a:pPr>
            <a:r>
              <a:rPr sz="2200" dirty="0">
                <a:latin typeface="Arial"/>
                <a:cs typeface="Arial"/>
              </a:rPr>
              <a:t>Programın bir kutu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içerisinde parçalara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bölünüp ifade edilmesi.</a:t>
            </a:r>
            <a:endParaRPr lang="tr-TR" sz="2200" dirty="0">
              <a:latin typeface="Arial"/>
              <a:cs typeface="Arial"/>
            </a:endParaRPr>
          </a:p>
          <a:p>
            <a:pPr marL="11430" marR="5080">
              <a:lnSpc>
                <a:spcPct val="80000"/>
              </a:lnSpc>
              <a:spcBef>
                <a:spcPts val="1274"/>
              </a:spcBef>
              <a:buSzPct val="41666"/>
              <a:tabLst>
                <a:tab pos="106526" algn="l"/>
              </a:tabLst>
            </a:pPr>
            <a:r>
              <a:rPr sz="2200" dirty="0">
                <a:latin typeface="Arial"/>
                <a:cs typeface="Arial"/>
              </a:rPr>
              <a:t>Bir karar (Decision)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ardından bir süreç yandaki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gibi bir diyagram ile bir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algoritma gösterir.</a:t>
            </a:r>
          </a:p>
          <a:p>
            <a:pPr marL="11430" marR="107315">
              <a:lnSpc>
                <a:spcPts val="2612"/>
              </a:lnSpc>
              <a:spcBef>
                <a:spcPts val="1242"/>
              </a:spcBef>
              <a:buSzPct val="41666"/>
              <a:tabLst>
                <a:tab pos="106526" algn="l"/>
              </a:tabLst>
            </a:pPr>
            <a:r>
              <a:rPr sz="2200" dirty="0">
                <a:latin typeface="Arial"/>
                <a:cs typeface="Arial"/>
              </a:rPr>
              <a:t>Kararın her bir sonuç ile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ilişkili için bir süreci vardır.</a:t>
            </a:r>
          </a:p>
          <a:p>
            <a:pPr marL="11430" marR="4445">
              <a:lnSpc>
                <a:spcPct val="80000"/>
              </a:lnSpc>
              <a:spcBef>
                <a:spcPts val="1297"/>
              </a:spcBef>
              <a:buSzPct val="41666"/>
              <a:tabLst>
                <a:tab pos="106526" algn="l"/>
              </a:tabLst>
            </a:pPr>
            <a:r>
              <a:rPr sz="2200" dirty="0">
                <a:latin typeface="Arial"/>
                <a:cs typeface="Arial"/>
              </a:rPr>
              <a:t>Karar </a:t>
            </a:r>
            <a:r>
              <a:rPr lang="tr-TR" sz="2200" dirty="0">
                <a:latin typeface="Arial"/>
                <a:cs typeface="Arial"/>
              </a:rPr>
              <a:t>doğru olarak </a:t>
            </a:r>
            <a:r>
              <a:rPr sz="2200" dirty="0">
                <a:latin typeface="Arial"/>
                <a:cs typeface="Arial"/>
              </a:rPr>
              <a:t>değerlendirilirse, o zaman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lang="en-US" sz="2200" dirty="0">
                <a:latin typeface="Arial"/>
                <a:cs typeface="Arial"/>
              </a:rPr>
              <a:t>Proc  2 </a:t>
            </a:r>
            <a:r>
              <a:rPr lang="en-US" sz="2200" dirty="0" err="1">
                <a:latin typeface="Arial"/>
                <a:cs typeface="Arial"/>
              </a:rPr>
              <a:t>yürütülmektedir</a:t>
            </a:r>
            <a:r>
              <a:rPr lang="en-US" sz="2200" dirty="0">
                <a:latin typeface="Arial"/>
                <a:cs typeface="Arial"/>
              </a:rPr>
              <a:t>, </a:t>
            </a:r>
            <a:r>
              <a:rPr lang="en-US" sz="2200" dirty="0" err="1">
                <a:latin typeface="Arial"/>
                <a:cs typeface="Arial"/>
              </a:rPr>
              <a:t>eğer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 err="1">
                <a:latin typeface="Arial"/>
                <a:cs typeface="Arial"/>
              </a:rPr>
              <a:t>yanlış</a:t>
            </a:r>
            <a:r>
              <a:rPr sz="2200" dirty="0">
                <a:latin typeface="Arial"/>
                <a:cs typeface="Arial"/>
              </a:rPr>
              <a:t> </a:t>
            </a:r>
            <a:r>
              <a:rPr lang="tr-TR" sz="2200" dirty="0">
                <a:latin typeface="Arial"/>
                <a:cs typeface="Arial"/>
              </a:rPr>
              <a:t>ise </a:t>
            </a:r>
            <a:r>
              <a:rPr sz="2200" dirty="0">
                <a:latin typeface="Arial"/>
                <a:cs typeface="Arial"/>
              </a:rPr>
              <a:t>Proc 3 </a:t>
            </a:r>
            <a:r>
              <a:rPr sz="2200" dirty="0" err="1">
                <a:latin typeface="Arial"/>
                <a:cs typeface="Arial"/>
              </a:rPr>
              <a:t>gerçekleştirilir</a:t>
            </a:r>
            <a:r>
              <a:rPr sz="2200" dirty="0">
                <a:latin typeface="Arial"/>
                <a:cs typeface="Arial"/>
              </a:rPr>
              <a:t>.</a:t>
            </a:r>
          </a:p>
        </p:txBody>
      </p:sp>
      <p:sp>
        <p:nvSpPr>
          <p:cNvPr id="4" name="object 4"/>
          <p:cNvSpPr/>
          <p:nvPr/>
        </p:nvSpPr>
        <p:spPr>
          <a:xfrm>
            <a:off x="5680302" y="1362262"/>
            <a:ext cx="3076254" cy="26768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5329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9397" y="175119"/>
            <a:ext cx="8445639" cy="519460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0795">
              <a:spcBef>
                <a:spcPts val="91"/>
              </a:spcBef>
              <a:buSzPct val="41666"/>
              <a:tabLst>
                <a:tab pos="124953" algn="l"/>
              </a:tabLst>
            </a:pPr>
            <a:r>
              <a:rPr sz="3300" dirty="0">
                <a:latin typeface="Arial"/>
                <a:cs typeface="Arial"/>
              </a:rPr>
              <a:t>N-S (Nassi-Schnederman)</a:t>
            </a:r>
            <a:r>
              <a:rPr sz="3300" spc="-91" dirty="0">
                <a:latin typeface="Arial"/>
                <a:cs typeface="Arial"/>
              </a:rPr>
              <a:t> </a:t>
            </a:r>
            <a:r>
              <a:rPr sz="3300" dirty="0">
                <a:latin typeface="Arial"/>
                <a:cs typeface="Arial"/>
              </a:rPr>
              <a:t>Şeması</a:t>
            </a:r>
            <a:endParaRPr lang="tr-TR" sz="33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4960" y="781147"/>
            <a:ext cx="6881951" cy="5955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8323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4" y="569717"/>
            <a:ext cx="767841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18" dirty="0"/>
              <a:t>W-O </a:t>
            </a:r>
            <a:r>
              <a:rPr spc="-9" dirty="0"/>
              <a:t>(Warnier-Orr)</a:t>
            </a:r>
            <a:r>
              <a:rPr spc="-73" dirty="0"/>
              <a:t> </a:t>
            </a:r>
            <a:r>
              <a:rPr spc="-5" dirty="0"/>
              <a:t>Diyagramı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83615"/>
            <a:ext cx="7221917" cy="904762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 marR="4607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Programların </a:t>
            </a:r>
            <a:r>
              <a:rPr sz="2900" dirty="0">
                <a:latin typeface="Arial"/>
                <a:cs typeface="Arial"/>
              </a:rPr>
              <a:t>küme </a:t>
            </a:r>
            <a:r>
              <a:rPr sz="2900" spc="-5" dirty="0">
                <a:latin typeface="Arial"/>
                <a:cs typeface="Arial"/>
              </a:rPr>
              <a:t>parantezi </a:t>
            </a:r>
            <a:r>
              <a:rPr sz="2900" dirty="0">
                <a:latin typeface="Arial"/>
                <a:cs typeface="Arial"/>
              </a:rPr>
              <a:t>şeklinde</a:t>
            </a:r>
            <a:r>
              <a:rPr sz="2900" spc="-73" dirty="0">
                <a:latin typeface="Arial"/>
                <a:cs typeface="Arial"/>
              </a:rPr>
              <a:t> </a:t>
            </a:r>
            <a:r>
              <a:rPr sz="2900" spc="-9" dirty="0">
                <a:latin typeface="Arial"/>
                <a:cs typeface="Arial"/>
              </a:rPr>
              <a:t>ifade  </a:t>
            </a:r>
            <a:r>
              <a:rPr sz="2900" spc="-5" dirty="0">
                <a:latin typeface="Arial"/>
                <a:cs typeface="Arial"/>
              </a:rPr>
              <a:t>edilmesi.</a:t>
            </a:r>
            <a:endParaRPr sz="2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46803" y="2370070"/>
            <a:ext cx="5565172" cy="3832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58014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4" y="569717"/>
            <a:ext cx="5541635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Algoritma</a:t>
            </a:r>
            <a:r>
              <a:rPr spc="-131" dirty="0"/>
              <a:t> </a:t>
            </a:r>
            <a:r>
              <a:rPr spc="-63" dirty="0"/>
              <a:t>Tarihi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31975"/>
            <a:ext cx="8435743" cy="5004859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74281" indent="-63340">
              <a:lnSpc>
                <a:spcPts val="1959"/>
              </a:lnSpc>
              <a:spcBef>
                <a:spcPts val="95"/>
              </a:spcBef>
              <a:buSzPct val="40000"/>
              <a:buChar char="●"/>
              <a:tabLst>
                <a:tab pos="74856" algn="l"/>
              </a:tabLst>
            </a:pPr>
            <a:r>
              <a:rPr sz="1800" spc="-23" dirty="0">
                <a:latin typeface="Arial"/>
                <a:cs typeface="Arial"/>
              </a:rPr>
              <a:t>Yaklaşık </a:t>
            </a:r>
            <a:r>
              <a:rPr sz="1800" spc="5" dirty="0">
                <a:latin typeface="Arial"/>
                <a:cs typeface="Arial"/>
              </a:rPr>
              <a:t>MÖ </a:t>
            </a:r>
            <a:r>
              <a:rPr sz="1800" spc="-5" dirty="0">
                <a:latin typeface="Arial"/>
                <a:cs typeface="Arial"/>
              </a:rPr>
              <a:t>1600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Babilliler bilinen ilk </a:t>
            </a:r>
            <a:r>
              <a:rPr sz="1800" dirty="0">
                <a:latin typeface="Arial"/>
                <a:cs typeface="Arial"/>
              </a:rPr>
              <a:t>çarpanlara </a:t>
            </a:r>
            <a:r>
              <a:rPr sz="1800" spc="-5" dirty="0">
                <a:latin typeface="Arial"/>
                <a:cs typeface="Arial"/>
              </a:rPr>
              <a:t>ayırma ve </a:t>
            </a:r>
            <a:r>
              <a:rPr sz="1800" dirty="0">
                <a:latin typeface="Arial"/>
                <a:cs typeface="Arial"/>
              </a:rPr>
              <a:t>kök</a:t>
            </a:r>
            <a:r>
              <a:rPr sz="1800" spc="-73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bulma</a:t>
            </a:r>
            <a:endParaRPr sz="1800">
              <a:latin typeface="Arial"/>
              <a:cs typeface="Arial"/>
            </a:endParaRPr>
          </a:p>
          <a:p>
            <a:pPr marL="11516">
              <a:lnSpc>
                <a:spcPts val="1959"/>
              </a:lnSpc>
            </a:pPr>
            <a:r>
              <a:rPr sz="1800" spc="-5" dirty="0">
                <a:latin typeface="Arial"/>
                <a:cs typeface="Arial"/>
              </a:rPr>
              <a:t>algoritmasını</a:t>
            </a:r>
            <a:r>
              <a:rPr sz="1800" spc="-36" dirty="0">
                <a:latin typeface="Arial"/>
                <a:cs typeface="Arial"/>
              </a:rPr>
              <a:t> </a:t>
            </a:r>
            <a:r>
              <a:rPr sz="1800" spc="-9" dirty="0">
                <a:latin typeface="Arial"/>
                <a:cs typeface="Arial"/>
              </a:rPr>
              <a:t>geliştirdiler.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39"/>
              </a:spcBef>
              <a:buSzPct val="40000"/>
              <a:buChar char="●"/>
              <a:tabLst>
                <a:tab pos="74856" algn="l"/>
              </a:tabLst>
            </a:pPr>
            <a:r>
              <a:rPr sz="1800" spc="-23" dirty="0">
                <a:latin typeface="Arial"/>
                <a:cs typeface="Arial"/>
              </a:rPr>
              <a:t>Yaklaşık </a:t>
            </a:r>
            <a:r>
              <a:rPr sz="1800" dirty="0">
                <a:latin typeface="Arial"/>
                <a:cs typeface="Arial"/>
              </a:rPr>
              <a:t>MÖ </a:t>
            </a:r>
            <a:r>
              <a:rPr sz="1800" spc="-5" dirty="0">
                <a:latin typeface="Arial"/>
                <a:cs typeface="Arial"/>
              </a:rPr>
              <a:t>300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Öklid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algoritması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25"/>
              </a:spcBef>
              <a:buSzPct val="40000"/>
              <a:buChar char="●"/>
              <a:tabLst>
                <a:tab pos="74856" algn="l"/>
              </a:tabLst>
            </a:pPr>
            <a:r>
              <a:rPr sz="1800" spc="-23" dirty="0">
                <a:latin typeface="Arial"/>
                <a:cs typeface="Arial"/>
              </a:rPr>
              <a:t>Yaklaşık </a:t>
            </a:r>
            <a:r>
              <a:rPr sz="1800" dirty="0">
                <a:latin typeface="Arial"/>
                <a:cs typeface="Arial"/>
              </a:rPr>
              <a:t>MÖ </a:t>
            </a:r>
            <a:r>
              <a:rPr sz="1800" spc="-5" dirty="0">
                <a:latin typeface="Arial"/>
                <a:cs typeface="Arial"/>
              </a:rPr>
              <a:t>200 </a:t>
            </a:r>
            <a:r>
              <a:rPr sz="1800" dirty="0">
                <a:latin typeface="Arial"/>
                <a:cs typeface="Arial"/>
              </a:rPr>
              <a:t>- Eratosthenes</a:t>
            </a:r>
            <a:r>
              <a:rPr sz="1800" spc="-77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Elemesi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39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263 - Gaussal </a:t>
            </a:r>
            <a:r>
              <a:rPr sz="1800" spc="-5" dirty="0">
                <a:latin typeface="Arial"/>
                <a:cs typeface="Arial"/>
              </a:rPr>
              <a:t>eleme, Liu Hui tarafından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tanımlandı.</a:t>
            </a:r>
            <a:endParaRPr sz="1800">
              <a:latin typeface="Arial"/>
              <a:cs typeface="Arial"/>
            </a:endParaRPr>
          </a:p>
          <a:p>
            <a:pPr marL="11516" marR="315548">
              <a:lnSpc>
                <a:spcPts val="1741"/>
              </a:lnSpc>
              <a:spcBef>
                <a:spcPts val="1260"/>
              </a:spcBef>
              <a:buSzPct val="40000"/>
              <a:buChar char="●"/>
              <a:tabLst>
                <a:tab pos="74856" algn="l"/>
              </a:tabLst>
            </a:pPr>
            <a:r>
              <a:rPr sz="1800" spc="-5" dirty="0">
                <a:latin typeface="Arial"/>
                <a:cs typeface="Arial"/>
              </a:rPr>
              <a:t>813 </a:t>
            </a:r>
            <a:r>
              <a:rPr sz="1800" dirty="0">
                <a:latin typeface="Arial"/>
                <a:cs typeface="Arial"/>
              </a:rPr>
              <a:t>ve </a:t>
            </a:r>
            <a:r>
              <a:rPr sz="1800" spc="-5" dirty="0">
                <a:latin typeface="Arial"/>
                <a:cs typeface="Arial"/>
              </a:rPr>
              <a:t>833 </a:t>
            </a:r>
            <a:r>
              <a:rPr sz="1800" spc="-9" dirty="0">
                <a:latin typeface="Arial"/>
                <a:cs typeface="Arial"/>
              </a:rPr>
              <a:t>yılları </a:t>
            </a:r>
            <a:r>
              <a:rPr sz="1800" spc="-5" dirty="0">
                <a:latin typeface="Arial"/>
                <a:cs typeface="Arial"/>
              </a:rPr>
              <a:t>arasında </a:t>
            </a:r>
            <a:r>
              <a:rPr sz="1800" dirty="0">
                <a:latin typeface="Arial"/>
                <a:cs typeface="Arial"/>
              </a:rPr>
              <a:t>Harezmi doğrusal ve </a:t>
            </a:r>
            <a:r>
              <a:rPr sz="1800" spc="-5" dirty="0">
                <a:latin typeface="Arial"/>
                <a:cs typeface="Arial"/>
              </a:rPr>
              <a:t>ikinci dereceden denklemleri  </a:t>
            </a:r>
            <a:r>
              <a:rPr sz="1800" dirty="0">
                <a:latin typeface="Arial"/>
                <a:cs typeface="Arial"/>
              </a:rPr>
              <a:t>çözmek </a:t>
            </a:r>
            <a:r>
              <a:rPr sz="1800" spc="-5" dirty="0">
                <a:latin typeface="Arial"/>
                <a:cs typeface="Arial"/>
              </a:rPr>
              <a:t>için bir algoritma </a:t>
            </a:r>
            <a:r>
              <a:rPr sz="1800" dirty="0">
                <a:latin typeface="Arial"/>
                <a:cs typeface="Arial"/>
              </a:rPr>
              <a:t>geliştirdi. Algoritma </a:t>
            </a:r>
            <a:r>
              <a:rPr sz="1800" spc="-5" dirty="0">
                <a:latin typeface="Arial"/>
                <a:cs typeface="Arial"/>
              </a:rPr>
              <a:t>ismi bu </a:t>
            </a:r>
            <a:r>
              <a:rPr sz="1800" dirty="0">
                <a:latin typeface="Arial"/>
                <a:cs typeface="Arial"/>
              </a:rPr>
              <a:t>kişinin </a:t>
            </a:r>
            <a:r>
              <a:rPr sz="1800" spc="-5" dirty="0">
                <a:latin typeface="Arial"/>
                <a:cs typeface="Arial"/>
              </a:rPr>
              <a:t>adından</a:t>
            </a:r>
            <a:r>
              <a:rPr sz="1800" spc="-199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türetilmiştir</a:t>
            </a:r>
            <a:endParaRPr sz="1800">
              <a:latin typeface="Arial"/>
              <a:cs typeface="Arial"/>
            </a:endParaRPr>
          </a:p>
          <a:p>
            <a:pPr marL="11516" marR="485415">
              <a:lnSpc>
                <a:spcPct val="80000"/>
              </a:lnSpc>
              <a:spcBef>
                <a:spcPts val="1279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1614 - John </a:t>
            </a:r>
            <a:r>
              <a:rPr sz="1800" spc="-5" dirty="0">
                <a:latin typeface="Arial"/>
                <a:cs typeface="Arial"/>
              </a:rPr>
              <a:t>Napier logaritmayi kullanan hesaplamaları </a:t>
            </a:r>
            <a:r>
              <a:rPr sz="1800" dirty="0">
                <a:latin typeface="Arial"/>
                <a:cs typeface="Arial"/>
              </a:rPr>
              <a:t>yapmak </a:t>
            </a:r>
            <a:r>
              <a:rPr sz="1800" spc="-5" dirty="0">
                <a:latin typeface="Arial"/>
                <a:cs typeface="Arial"/>
              </a:rPr>
              <a:t>için bir </a:t>
            </a:r>
            <a:r>
              <a:rPr sz="1800" dirty="0">
                <a:latin typeface="Arial"/>
                <a:cs typeface="Arial"/>
              </a:rPr>
              <a:t>metod  geliştirdi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39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1671 - Newton-Raphson </a:t>
            </a:r>
            <a:r>
              <a:rPr sz="1800" spc="-5" dirty="0">
                <a:latin typeface="Arial"/>
                <a:cs typeface="Arial"/>
              </a:rPr>
              <a:t>metodu, </a:t>
            </a:r>
            <a:r>
              <a:rPr sz="1800" dirty="0">
                <a:latin typeface="Arial"/>
                <a:cs typeface="Arial"/>
              </a:rPr>
              <a:t>Isaac Newton </a:t>
            </a:r>
            <a:r>
              <a:rPr sz="1800" spc="-5" dirty="0">
                <a:latin typeface="Arial"/>
                <a:cs typeface="Arial"/>
              </a:rPr>
              <a:t>tarafindan</a:t>
            </a:r>
            <a:r>
              <a:rPr sz="1800" spc="-172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geliştirildi.</a:t>
            </a:r>
            <a:endParaRPr sz="1800">
              <a:latin typeface="Arial"/>
              <a:cs typeface="Arial"/>
            </a:endParaRPr>
          </a:p>
          <a:p>
            <a:pPr marL="11516" marR="4607">
              <a:lnSpc>
                <a:spcPct val="80000"/>
              </a:lnSpc>
              <a:spcBef>
                <a:spcPts val="1274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1690 - Newton-Raphson methodu </a:t>
            </a:r>
            <a:r>
              <a:rPr sz="1800" spc="-5" dirty="0">
                <a:latin typeface="Arial"/>
                <a:cs typeface="Arial"/>
              </a:rPr>
              <a:t>bağımsız olarak </a:t>
            </a:r>
            <a:r>
              <a:rPr sz="1800" dirty="0">
                <a:latin typeface="Arial"/>
                <a:cs typeface="Arial"/>
              </a:rPr>
              <a:t>Joseph Raphson </a:t>
            </a:r>
            <a:r>
              <a:rPr sz="1800" spc="-5" dirty="0">
                <a:latin typeface="Arial"/>
                <a:cs typeface="Arial"/>
              </a:rPr>
              <a:t>tarafından</a:t>
            </a:r>
            <a:r>
              <a:rPr sz="1800" spc="-199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  </a:t>
            </a:r>
            <a:r>
              <a:rPr sz="1800" dirty="0">
                <a:latin typeface="Arial"/>
                <a:cs typeface="Arial"/>
              </a:rPr>
              <a:t>bulundu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25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1805 - </a:t>
            </a:r>
            <a:r>
              <a:rPr sz="1800" spc="-9" dirty="0">
                <a:latin typeface="Arial"/>
                <a:cs typeface="Arial"/>
              </a:rPr>
              <a:t>Cooley-Tukey </a:t>
            </a:r>
            <a:r>
              <a:rPr sz="1800" spc="-5" dirty="0">
                <a:latin typeface="Arial"/>
                <a:cs typeface="Arial"/>
              </a:rPr>
              <a:t>algoritmasi </a:t>
            </a:r>
            <a:r>
              <a:rPr sz="1800" dirty="0">
                <a:latin typeface="Arial"/>
                <a:cs typeface="Arial"/>
              </a:rPr>
              <a:t>Carl Friedrich Gauss </a:t>
            </a:r>
            <a:r>
              <a:rPr sz="1800" spc="-5" dirty="0">
                <a:latin typeface="Arial"/>
                <a:cs typeface="Arial"/>
              </a:rPr>
              <a:t>tarafından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biliniyordu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39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1926 - Boruvka</a:t>
            </a:r>
            <a:r>
              <a:rPr sz="1800" spc="-5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algoritması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39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1934 - </a:t>
            </a:r>
            <a:r>
              <a:rPr sz="1800" spc="-5" dirty="0">
                <a:latin typeface="Arial"/>
                <a:cs typeface="Arial"/>
              </a:rPr>
              <a:t>Delaunay </a:t>
            </a:r>
            <a:r>
              <a:rPr sz="1800" dirty="0">
                <a:latin typeface="Arial"/>
                <a:cs typeface="Arial"/>
              </a:rPr>
              <a:t>üçgen </a:t>
            </a:r>
            <a:r>
              <a:rPr sz="1800" spc="-5" dirty="0">
                <a:latin typeface="Arial"/>
                <a:cs typeface="Arial"/>
              </a:rPr>
              <a:t>bölümlemesi </a:t>
            </a:r>
            <a:r>
              <a:rPr sz="1800" dirty="0">
                <a:latin typeface="Arial"/>
                <a:cs typeface="Arial"/>
              </a:rPr>
              <a:t>Boris </a:t>
            </a:r>
            <a:r>
              <a:rPr sz="1800" spc="-5" dirty="0">
                <a:latin typeface="Arial"/>
                <a:cs typeface="Arial"/>
              </a:rPr>
              <a:t>Delaunay tarafından</a:t>
            </a:r>
            <a:r>
              <a:rPr sz="1800" spc="-131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geliştirildi</a:t>
            </a:r>
            <a:endParaRPr sz="1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67335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2945"/>
            <a:ext cx="8595372" cy="596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3800" spc="-5" dirty="0"/>
              <a:t>Bilgisayarda </a:t>
            </a:r>
            <a:r>
              <a:rPr sz="3800" dirty="0"/>
              <a:t>Önemli Algoritmaların</a:t>
            </a:r>
            <a:r>
              <a:rPr sz="3800" spc="-322" dirty="0"/>
              <a:t> </a:t>
            </a:r>
            <a:r>
              <a:rPr sz="3800" spc="-63" dirty="0"/>
              <a:t>Tarihi</a:t>
            </a:r>
            <a:endParaRPr lang="tr-TR" sz="3800" spc="-63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226448"/>
            <a:ext cx="8367221" cy="4927778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L="81190" indent="-70250">
              <a:lnSpc>
                <a:spcPts val="2154"/>
              </a:lnSpc>
              <a:spcBef>
                <a:spcPts val="86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Bilgisayar </a:t>
            </a:r>
            <a:r>
              <a:rPr sz="2000" spc="-9" dirty="0">
                <a:latin typeface="Arial"/>
                <a:cs typeface="Arial"/>
              </a:rPr>
              <a:t>alanında </a:t>
            </a:r>
            <a:r>
              <a:rPr sz="2000" spc="-5" dirty="0">
                <a:latin typeface="Arial"/>
                <a:cs typeface="Arial"/>
              </a:rPr>
              <a:t>yüzlerce algoritma </a:t>
            </a:r>
            <a:r>
              <a:rPr sz="2000" spc="-18" dirty="0">
                <a:latin typeface="Arial"/>
                <a:cs typeface="Arial"/>
              </a:rPr>
              <a:t>mevcuttur. </a:t>
            </a:r>
            <a:r>
              <a:rPr sz="2000" spc="-5" dirty="0">
                <a:latin typeface="Arial"/>
                <a:cs typeface="Arial"/>
              </a:rPr>
              <a:t>Aşağıda bazı</a:t>
            </a:r>
            <a:endParaRPr sz="2000">
              <a:latin typeface="Arial"/>
              <a:cs typeface="Arial"/>
            </a:endParaRPr>
          </a:p>
          <a:p>
            <a:pPr marL="11516">
              <a:lnSpc>
                <a:spcPts val="2154"/>
              </a:lnSpc>
            </a:pPr>
            <a:r>
              <a:rPr sz="2000" spc="-5" dirty="0">
                <a:latin typeface="Arial"/>
                <a:cs typeface="Arial"/>
              </a:rPr>
              <a:t>algoritmalara yer</a:t>
            </a:r>
            <a:r>
              <a:rPr sz="2000" spc="27" dirty="0">
                <a:latin typeface="Arial"/>
                <a:cs typeface="Arial"/>
              </a:rPr>
              <a:t> </a:t>
            </a:r>
            <a:r>
              <a:rPr sz="2000" spc="-14" dirty="0">
                <a:latin typeface="Arial"/>
                <a:cs typeface="Arial"/>
              </a:rPr>
              <a:t>verilmiştir.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8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1945 - Birleştirmeli sıralama John von </a:t>
            </a:r>
            <a:r>
              <a:rPr sz="2000" spc="-9" dirty="0">
                <a:latin typeface="Arial"/>
                <a:cs typeface="Arial"/>
              </a:rPr>
              <a:t>Neumann </a:t>
            </a:r>
            <a:r>
              <a:rPr sz="2000" spc="-5" dirty="0">
                <a:latin typeface="Arial"/>
                <a:cs typeface="Arial"/>
              </a:rPr>
              <a:t>tarafından</a:t>
            </a:r>
            <a:r>
              <a:rPr sz="2000" spc="1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3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1952 - </a:t>
            </a:r>
            <a:r>
              <a:rPr sz="2000" spc="-9" dirty="0">
                <a:latin typeface="Arial"/>
                <a:cs typeface="Arial"/>
              </a:rPr>
              <a:t>Huffman </a:t>
            </a:r>
            <a:r>
              <a:rPr sz="2000" spc="-5" dirty="0">
                <a:latin typeface="Arial"/>
                <a:cs typeface="Arial"/>
              </a:rPr>
              <a:t>kodlaması </a:t>
            </a:r>
            <a:r>
              <a:rPr sz="2000" spc="-9" dirty="0">
                <a:latin typeface="Arial"/>
                <a:cs typeface="Arial"/>
              </a:rPr>
              <a:t>David </a:t>
            </a:r>
            <a:r>
              <a:rPr sz="2000" spc="-5" dirty="0">
                <a:latin typeface="Arial"/>
                <a:cs typeface="Arial"/>
              </a:rPr>
              <a:t>A. </a:t>
            </a:r>
            <a:r>
              <a:rPr sz="2000" spc="-9" dirty="0">
                <a:latin typeface="Arial"/>
                <a:cs typeface="Arial"/>
              </a:rPr>
              <a:t>Huffman </a:t>
            </a:r>
            <a:r>
              <a:rPr sz="2000" spc="-5" dirty="0">
                <a:latin typeface="Arial"/>
                <a:cs typeface="Arial"/>
              </a:rPr>
              <a:t>tarafından</a:t>
            </a:r>
            <a:r>
              <a:rPr sz="2000" spc="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84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1957 - Prim algoritması Robert Prim tarafından</a:t>
            </a:r>
            <a:r>
              <a:rPr sz="2000" spc="82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3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1960 - Hızlı Sıralama C. A. R. </a:t>
            </a:r>
            <a:r>
              <a:rPr sz="2000" spc="-9" dirty="0">
                <a:latin typeface="Arial"/>
                <a:cs typeface="Arial"/>
              </a:rPr>
              <a:t>Hoare </a:t>
            </a:r>
            <a:r>
              <a:rPr sz="2000" spc="-5" dirty="0">
                <a:latin typeface="Arial"/>
                <a:cs typeface="Arial"/>
              </a:rPr>
              <a:t>tarafından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8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1973 - </a:t>
            </a:r>
            <a:r>
              <a:rPr sz="2000" spc="-9" dirty="0">
                <a:latin typeface="Arial"/>
                <a:cs typeface="Arial"/>
              </a:rPr>
              <a:t>RSA </a:t>
            </a:r>
            <a:r>
              <a:rPr sz="2000" spc="-5" dirty="0">
                <a:latin typeface="Arial"/>
                <a:cs typeface="Arial"/>
              </a:rPr>
              <a:t>şifreleme algoritması </a:t>
            </a:r>
            <a:r>
              <a:rPr sz="2000" spc="-9" dirty="0">
                <a:latin typeface="Arial"/>
                <a:cs typeface="Arial"/>
              </a:rPr>
              <a:t>Clifford </a:t>
            </a:r>
            <a:r>
              <a:rPr sz="2000" spc="-5" dirty="0">
                <a:latin typeface="Arial"/>
                <a:cs typeface="Arial"/>
              </a:rPr>
              <a:t>Cocks tarafından</a:t>
            </a:r>
            <a:r>
              <a:rPr sz="2000" spc="-18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80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1975 - Genetik </a:t>
            </a:r>
            <a:r>
              <a:rPr sz="2000" spc="-9" dirty="0">
                <a:latin typeface="Arial"/>
                <a:cs typeface="Arial"/>
              </a:rPr>
              <a:t>algoritma </a:t>
            </a:r>
            <a:r>
              <a:rPr sz="2000" spc="-5" dirty="0">
                <a:latin typeface="Arial"/>
                <a:cs typeface="Arial"/>
              </a:rPr>
              <a:t>John Holland tarafından</a:t>
            </a:r>
            <a:r>
              <a:rPr sz="2000" spc="9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popülerleştirildi</a:t>
            </a:r>
            <a:endParaRPr sz="2000">
              <a:latin typeface="Arial"/>
              <a:cs typeface="Arial"/>
            </a:endParaRPr>
          </a:p>
          <a:p>
            <a:pPr marL="11516" marR="4607">
              <a:lnSpc>
                <a:spcPct val="80000"/>
              </a:lnSpc>
              <a:spcBef>
                <a:spcPts val="1279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1978 - LZ78 algoritması LZ77 algoritmasından Abraham </a:t>
            </a:r>
            <a:r>
              <a:rPr sz="2000" spc="-9" dirty="0">
                <a:latin typeface="Arial"/>
                <a:cs typeface="Arial"/>
              </a:rPr>
              <a:t>Lempel </a:t>
            </a:r>
            <a:r>
              <a:rPr sz="2000" spc="-5" dirty="0">
                <a:latin typeface="Arial"/>
                <a:cs typeface="Arial"/>
              </a:rPr>
              <a:t>ve Jacob  Ziv tarafından</a:t>
            </a:r>
            <a:r>
              <a:rPr sz="2000" spc="18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3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1984 - </a:t>
            </a:r>
            <a:r>
              <a:rPr sz="2000" spc="-9" dirty="0">
                <a:latin typeface="Arial"/>
                <a:cs typeface="Arial"/>
              </a:rPr>
              <a:t>LZW </a:t>
            </a:r>
            <a:r>
              <a:rPr sz="2000" spc="-5" dirty="0">
                <a:latin typeface="Arial"/>
                <a:cs typeface="Arial"/>
              </a:rPr>
              <a:t>algoritması LZ78'den </a:t>
            </a:r>
            <a:r>
              <a:rPr sz="2000" spc="-50" dirty="0">
                <a:latin typeface="Arial"/>
                <a:cs typeface="Arial"/>
              </a:rPr>
              <a:t>Terry </a:t>
            </a:r>
            <a:r>
              <a:rPr sz="2000" spc="-14" dirty="0">
                <a:latin typeface="Arial"/>
                <a:cs typeface="Arial"/>
              </a:rPr>
              <a:t>Welch </a:t>
            </a:r>
            <a:r>
              <a:rPr sz="2000" spc="-5" dirty="0">
                <a:latin typeface="Arial"/>
                <a:cs typeface="Arial"/>
              </a:rPr>
              <a:t>tarafından</a:t>
            </a:r>
            <a:r>
              <a:rPr sz="2000" spc="14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84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1994 - Shor'un algoritması Peter Shor tarafından</a:t>
            </a:r>
            <a:r>
              <a:rPr sz="2000" spc="9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3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2001 - LZMA sıkıştırma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9" dirty="0">
                <a:latin typeface="Arial"/>
                <a:cs typeface="Arial"/>
              </a:rPr>
              <a:t>algoritması</a:t>
            </a:r>
            <a:endParaRPr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98505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5731" y="352630"/>
            <a:ext cx="8734175" cy="93495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 marR="4445">
              <a:spcBef>
                <a:spcPts val="91"/>
              </a:spcBef>
            </a:pPr>
            <a:r>
              <a:rPr sz="3000" spc="-82" dirty="0"/>
              <a:t>Yeni </a:t>
            </a:r>
            <a:r>
              <a:rPr sz="3000" spc="-5" dirty="0"/>
              <a:t>algoritma geliştirdim!!! </a:t>
            </a:r>
            <a:r>
              <a:rPr sz="3000" dirty="0"/>
              <a:t>Bunu </a:t>
            </a:r>
            <a:r>
              <a:rPr sz="3000" spc="-5" dirty="0"/>
              <a:t>bir ortama</a:t>
            </a:r>
            <a:r>
              <a:rPr lang="tr-TR" sz="3000" spc="-5" dirty="0"/>
              <a:t> </a:t>
            </a:r>
            <a:r>
              <a:rPr sz="3000" spc="-5" dirty="0"/>
              <a:t> uygulamadığınız </a:t>
            </a:r>
            <a:r>
              <a:rPr sz="3000" dirty="0"/>
              <a:t>sürece</a:t>
            </a:r>
            <a:r>
              <a:rPr sz="3000" spc="-36" dirty="0"/>
              <a:t> </a:t>
            </a:r>
            <a:r>
              <a:rPr sz="3000" dirty="0"/>
              <a:t>sevinmeyin.</a:t>
            </a:r>
            <a:endParaRPr lang="tr-TR" sz="30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248559"/>
            <a:ext cx="8434016" cy="5368828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11516" marR="116891">
              <a:lnSpc>
                <a:spcPct val="90000"/>
              </a:lnSpc>
              <a:spcBef>
                <a:spcPts val="385"/>
              </a:spcBef>
              <a:buSzPct val="40740"/>
              <a:buChar char="●"/>
              <a:tabLst>
                <a:tab pos="96737" algn="l"/>
              </a:tabLst>
            </a:pPr>
            <a:r>
              <a:rPr sz="2400" spc="-14" dirty="0">
                <a:latin typeface="Arial"/>
                <a:cs typeface="Arial"/>
              </a:rPr>
              <a:t>Algoritmalar, </a:t>
            </a:r>
            <a:r>
              <a:rPr sz="2400" dirty="0">
                <a:latin typeface="Arial"/>
                <a:cs typeface="Arial"/>
              </a:rPr>
              <a:t>tek </a:t>
            </a:r>
            <a:r>
              <a:rPr sz="2400" spc="-5" dirty="0">
                <a:latin typeface="Arial"/>
                <a:cs typeface="Arial"/>
              </a:rPr>
              <a:t>başlarına, genellikle patent verilebilir  </a:t>
            </a:r>
            <a:r>
              <a:rPr sz="2400" spc="-18" dirty="0">
                <a:latin typeface="Arial"/>
                <a:cs typeface="Arial"/>
              </a:rPr>
              <a:t>değildirler. </a:t>
            </a:r>
            <a:r>
              <a:rPr sz="2400" dirty="0">
                <a:latin typeface="Arial"/>
                <a:cs typeface="Arial"/>
              </a:rPr>
              <a:t>Amerika Birleşik </a:t>
            </a:r>
            <a:r>
              <a:rPr sz="2400" spc="-5" dirty="0">
                <a:latin typeface="Arial"/>
                <a:cs typeface="Arial"/>
              </a:rPr>
              <a:t>Devletleri'nde </a:t>
            </a:r>
            <a:r>
              <a:rPr sz="2400" dirty="0">
                <a:latin typeface="Arial"/>
                <a:cs typeface="Arial"/>
              </a:rPr>
              <a:t>soyut</a:t>
            </a:r>
            <a:r>
              <a:rPr sz="2400" spc="-168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kavramların,  sayıların </a:t>
            </a:r>
            <a:r>
              <a:rPr sz="2400" dirty="0">
                <a:latin typeface="Arial"/>
                <a:cs typeface="Arial"/>
              </a:rPr>
              <a:t>ve </a:t>
            </a:r>
            <a:r>
              <a:rPr sz="2400" spc="-5" dirty="0">
                <a:latin typeface="Arial"/>
                <a:cs typeface="Arial"/>
              </a:rPr>
              <a:t>işaretlerin </a:t>
            </a:r>
            <a:r>
              <a:rPr sz="2400" dirty="0">
                <a:latin typeface="Arial"/>
                <a:cs typeface="Arial"/>
              </a:rPr>
              <a:t>yalnızca </a:t>
            </a:r>
            <a:r>
              <a:rPr sz="2400" spc="-5" dirty="0">
                <a:latin typeface="Arial"/>
                <a:cs typeface="Arial"/>
              </a:rPr>
              <a:t>basit </a:t>
            </a:r>
            <a:r>
              <a:rPr sz="2400" dirty="0">
                <a:latin typeface="Arial"/>
                <a:cs typeface="Arial"/>
              </a:rPr>
              <a:t>yönlendirmelerinden  </a:t>
            </a:r>
            <a:r>
              <a:rPr sz="2400" spc="-5" dirty="0">
                <a:latin typeface="Arial"/>
                <a:cs typeface="Arial"/>
              </a:rPr>
              <a:t>oluşan bir iddia </a:t>
            </a:r>
            <a:r>
              <a:rPr sz="2400" dirty="0">
                <a:latin typeface="Arial"/>
                <a:cs typeface="Arial"/>
              </a:rPr>
              <a:t>"süreç" </a:t>
            </a:r>
            <a:r>
              <a:rPr sz="2400" spc="-5" dirty="0">
                <a:latin typeface="Arial"/>
                <a:cs typeface="Arial"/>
              </a:rPr>
              <a:t>oluşturmaz </a:t>
            </a:r>
            <a:r>
              <a:rPr sz="2400" spc="-9" dirty="0">
                <a:latin typeface="Arial"/>
                <a:cs typeface="Arial"/>
              </a:rPr>
              <a:t>(USPTO </a:t>
            </a:r>
            <a:r>
              <a:rPr sz="2400" spc="-5" dirty="0">
                <a:latin typeface="Arial"/>
                <a:cs typeface="Arial"/>
              </a:rPr>
              <a:t>2006), </a:t>
            </a:r>
            <a:r>
              <a:rPr sz="2400" dirty="0">
                <a:latin typeface="Arial"/>
                <a:cs typeface="Arial"/>
              </a:rPr>
              <a:t>ve  </a:t>
            </a:r>
            <a:r>
              <a:rPr sz="2400" spc="-5" dirty="0">
                <a:latin typeface="Arial"/>
                <a:cs typeface="Arial"/>
              </a:rPr>
              <a:t>bundan dolayı algoritmalar patent </a:t>
            </a:r>
            <a:r>
              <a:rPr sz="2400" dirty="0">
                <a:latin typeface="Arial"/>
                <a:cs typeface="Arial"/>
              </a:rPr>
              <a:t>verilebilir </a:t>
            </a:r>
            <a:r>
              <a:rPr sz="2400" spc="-9" dirty="0">
                <a:latin typeface="Arial"/>
                <a:cs typeface="Arial"/>
              </a:rPr>
              <a:t>değildir  </a:t>
            </a:r>
            <a:r>
              <a:rPr sz="2400" spc="-5" dirty="0">
                <a:latin typeface="Arial"/>
                <a:cs typeface="Arial"/>
              </a:rPr>
              <a:t>(Gottschalk </a:t>
            </a:r>
            <a:r>
              <a:rPr sz="2400" spc="-18" dirty="0">
                <a:latin typeface="Arial"/>
                <a:cs typeface="Arial"/>
              </a:rPr>
              <a:t>v.Benson'da </a:t>
            </a:r>
            <a:r>
              <a:rPr sz="2400" spc="-5" dirty="0">
                <a:latin typeface="Arial"/>
                <a:cs typeface="Arial"/>
              </a:rPr>
              <a:t>olduğu</a:t>
            </a:r>
            <a:r>
              <a:rPr sz="2400" spc="-36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gibi).</a:t>
            </a:r>
            <a:endParaRPr sz="2400">
              <a:latin typeface="Arial"/>
              <a:cs typeface="Arial"/>
            </a:endParaRPr>
          </a:p>
          <a:p>
            <a:pPr marL="11516" marR="21305">
              <a:lnSpc>
                <a:spcPct val="90000"/>
              </a:lnSpc>
              <a:spcBef>
                <a:spcPts val="1260"/>
              </a:spcBef>
              <a:buSzPct val="40740"/>
              <a:buChar char="●"/>
              <a:tabLst>
                <a:tab pos="96737" algn="l"/>
              </a:tabLst>
            </a:pPr>
            <a:r>
              <a:rPr sz="2400" dirty="0">
                <a:latin typeface="Arial"/>
                <a:cs typeface="Arial"/>
              </a:rPr>
              <a:t>Bununla </a:t>
            </a:r>
            <a:r>
              <a:rPr sz="2400" spc="-5" dirty="0">
                <a:latin typeface="Arial"/>
                <a:cs typeface="Arial"/>
              </a:rPr>
              <a:t>birlikte, </a:t>
            </a:r>
            <a:r>
              <a:rPr sz="2400" spc="-9" dirty="0">
                <a:latin typeface="Arial"/>
                <a:cs typeface="Arial"/>
              </a:rPr>
              <a:t>algoritmanın </a:t>
            </a:r>
            <a:r>
              <a:rPr sz="2400" spc="-5" dirty="0">
                <a:latin typeface="Arial"/>
                <a:cs typeface="Arial"/>
              </a:rPr>
              <a:t>pratik uygulamaları zaman  </a:t>
            </a:r>
            <a:r>
              <a:rPr sz="2400" dirty="0">
                <a:latin typeface="Arial"/>
                <a:cs typeface="Arial"/>
              </a:rPr>
              <a:t>zaman </a:t>
            </a:r>
            <a:r>
              <a:rPr sz="2400" spc="-5" dirty="0">
                <a:latin typeface="Arial"/>
                <a:cs typeface="Arial"/>
              </a:rPr>
              <a:t>patent </a:t>
            </a:r>
            <a:r>
              <a:rPr sz="2400" spc="-9" dirty="0">
                <a:latin typeface="Arial"/>
                <a:cs typeface="Arial"/>
              </a:rPr>
              <a:t>verilebilirdir. </a:t>
            </a:r>
            <a:r>
              <a:rPr sz="2400" dirty="0">
                <a:latin typeface="Arial"/>
                <a:cs typeface="Arial"/>
              </a:rPr>
              <a:t>Örneğin, </a:t>
            </a:r>
            <a:r>
              <a:rPr sz="2400" spc="-9" dirty="0">
                <a:latin typeface="Arial"/>
                <a:cs typeface="Arial"/>
              </a:rPr>
              <a:t>Diamond </a:t>
            </a:r>
            <a:r>
              <a:rPr sz="2400" spc="-18" dirty="0">
                <a:latin typeface="Arial"/>
                <a:cs typeface="Arial"/>
              </a:rPr>
              <a:t>v.Diehr'da,  </a:t>
            </a:r>
            <a:r>
              <a:rPr sz="2400" dirty="0">
                <a:latin typeface="Arial"/>
                <a:cs typeface="Arial"/>
              </a:rPr>
              <a:t>sentetik kauçuğun </a:t>
            </a:r>
            <a:r>
              <a:rPr sz="2400" spc="-5" dirty="0">
                <a:latin typeface="Arial"/>
                <a:cs typeface="Arial"/>
              </a:rPr>
              <a:t>muhafaza </a:t>
            </a:r>
            <a:r>
              <a:rPr sz="2400" spc="-9" dirty="0">
                <a:latin typeface="Arial"/>
                <a:cs typeface="Arial"/>
              </a:rPr>
              <a:t>edilmesine </a:t>
            </a:r>
            <a:r>
              <a:rPr sz="2400" spc="-5" dirty="0">
                <a:latin typeface="Arial"/>
                <a:cs typeface="Arial"/>
              </a:rPr>
              <a:t>yardımcı olmak için  </a:t>
            </a:r>
            <a:r>
              <a:rPr sz="2400" dirty="0">
                <a:latin typeface="Arial"/>
                <a:cs typeface="Arial"/>
              </a:rPr>
              <a:t>kullanılan </a:t>
            </a:r>
            <a:r>
              <a:rPr sz="2400" spc="-5" dirty="0">
                <a:latin typeface="Arial"/>
                <a:cs typeface="Arial"/>
              </a:rPr>
              <a:t>basit geri bildirim </a:t>
            </a:r>
            <a:r>
              <a:rPr sz="2400" spc="-9" dirty="0">
                <a:latin typeface="Arial"/>
                <a:cs typeface="Arial"/>
              </a:rPr>
              <a:t>algoritmasının </a:t>
            </a:r>
            <a:r>
              <a:rPr sz="2400" spc="-5" dirty="0">
                <a:latin typeface="Arial"/>
                <a:cs typeface="Arial"/>
              </a:rPr>
              <a:t>uygulaması patent  </a:t>
            </a:r>
            <a:r>
              <a:rPr sz="2400" dirty="0">
                <a:latin typeface="Arial"/>
                <a:cs typeface="Arial"/>
              </a:rPr>
              <a:t>verilebilir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4" dirty="0">
                <a:latin typeface="Arial"/>
                <a:cs typeface="Arial"/>
              </a:rPr>
              <a:t>sayılmıştır.</a:t>
            </a:r>
            <a:endParaRPr sz="2400">
              <a:latin typeface="Arial"/>
              <a:cs typeface="Arial"/>
            </a:endParaRPr>
          </a:p>
          <a:p>
            <a:pPr marL="11516" marR="4607">
              <a:lnSpc>
                <a:spcPct val="90000"/>
              </a:lnSpc>
              <a:spcBef>
                <a:spcPts val="1274"/>
              </a:spcBef>
              <a:buSzPct val="40740"/>
              <a:buChar char="●"/>
              <a:tabLst>
                <a:tab pos="96737" algn="l"/>
              </a:tabLst>
            </a:pPr>
            <a:r>
              <a:rPr sz="2400" spc="-32" dirty="0">
                <a:latin typeface="Arial"/>
                <a:cs typeface="Arial"/>
              </a:rPr>
              <a:t>Yazılım </a:t>
            </a:r>
            <a:r>
              <a:rPr sz="2400" spc="-5" dirty="0">
                <a:latin typeface="Arial"/>
                <a:cs typeface="Arial"/>
              </a:rPr>
              <a:t>patenti </a:t>
            </a:r>
            <a:r>
              <a:rPr sz="2400" dirty="0">
                <a:latin typeface="Arial"/>
                <a:cs typeface="Arial"/>
              </a:rPr>
              <a:t>son </a:t>
            </a:r>
            <a:r>
              <a:rPr sz="2400" spc="-5" dirty="0">
                <a:latin typeface="Arial"/>
                <a:cs typeface="Arial"/>
              </a:rPr>
              <a:t>derece tartışmalıdır </a:t>
            </a:r>
            <a:r>
              <a:rPr sz="2400" dirty="0">
                <a:latin typeface="Arial"/>
                <a:cs typeface="Arial"/>
              </a:rPr>
              <a:t>ve </a:t>
            </a:r>
            <a:r>
              <a:rPr sz="2400" spc="-5" dirty="0">
                <a:latin typeface="Arial"/>
                <a:cs typeface="Arial"/>
              </a:rPr>
              <a:t>algoritmaları  içeren birçok eleştirilmiş patent </a:t>
            </a:r>
            <a:r>
              <a:rPr sz="2400" spc="-23" dirty="0">
                <a:latin typeface="Arial"/>
                <a:cs typeface="Arial"/>
              </a:rPr>
              <a:t>vardır, </a:t>
            </a:r>
            <a:r>
              <a:rPr sz="2400" spc="-5" dirty="0">
                <a:latin typeface="Arial"/>
                <a:cs typeface="Arial"/>
              </a:rPr>
              <a:t>özellikle </a:t>
            </a:r>
            <a:r>
              <a:rPr sz="2400" dirty="0">
                <a:latin typeface="Arial"/>
                <a:cs typeface="Arial"/>
              </a:rPr>
              <a:t>veri </a:t>
            </a:r>
            <a:r>
              <a:rPr sz="2400" spc="-5" dirty="0">
                <a:latin typeface="Arial"/>
                <a:cs typeface="Arial"/>
              </a:rPr>
              <a:t>sıkıştırma  algoritmaları, Unisys' LZW patentinde olduğu gibi. </a:t>
            </a:r>
            <a:r>
              <a:rPr sz="2400" dirty="0">
                <a:latin typeface="Arial"/>
                <a:cs typeface="Arial"/>
              </a:rPr>
              <a:t>Ek </a:t>
            </a:r>
            <a:r>
              <a:rPr sz="2400" spc="-5" dirty="0">
                <a:latin typeface="Arial"/>
                <a:cs typeface="Arial"/>
              </a:rPr>
              <a:t>olarak,  bazı kriptografik algoritmaların ihracat </a:t>
            </a:r>
            <a:r>
              <a:rPr sz="2400" dirty="0">
                <a:latin typeface="Arial"/>
                <a:cs typeface="Arial"/>
              </a:rPr>
              <a:t>kısıtlamaları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23" dirty="0">
                <a:latin typeface="Arial"/>
                <a:cs typeface="Arial"/>
              </a:rPr>
              <a:t>vardır.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90792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842588"/>
            <a:ext cx="5986363" cy="5194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dirty="0">
                <a:solidFill>
                  <a:schemeClr val="tx1"/>
                </a:solidFill>
              </a:rPr>
              <a:t>Faktoriyel</a:t>
            </a:r>
            <a:r>
              <a:rPr spc="-82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Hesabı</a:t>
            </a:r>
            <a:endParaRPr lang="tr-TR" spc="-5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01443" y="1370909"/>
            <a:ext cx="3855681" cy="4896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5644" y="1522925"/>
            <a:ext cx="3818369" cy="2656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49513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72679A-0910-4516-8472-8C7431AD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79" y="1037875"/>
            <a:ext cx="8515206" cy="507831"/>
          </a:xfrm>
        </p:spPr>
        <p:txBody>
          <a:bodyPr/>
          <a:lstStyle/>
          <a:p>
            <a:r>
              <a:rPr lang="en-US" sz="3800" spc="-5">
                <a:solidFill>
                  <a:schemeClr val="tx2"/>
                </a:solidFill>
                <a:latin typeface="+mj-lt"/>
                <a:cs typeface="+mj-cs"/>
              </a:rPr>
              <a:t>Program Çalışma Hızı ve Bellek Gereksinimi</a:t>
            </a:r>
            <a:endParaRPr lang="tr-TR" sz="3800" spc="-5">
              <a:solidFill>
                <a:schemeClr val="tx2"/>
              </a:solidFill>
              <a:latin typeface="+mj-lt"/>
              <a:cs typeface="+mj-cs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1A34F13-B5CB-4A16-AC1B-4EA811FE354A}"/>
              </a:ext>
            </a:extLst>
          </p:cNvPr>
          <p:cNvSpPr txBox="1"/>
          <p:nvPr/>
        </p:nvSpPr>
        <p:spPr>
          <a:xfrm>
            <a:off x="824311" y="1646369"/>
            <a:ext cx="4353534" cy="4057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23825" indent="-111760">
              <a:spcBef>
                <a:spcPts val="1500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Algoritma Analizi</a:t>
            </a:r>
          </a:p>
          <a:p>
            <a:pPr marL="123825" indent="-111760">
              <a:spcBef>
                <a:spcPts val="1400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Yürütme Zamanı</a:t>
            </a:r>
          </a:p>
          <a:p>
            <a:pPr marL="123825" indent="-111760">
              <a:spcBef>
                <a:spcPts val="1410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Zaman Karmaşıklığı</a:t>
            </a:r>
          </a:p>
          <a:p>
            <a:pPr marL="123825" indent="-111760">
              <a:spcBef>
                <a:spcPts val="1390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Alan Maliyeti</a:t>
            </a:r>
          </a:p>
          <a:p>
            <a:pPr marL="123825" indent="-111760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Alan Karmaşıklığı</a:t>
            </a:r>
          </a:p>
          <a:p>
            <a:pPr marL="123825" indent="-111760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Algoritma Performansı</a:t>
            </a:r>
          </a:p>
          <a:p>
            <a:pPr marL="123825" indent="-111760">
              <a:spcBef>
                <a:spcPts val="1395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Kıyaslama</a:t>
            </a:r>
          </a:p>
          <a:p>
            <a:pPr marL="123825" indent="-111760" algn="l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Örnekler</a:t>
            </a:r>
            <a:endParaRPr lang="tr-TR" sz="22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96347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393265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363" dirty="0"/>
              <a:t>T</a:t>
            </a:r>
            <a:r>
              <a:rPr spc="-5" dirty="0"/>
              <a:t>anımlar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4" y="1167064"/>
            <a:ext cx="8514630" cy="3522386"/>
          </a:xfrm>
          <a:prstGeom prst="rect">
            <a:avLst/>
          </a:prstGeom>
        </p:spPr>
        <p:txBody>
          <a:bodyPr vert="horz" wrap="square" lIns="0" tIns="128408" rIns="0" bIns="0" rtlCol="0">
            <a:spAutoFit/>
          </a:bodyPr>
          <a:lstStyle/>
          <a:p>
            <a:pPr marL="112285" indent="-101344" algn="just">
              <a:spcBef>
                <a:spcPts val="1011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Programın Çalışma</a:t>
            </a:r>
            <a:r>
              <a:rPr sz="2900" spc="-41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Hızı</a:t>
            </a:r>
            <a:endParaRPr sz="2900">
              <a:latin typeface="Arial"/>
              <a:cs typeface="Arial"/>
            </a:endParaRPr>
          </a:p>
          <a:p>
            <a:pPr marL="633400" marR="4607" lvl="1" indent="-207294" algn="just">
              <a:lnSpc>
                <a:spcPct val="9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Belirlenen bir problemin çözümü için tasarlanan  </a:t>
            </a:r>
            <a:r>
              <a:rPr sz="2900" spc="-9" dirty="0">
                <a:latin typeface="Arial"/>
                <a:cs typeface="Arial"/>
              </a:rPr>
              <a:t>programın </a:t>
            </a:r>
            <a:r>
              <a:rPr sz="2900" spc="-5" dirty="0">
                <a:latin typeface="Arial"/>
                <a:cs typeface="Arial"/>
              </a:rPr>
              <a:t>görevini </a:t>
            </a:r>
            <a:r>
              <a:rPr sz="2900" dirty="0">
                <a:latin typeface="Arial"/>
                <a:cs typeface="Arial"/>
              </a:rPr>
              <a:t>yerine </a:t>
            </a:r>
            <a:r>
              <a:rPr sz="2900" spc="-5" dirty="0">
                <a:latin typeface="Arial"/>
                <a:cs typeface="Arial"/>
              </a:rPr>
              <a:t>getirebilmesi için  gerekli </a:t>
            </a:r>
            <a:r>
              <a:rPr sz="2900" dirty="0">
                <a:latin typeface="Arial"/>
                <a:cs typeface="Arial"/>
              </a:rPr>
              <a:t>zaman </a:t>
            </a:r>
            <a:r>
              <a:rPr sz="2900" spc="-5" dirty="0">
                <a:latin typeface="Arial"/>
                <a:cs typeface="Arial"/>
              </a:rPr>
              <a:t>ifadesini </a:t>
            </a:r>
            <a:r>
              <a:rPr sz="2900" dirty="0">
                <a:latin typeface="Arial"/>
                <a:cs typeface="Arial"/>
              </a:rPr>
              <a:t>veren bir</a:t>
            </a:r>
            <a:r>
              <a:rPr sz="2900" spc="-63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ifadedir.</a:t>
            </a:r>
            <a:endParaRPr sz="2900">
              <a:latin typeface="Arial"/>
              <a:cs typeface="Arial"/>
            </a:endParaRPr>
          </a:p>
          <a:p>
            <a:pPr marL="112285" indent="-101344" algn="just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Bellek</a:t>
            </a:r>
            <a:r>
              <a:rPr sz="2900" dirty="0">
                <a:latin typeface="Arial"/>
                <a:cs typeface="Arial"/>
              </a:rPr>
              <a:t> Gereksimini</a:t>
            </a:r>
            <a:endParaRPr sz="2900">
              <a:latin typeface="Arial"/>
              <a:cs typeface="Arial"/>
            </a:endParaRPr>
          </a:p>
          <a:p>
            <a:pPr marL="633400" marR="5758" lvl="1" indent="-207294" algn="just">
              <a:lnSpc>
                <a:spcPts val="3138"/>
              </a:lnSpc>
              <a:spcBef>
                <a:spcPts val="1306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Programın çalışabilmesi için bellekte ihtiyaç  </a:t>
            </a:r>
            <a:r>
              <a:rPr sz="2900" dirty="0">
                <a:latin typeface="Arial"/>
                <a:cs typeface="Arial"/>
              </a:rPr>
              <a:t>duyulan</a:t>
            </a:r>
            <a:r>
              <a:rPr sz="2900" spc="-32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alan.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76478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789523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Algoritma Analizi</a:t>
            </a:r>
            <a:r>
              <a:rPr spc="-254" dirty="0"/>
              <a:t> </a:t>
            </a:r>
            <a:r>
              <a:rPr spc="-5" dirty="0"/>
              <a:t>Kriterler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167064"/>
            <a:ext cx="8147258" cy="5048957"/>
          </a:xfrm>
          <a:prstGeom prst="rect">
            <a:avLst/>
          </a:prstGeom>
        </p:spPr>
        <p:txBody>
          <a:bodyPr vert="horz" wrap="square" lIns="0" tIns="128408" rIns="0" bIns="0" rtlCol="0">
            <a:spAutoFit/>
          </a:bodyPr>
          <a:lstStyle/>
          <a:p>
            <a:pPr marL="112285" indent="-101344">
              <a:spcBef>
                <a:spcPts val="1011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Kod</a:t>
            </a:r>
            <a:r>
              <a:rPr sz="2900" spc="-18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uzunluğu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924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Daha </a:t>
            </a:r>
            <a:r>
              <a:rPr sz="2900" dirty="0">
                <a:latin typeface="Arial"/>
                <a:cs typeface="Arial"/>
              </a:rPr>
              <a:t>kısa kod </a:t>
            </a:r>
            <a:r>
              <a:rPr sz="2900" spc="-5" dirty="0">
                <a:latin typeface="Arial"/>
                <a:cs typeface="Arial"/>
              </a:rPr>
              <a:t>ile yazabilir</a:t>
            </a:r>
            <a:r>
              <a:rPr sz="2900" spc="-86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miyim?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Gereksiz kısımlar </a:t>
            </a:r>
            <a:r>
              <a:rPr sz="2900" spc="-5" dirty="0">
                <a:latin typeface="Arial"/>
                <a:cs typeface="Arial"/>
              </a:rPr>
              <a:t>(bug,</a:t>
            </a:r>
            <a:r>
              <a:rPr sz="2900" spc="-91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değişkenler)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916"/>
              </a:spcBef>
              <a:buSzPct val="75000"/>
              <a:buChar char="–"/>
              <a:tabLst>
                <a:tab pos="633976" algn="l"/>
              </a:tabLst>
            </a:pPr>
            <a:r>
              <a:rPr sz="2900" dirty="0">
                <a:latin typeface="Arial"/>
                <a:cs typeface="Arial"/>
              </a:rPr>
              <a:t>Gereksiz kısımları </a:t>
            </a:r>
            <a:r>
              <a:rPr sz="2900" spc="-5" dirty="0">
                <a:latin typeface="Arial"/>
                <a:cs typeface="Arial"/>
              </a:rPr>
              <a:t>çıkarabilir</a:t>
            </a:r>
            <a:r>
              <a:rPr sz="2900" spc="-82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miyim?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Bellek gereksinimi</a:t>
            </a:r>
            <a:endParaRPr sz="2900">
              <a:latin typeface="Arial"/>
              <a:cs typeface="Arial"/>
            </a:endParaRPr>
          </a:p>
          <a:p>
            <a:pPr marL="633400" marR="4607" lvl="1" indent="-207294">
              <a:lnSpc>
                <a:spcPts val="3138"/>
              </a:lnSpc>
              <a:spcBef>
                <a:spcPts val="1319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14" dirty="0">
                <a:latin typeface="Arial"/>
                <a:cs typeface="Arial"/>
              </a:rPr>
              <a:t>Aynı </a:t>
            </a:r>
            <a:r>
              <a:rPr sz="2900" spc="-5" dirty="0">
                <a:latin typeface="Arial"/>
                <a:cs typeface="Arial"/>
              </a:rPr>
              <a:t>işlemi daha az </a:t>
            </a:r>
            <a:r>
              <a:rPr sz="2900" spc="-9" dirty="0">
                <a:latin typeface="Arial"/>
                <a:cs typeface="Arial"/>
              </a:rPr>
              <a:t>bellek </a:t>
            </a:r>
            <a:r>
              <a:rPr sz="2900" spc="-5" dirty="0">
                <a:latin typeface="Arial"/>
                <a:cs typeface="Arial"/>
              </a:rPr>
              <a:t>kullanarak yapabilir  </a:t>
            </a:r>
            <a:r>
              <a:rPr sz="2900" dirty="0">
                <a:latin typeface="Arial"/>
                <a:cs typeface="Arial"/>
              </a:rPr>
              <a:t>miyim?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11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Çalışma</a:t>
            </a:r>
            <a:r>
              <a:rPr sz="2900" spc="-32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zamanı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924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14" dirty="0">
                <a:latin typeface="Arial"/>
                <a:cs typeface="Arial"/>
              </a:rPr>
              <a:t>Aynı </a:t>
            </a:r>
            <a:r>
              <a:rPr sz="2900" spc="-5" dirty="0">
                <a:latin typeface="Arial"/>
                <a:cs typeface="Arial"/>
              </a:rPr>
              <a:t>işlemi daha </a:t>
            </a:r>
            <a:r>
              <a:rPr sz="2900" dirty="0">
                <a:latin typeface="Arial"/>
                <a:cs typeface="Arial"/>
              </a:rPr>
              <a:t>kısa </a:t>
            </a:r>
            <a:r>
              <a:rPr sz="2900" spc="-5" dirty="0">
                <a:latin typeface="Arial"/>
                <a:cs typeface="Arial"/>
              </a:rPr>
              <a:t>sürede yapabilir</a:t>
            </a:r>
            <a:r>
              <a:rPr sz="2900" spc="-77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miyim?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22636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569998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77" dirty="0"/>
              <a:t>Temel </a:t>
            </a:r>
            <a:r>
              <a:rPr dirty="0"/>
              <a:t>Kavramlar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122875"/>
            <a:ext cx="6263755" cy="3072662"/>
          </a:xfrm>
          <a:prstGeom prst="rect">
            <a:avLst/>
          </a:prstGeom>
        </p:spPr>
        <p:txBody>
          <a:bodyPr vert="horz" wrap="square" lIns="0" tIns="172746" rIns="0" bIns="0" rtlCol="0">
            <a:spAutoFit/>
          </a:bodyPr>
          <a:lstStyle/>
          <a:p>
            <a:pPr marL="112285" indent="-101344">
              <a:spcBef>
                <a:spcPts val="1360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Yürütme</a:t>
            </a:r>
            <a:r>
              <a:rPr sz="2900" spc="-32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Zamanı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70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Zaman</a:t>
            </a:r>
            <a:r>
              <a:rPr sz="2900" spc="-27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Karmaşıklığı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79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Alan Maliyeti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60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Alan</a:t>
            </a:r>
            <a:r>
              <a:rPr sz="2900" spc="-14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Karmaşıklığı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En </a:t>
            </a:r>
            <a:r>
              <a:rPr sz="2900" spc="-5" dirty="0">
                <a:latin typeface="Arial"/>
                <a:cs typeface="Arial"/>
              </a:rPr>
              <a:t>iyi, Ortalama </a:t>
            </a:r>
            <a:r>
              <a:rPr sz="2900" dirty="0">
                <a:latin typeface="Arial"/>
                <a:cs typeface="Arial"/>
              </a:rPr>
              <a:t>ve En </a:t>
            </a:r>
            <a:r>
              <a:rPr sz="2900" spc="-5" dirty="0">
                <a:latin typeface="Arial"/>
                <a:cs typeface="Arial"/>
              </a:rPr>
              <a:t>Kötü</a:t>
            </a:r>
            <a:r>
              <a:rPr sz="2900" spc="-63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Durumlar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40485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854631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Yürütme Zamanı (Running</a:t>
            </a:r>
            <a:r>
              <a:rPr spc="-168" dirty="0"/>
              <a:t> </a:t>
            </a:r>
            <a:r>
              <a:rPr spc="-32" dirty="0"/>
              <a:t>Time)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83614"/>
            <a:ext cx="8472020" cy="4195407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 marR="4607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Bir </a:t>
            </a:r>
            <a:r>
              <a:rPr sz="2900" spc="-5" dirty="0">
                <a:latin typeface="Arial"/>
                <a:cs typeface="Arial"/>
              </a:rPr>
              <a:t>programın </a:t>
            </a:r>
            <a:r>
              <a:rPr sz="2900" dirty="0">
                <a:latin typeface="Arial"/>
                <a:cs typeface="Arial"/>
              </a:rPr>
              <a:t>veya </a:t>
            </a:r>
            <a:r>
              <a:rPr sz="2900" spc="-5" dirty="0">
                <a:latin typeface="Arial"/>
                <a:cs typeface="Arial"/>
              </a:rPr>
              <a:t>algoritmanın işlevini </a:t>
            </a:r>
            <a:r>
              <a:rPr sz="2900" dirty="0">
                <a:latin typeface="Arial"/>
                <a:cs typeface="Arial"/>
              </a:rPr>
              <a:t>yerine  </a:t>
            </a:r>
            <a:r>
              <a:rPr sz="2900" spc="-5" dirty="0">
                <a:latin typeface="Arial"/>
                <a:cs typeface="Arial"/>
              </a:rPr>
              <a:t>getirebilmesi için </a:t>
            </a:r>
            <a:r>
              <a:rPr sz="2900" spc="-9" dirty="0">
                <a:latin typeface="Arial"/>
                <a:cs typeface="Arial"/>
              </a:rPr>
              <a:t>temel </a:t>
            </a:r>
            <a:r>
              <a:rPr sz="2900" spc="-5" dirty="0">
                <a:latin typeface="Arial"/>
                <a:cs typeface="Arial"/>
              </a:rPr>
              <a:t>kabul </a:t>
            </a:r>
            <a:r>
              <a:rPr sz="2900" spc="-9" dirty="0">
                <a:latin typeface="Arial"/>
                <a:cs typeface="Arial"/>
              </a:rPr>
              <a:t>edilen </a:t>
            </a:r>
            <a:r>
              <a:rPr sz="2900" spc="-5" dirty="0">
                <a:latin typeface="Arial"/>
                <a:cs typeface="Arial"/>
              </a:rPr>
              <a:t>işlemlerden </a:t>
            </a:r>
            <a:r>
              <a:rPr sz="2900" dirty="0">
                <a:latin typeface="Arial"/>
                <a:cs typeface="Arial"/>
              </a:rPr>
              <a:t>kaç  </a:t>
            </a:r>
            <a:r>
              <a:rPr sz="2900" spc="-5" dirty="0">
                <a:latin typeface="Arial"/>
                <a:cs typeface="Arial"/>
              </a:rPr>
              <a:t>adet yürütülmesi gerektiğini </a:t>
            </a:r>
            <a:r>
              <a:rPr sz="2900" dirty="0">
                <a:latin typeface="Arial"/>
                <a:cs typeface="Arial"/>
              </a:rPr>
              <a:t>veren </a:t>
            </a:r>
            <a:r>
              <a:rPr sz="2900" spc="-5" dirty="0">
                <a:latin typeface="Arial"/>
                <a:cs typeface="Arial"/>
              </a:rPr>
              <a:t>bir </a:t>
            </a:r>
            <a:r>
              <a:rPr sz="2900" spc="-23" dirty="0">
                <a:latin typeface="Arial"/>
                <a:cs typeface="Arial"/>
              </a:rPr>
              <a:t>bağıntıdır.  </a:t>
            </a:r>
            <a:r>
              <a:rPr sz="2900" spc="-5" dirty="0">
                <a:latin typeface="Arial"/>
                <a:cs typeface="Arial"/>
              </a:rPr>
              <a:t>Örneğin </a:t>
            </a:r>
            <a:r>
              <a:rPr sz="2900" dirty="0">
                <a:solidFill>
                  <a:srgbClr val="0000FF"/>
                </a:solidFill>
                <a:latin typeface="Arial"/>
                <a:cs typeface="Arial"/>
              </a:rPr>
              <a:t>n </a:t>
            </a:r>
            <a:r>
              <a:rPr sz="2900" spc="-5" dirty="0">
                <a:latin typeface="Arial"/>
                <a:cs typeface="Arial"/>
              </a:rPr>
              <a:t>elemanlı </a:t>
            </a:r>
            <a:r>
              <a:rPr sz="2900" spc="-9" dirty="0">
                <a:latin typeface="Arial"/>
                <a:cs typeface="Arial"/>
              </a:rPr>
              <a:t>bir </a:t>
            </a:r>
            <a:r>
              <a:rPr sz="2900" dirty="0">
                <a:latin typeface="Arial"/>
                <a:cs typeface="Arial"/>
              </a:rPr>
              <a:t>küme </a:t>
            </a:r>
            <a:r>
              <a:rPr sz="2900" spc="-5" dirty="0">
                <a:latin typeface="Arial"/>
                <a:cs typeface="Arial"/>
              </a:rPr>
              <a:t>için yürütme zamanı </a:t>
            </a:r>
            <a:r>
              <a:rPr sz="29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900" dirty="0">
                <a:solidFill>
                  <a:srgbClr val="0000FF"/>
                </a:solidFill>
                <a:latin typeface="Arial"/>
                <a:cs typeface="Arial"/>
              </a:rPr>
              <a:t>T(n) </a:t>
            </a:r>
            <a:r>
              <a:rPr sz="2900" dirty="0">
                <a:latin typeface="Arial"/>
                <a:cs typeface="Arial"/>
              </a:rPr>
              <a:t>şeklinde</a:t>
            </a:r>
            <a:r>
              <a:rPr sz="2900" spc="-50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gösterilir.</a:t>
            </a:r>
            <a:endParaRPr sz="2900">
              <a:latin typeface="Arial"/>
              <a:cs typeface="Arial"/>
            </a:endParaRPr>
          </a:p>
          <a:p>
            <a:pPr marL="11516" marR="309214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68" dirty="0">
                <a:latin typeface="Arial"/>
                <a:cs typeface="Arial"/>
              </a:rPr>
              <a:t>Temel </a:t>
            </a:r>
            <a:r>
              <a:rPr sz="2900" spc="-5" dirty="0">
                <a:latin typeface="Arial"/>
                <a:cs typeface="Arial"/>
              </a:rPr>
              <a:t>hesap birimi olarak, programlama dilindeki  deyimler seçilebildiği gibi </a:t>
            </a:r>
            <a:r>
              <a:rPr sz="2900" spc="-9" dirty="0">
                <a:latin typeface="Arial"/>
                <a:cs typeface="Arial"/>
              </a:rPr>
              <a:t>döngü </a:t>
            </a:r>
            <a:r>
              <a:rPr sz="2900" dirty="0">
                <a:latin typeface="Arial"/>
                <a:cs typeface="Arial"/>
              </a:rPr>
              <a:t>sayısı, </a:t>
            </a:r>
            <a:r>
              <a:rPr sz="2900" spc="-5" dirty="0">
                <a:latin typeface="Arial"/>
                <a:cs typeface="Arial"/>
              </a:rPr>
              <a:t>toplama  işlemi </a:t>
            </a:r>
            <a:r>
              <a:rPr sz="2900" dirty="0">
                <a:latin typeface="Arial"/>
                <a:cs typeface="Arial"/>
              </a:rPr>
              <a:t>sayısı, </a:t>
            </a:r>
            <a:r>
              <a:rPr sz="2900" spc="-5" dirty="0">
                <a:latin typeface="Arial"/>
                <a:cs typeface="Arial"/>
              </a:rPr>
              <a:t>atama </a:t>
            </a:r>
            <a:r>
              <a:rPr sz="2900" dirty="0">
                <a:latin typeface="Arial"/>
                <a:cs typeface="Arial"/>
              </a:rPr>
              <a:t>sayısı, dosyaya </a:t>
            </a:r>
            <a:r>
              <a:rPr sz="2900" spc="-5" dirty="0">
                <a:latin typeface="Arial"/>
                <a:cs typeface="Arial"/>
              </a:rPr>
              <a:t>erişme</a:t>
            </a:r>
            <a:r>
              <a:rPr sz="2900" spc="-127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sayısı  </a:t>
            </a:r>
            <a:r>
              <a:rPr sz="2900" spc="-5" dirty="0">
                <a:latin typeface="Arial"/>
                <a:cs typeface="Arial"/>
              </a:rPr>
              <a:t>gibi işler de temel hesap birimi olarak</a:t>
            </a:r>
            <a:r>
              <a:rPr sz="2900" spc="-45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seçilebilir.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4412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4" y="723605"/>
            <a:ext cx="8571009" cy="62718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4000" dirty="0"/>
              <a:t>Zaman Karmaşıklığı </a:t>
            </a:r>
            <a:r>
              <a:rPr sz="4000" spc="-32" dirty="0"/>
              <a:t>(Time</a:t>
            </a:r>
            <a:r>
              <a:rPr sz="4000" spc="-41" dirty="0"/>
              <a:t> </a:t>
            </a:r>
            <a:r>
              <a:rPr sz="4000" spc="-5" dirty="0"/>
              <a:t>Complexity)</a:t>
            </a:r>
            <a:endParaRPr lang="tr-TR" sz="4000" spc="-5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239392"/>
            <a:ext cx="8284879" cy="5106500"/>
          </a:xfrm>
          <a:prstGeom prst="rect">
            <a:avLst/>
          </a:prstGeom>
        </p:spPr>
        <p:txBody>
          <a:bodyPr vert="horz" wrap="square" lIns="0" tIns="55854" rIns="0" bIns="0" rtlCol="0">
            <a:spAutoFit/>
          </a:bodyPr>
          <a:lstStyle/>
          <a:p>
            <a:pPr marL="11516" marR="4607">
              <a:lnSpc>
                <a:spcPct val="90000"/>
              </a:lnSpc>
              <a:spcBef>
                <a:spcPts val="439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Algoritmanın zaman </a:t>
            </a:r>
            <a:r>
              <a:rPr sz="2900" dirty="0">
                <a:latin typeface="Arial"/>
                <a:cs typeface="Arial"/>
              </a:rPr>
              <a:t>karmaşıklığı </a:t>
            </a:r>
            <a:r>
              <a:rPr sz="2900" spc="-5" dirty="0">
                <a:latin typeface="Arial"/>
                <a:cs typeface="Arial"/>
              </a:rPr>
              <a:t>ise, </a:t>
            </a:r>
            <a:r>
              <a:rPr sz="2900" spc="-9" dirty="0">
                <a:latin typeface="Arial"/>
                <a:cs typeface="Arial"/>
              </a:rPr>
              <a:t>belirli  </a:t>
            </a:r>
            <a:r>
              <a:rPr sz="2900" spc="-5" dirty="0">
                <a:latin typeface="Arial"/>
                <a:cs typeface="Arial"/>
              </a:rPr>
              <a:t>miktardaki giriş </a:t>
            </a:r>
            <a:r>
              <a:rPr sz="2900" dirty="0">
                <a:latin typeface="Arial"/>
                <a:cs typeface="Arial"/>
              </a:rPr>
              <a:t>verisine karşılık, </a:t>
            </a:r>
            <a:r>
              <a:rPr sz="2900" spc="-5" dirty="0">
                <a:latin typeface="Arial"/>
                <a:cs typeface="Arial"/>
              </a:rPr>
              <a:t>yapılan  </a:t>
            </a:r>
            <a:r>
              <a:rPr sz="2900" dirty="0">
                <a:latin typeface="Arial"/>
                <a:cs typeface="Arial"/>
              </a:rPr>
              <a:t>karşılaştırma, </a:t>
            </a:r>
            <a:r>
              <a:rPr sz="2900" spc="-5" dirty="0">
                <a:latin typeface="Arial"/>
                <a:cs typeface="Arial"/>
              </a:rPr>
              <a:t>toplama, </a:t>
            </a:r>
            <a:r>
              <a:rPr sz="2900" dirty="0">
                <a:latin typeface="Arial"/>
                <a:cs typeface="Arial"/>
              </a:rPr>
              <a:t>çıkartma, çarpma ve</a:t>
            </a:r>
            <a:r>
              <a:rPr sz="2900" spc="-181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bölme  işlemleri ile diğer basit işlemlerin </a:t>
            </a:r>
            <a:r>
              <a:rPr sz="2900" dirty="0">
                <a:latin typeface="Arial"/>
                <a:cs typeface="Arial"/>
              </a:rPr>
              <a:t>sayısı </a:t>
            </a:r>
            <a:r>
              <a:rPr sz="2900" spc="-5" dirty="0">
                <a:latin typeface="Arial"/>
                <a:cs typeface="Arial"/>
              </a:rPr>
              <a:t>olarak  </a:t>
            </a:r>
            <a:r>
              <a:rPr sz="2900" spc="-18" dirty="0">
                <a:latin typeface="Arial"/>
                <a:cs typeface="Arial"/>
              </a:rPr>
              <a:t>hesaplanır.</a:t>
            </a:r>
            <a:endParaRPr sz="2900">
              <a:latin typeface="Arial"/>
              <a:cs typeface="Arial"/>
            </a:endParaRPr>
          </a:p>
          <a:p>
            <a:pPr marL="11516" marR="533207">
              <a:lnSpc>
                <a:spcPts val="3138"/>
              </a:lnSpc>
              <a:spcBef>
                <a:spcPts val="1319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Bilgisayarda hesaplamalar genellikle aşağıdaki  işlemler </a:t>
            </a:r>
            <a:r>
              <a:rPr sz="2900" dirty="0">
                <a:latin typeface="Arial"/>
                <a:cs typeface="Arial"/>
              </a:rPr>
              <a:t>yardımıyla</a:t>
            </a:r>
            <a:r>
              <a:rPr sz="2900" spc="-36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gerçekleştirilir: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526"/>
              </a:spcBef>
              <a:buSzPct val="75000"/>
              <a:buChar char="–"/>
              <a:tabLst>
                <a:tab pos="633976" algn="l"/>
              </a:tabLst>
            </a:pPr>
            <a:r>
              <a:rPr sz="2900" dirty="0">
                <a:latin typeface="Arial"/>
                <a:cs typeface="Arial"/>
              </a:rPr>
              <a:t>Atama</a:t>
            </a:r>
            <a:endParaRPr sz="2900">
              <a:latin typeface="Arial"/>
              <a:cs typeface="Arial"/>
            </a:endParaRPr>
          </a:p>
          <a:p>
            <a:pPr marL="426105">
              <a:spcBef>
                <a:spcPts val="567"/>
              </a:spcBef>
            </a:pPr>
            <a:r>
              <a:rPr sz="2200" dirty="0">
                <a:latin typeface="Arial"/>
                <a:cs typeface="Arial"/>
              </a:rPr>
              <a:t>– </a:t>
            </a:r>
            <a:r>
              <a:rPr sz="2900" dirty="0">
                <a:latin typeface="Arial"/>
                <a:cs typeface="Arial"/>
              </a:rPr>
              <a:t>Karşılaştırma </a:t>
            </a:r>
            <a:r>
              <a:rPr sz="2900" spc="-5" dirty="0">
                <a:latin typeface="Arial"/>
                <a:cs typeface="Arial"/>
              </a:rPr>
              <a:t>(==, </a:t>
            </a:r>
            <a:r>
              <a:rPr sz="2900" dirty="0">
                <a:latin typeface="Arial"/>
                <a:cs typeface="Arial"/>
              </a:rPr>
              <a:t>≠, &gt;, &lt;, ≤,</a:t>
            </a:r>
            <a:r>
              <a:rPr sz="2900" spc="-24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≥)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558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Aritmetik işlemler (+, </a:t>
            </a:r>
            <a:r>
              <a:rPr sz="2900" dirty="0">
                <a:latin typeface="Arial"/>
                <a:cs typeface="Arial"/>
              </a:rPr>
              <a:t>-, </a:t>
            </a:r>
            <a:r>
              <a:rPr sz="2900" spc="-5" dirty="0">
                <a:latin typeface="Microsoft YaHei"/>
                <a:cs typeface="Microsoft YaHei"/>
              </a:rPr>
              <a:t>×</a:t>
            </a:r>
            <a:r>
              <a:rPr sz="2900" spc="-5" dirty="0">
                <a:latin typeface="Arial"/>
                <a:cs typeface="Arial"/>
              </a:rPr>
              <a:t>,</a:t>
            </a:r>
            <a:r>
              <a:rPr sz="2900" spc="-18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/)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598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Mantıksal</a:t>
            </a:r>
            <a:r>
              <a:rPr sz="2900" spc="-23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operasyonlar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712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6729056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Zaman</a:t>
            </a:r>
            <a:r>
              <a:rPr spc="-86" dirty="0"/>
              <a:t> </a:t>
            </a:r>
            <a:r>
              <a:rPr dirty="0"/>
              <a:t>Karmaşıklığı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167064"/>
            <a:ext cx="8515206" cy="5327495"/>
          </a:xfrm>
          <a:prstGeom prst="rect">
            <a:avLst/>
          </a:prstGeom>
        </p:spPr>
        <p:txBody>
          <a:bodyPr vert="horz" wrap="square" lIns="0" tIns="128408" rIns="0" bIns="0" rtlCol="0">
            <a:spAutoFit/>
          </a:bodyPr>
          <a:lstStyle/>
          <a:p>
            <a:pPr marL="112285" indent="-101344" algn="just">
              <a:spcBef>
                <a:spcPts val="1011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Bu operatörlerin </a:t>
            </a:r>
            <a:r>
              <a:rPr sz="2900" dirty="0">
                <a:latin typeface="Arial"/>
                <a:cs typeface="Arial"/>
              </a:rPr>
              <a:t>çalıştırılması </a:t>
            </a:r>
            <a:r>
              <a:rPr sz="2900" spc="-5" dirty="0">
                <a:latin typeface="Arial"/>
                <a:cs typeface="Arial"/>
              </a:rPr>
              <a:t>ne kadar </a:t>
            </a:r>
            <a:r>
              <a:rPr sz="2900" dirty="0">
                <a:latin typeface="Arial"/>
                <a:cs typeface="Arial"/>
              </a:rPr>
              <a:t>zaman</a:t>
            </a:r>
            <a:r>
              <a:rPr sz="2900" spc="-118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alır?</a:t>
            </a:r>
            <a:endParaRPr sz="2900">
              <a:latin typeface="Arial"/>
              <a:cs typeface="Arial"/>
            </a:endParaRPr>
          </a:p>
          <a:p>
            <a:pPr marL="633400" marR="5182" lvl="1" indent="-207294" algn="just">
              <a:lnSpc>
                <a:spcPct val="9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Genelde, atama çok hızlı yapılır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diğer  işlemler </a:t>
            </a:r>
            <a:r>
              <a:rPr sz="2900" spc="-9" dirty="0">
                <a:latin typeface="Arial"/>
                <a:cs typeface="Arial"/>
              </a:rPr>
              <a:t>daha </a:t>
            </a:r>
            <a:r>
              <a:rPr sz="2900" spc="-18" dirty="0">
                <a:latin typeface="Arial"/>
                <a:cs typeface="Arial"/>
              </a:rPr>
              <a:t>yavaştır. </a:t>
            </a:r>
            <a:r>
              <a:rPr sz="2900" spc="-9" dirty="0">
                <a:latin typeface="Arial"/>
                <a:cs typeface="Arial"/>
              </a:rPr>
              <a:t>Çarpma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9" dirty="0">
                <a:latin typeface="Arial"/>
                <a:cs typeface="Arial"/>
              </a:rPr>
              <a:t>bölme </a:t>
            </a:r>
            <a:r>
              <a:rPr sz="2900" spc="-5" dirty="0">
                <a:latin typeface="Arial"/>
                <a:cs typeface="Arial"/>
              </a:rPr>
              <a:t>de  toplama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çıkarmadan </a:t>
            </a:r>
            <a:r>
              <a:rPr sz="2900" spc="-9" dirty="0">
                <a:latin typeface="Arial"/>
                <a:cs typeface="Arial"/>
              </a:rPr>
              <a:t>daha </a:t>
            </a:r>
            <a:r>
              <a:rPr sz="2900" spc="-23" dirty="0">
                <a:latin typeface="Arial"/>
                <a:cs typeface="Arial"/>
              </a:rPr>
              <a:t>yavaştır. </a:t>
            </a:r>
            <a:r>
              <a:rPr sz="2900" spc="-5" dirty="0">
                <a:latin typeface="Arial"/>
                <a:cs typeface="Arial"/>
              </a:rPr>
              <a:t>Kayan  noktalarla işlem yapmak, tamsayılarla işlem  </a:t>
            </a:r>
            <a:r>
              <a:rPr sz="2900" dirty="0">
                <a:latin typeface="Arial"/>
                <a:cs typeface="Arial"/>
              </a:rPr>
              <a:t>yapmakta </a:t>
            </a:r>
            <a:r>
              <a:rPr sz="2900" spc="-5" dirty="0">
                <a:latin typeface="Arial"/>
                <a:cs typeface="Arial"/>
              </a:rPr>
              <a:t>daha</a:t>
            </a:r>
            <a:r>
              <a:rPr sz="2900" spc="-50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yavaştır.</a:t>
            </a:r>
            <a:endParaRPr sz="2900">
              <a:latin typeface="Arial"/>
              <a:cs typeface="Arial"/>
            </a:endParaRPr>
          </a:p>
          <a:p>
            <a:pPr marL="633400" marR="4607" lvl="1" indent="-207294" algn="just">
              <a:lnSpc>
                <a:spcPct val="9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Çoğu algoritmada bu işlemlerden çok sayıda  kullanılmaktadır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hepsinin </a:t>
            </a:r>
            <a:r>
              <a:rPr sz="2900" spc="-9" dirty="0">
                <a:latin typeface="Arial"/>
                <a:cs typeface="Arial"/>
              </a:rPr>
              <a:t>ne </a:t>
            </a:r>
            <a:r>
              <a:rPr sz="2900" spc="-5" dirty="0">
                <a:latin typeface="Arial"/>
                <a:cs typeface="Arial"/>
              </a:rPr>
              <a:t>kadar zaman  alacağını </a:t>
            </a:r>
            <a:r>
              <a:rPr sz="2900" dirty="0">
                <a:latin typeface="Arial"/>
                <a:cs typeface="Arial"/>
              </a:rPr>
              <a:t>teker </a:t>
            </a:r>
            <a:r>
              <a:rPr sz="2900" spc="-5" dirty="0">
                <a:latin typeface="Arial"/>
                <a:cs typeface="Arial"/>
              </a:rPr>
              <a:t>teker hesaplamak oldukça zor  </a:t>
            </a:r>
            <a:r>
              <a:rPr sz="2900" spc="-23" dirty="0">
                <a:latin typeface="Arial"/>
                <a:cs typeface="Arial"/>
              </a:rPr>
              <a:t>olacaktır. </a:t>
            </a:r>
            <a:r>
              <a:rPr sz="2900" spc="-5" dirty="0">
                <a:latin typeface="Arial"/>
                <a:cs typeface="Arial"/>
              </a:rPr>
              <a:t>Bunun yerine </a:t>
            </a:r>
            <a:r>
              <a:rPr sz="2900" dirty="0">
                <a:latin typeface="Arial"/>
                <a:cs typeface="Arial"/>
              </a:rPr>
              <a:t>çoğu </a:t>
            </a:r>
            <a:r>
              <a:rPr sz="2900" spc="-5" dirty="0">
                <a:latin typeface="Arial"/>
                <a:cs typeface="Arial"/>
              </a:rPr>
              <a:t>algoritmada  zaman karmaşıklılığı baskın </a:t>
            </a:r>
            <a:r>
              <a:rPr sz="2900" dirty="0">
                <a:latin typeface="Arial"/>
                <a:cs typeface="Arial"/>
              </a:rPr>
              <a:t>olan </a:t>
            </a:r>
            <a:r>
              <a:rPr sz="2900" spc="-5" dirty="0">
                <a:latin typeface="Arial"/>
                <a:cs typeface="Arial"/>
              </a:rPr>
              <a:t>tek bir işlem  ile</a:t>
            </a:r>
            <a:r>
              <a:rPr sz="2900" dirty="0">
                <a:latin typeface="Arial"/>
                <a:cs typeface="Arial"/>
              </a:rPr>
              <a:t> </a:t>
            </a:r>
            <a:r>
              <a:rPr sz="2900" spc="-14" dirty="0">
                <a:latin typeface="Arial"/>
                <a:cs typeface="Arial"/>
              </a:rPr>
              <a:t>belirlenebilmektedir.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0190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572</TotalTime>
  <Words>2450</Words>
  <Application>Microsoft Macintosh PowerPoint</Application>
  <PresentationFormat>On-screen Show (4:3)</PresentationFormat>
  <Paragraphs>316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Microsoft YaHei</vt:lpstr>
      <vt:lpstr>Arial</vt:lpstr>
      <vt:lpstr>Calibri</vt:lpstr>
      <vt:lpstr>Calibri,Sans-Serif</vt:lpstr>
      <vt:lpstr>Constantia</vt:lpstr>
      <vt:lpstr>Tahoma</vt:lpstr>
      <vt:lpstr>Times New Roman</vt:lpstr>
      <vt:lpstr>Wingdings</vt:lpstr>
      <vt:lpstr>Wingdings 2</vt:lpstr>
      <vt:lpstr>Akış</vt:lpstr>
      <vt:lpstr>Veri Modeli Nedir?</vt:lpstr>
      <vt:lpstr>Çeşitli Veri Modelleri</vt:lpstr>
      <vt:lpstr>Hangi Veri Modeli</vt:lpstr>
      <vt:lpstr>Bağlantılı Liste</vt:lpstr>
      <vt:lpstr>Bağlantılı Liste</vt:lpstr>
      <vt:lpstr>Ağaç</vt:lpstr>
      <vt:lpstr>Ağaç mı? Dizi mi? Bağlı Liste mi?</vt:lpstr>
      <vt:lpstr>Graf</vt:lpstr>
      <vt:lpstr>İlk Graf!!!</vt:lpstr>
      <vt:lpstr>Durum Makineleri</vt:lpstr>
      <vt:lpstr>Durum Makineleri</vt:lpstr>
      <vt:lpstr>Durum Makineleri</vt:lpstr>
      <vt:lpstr>Veritabanı – İlişkisel Veri Modeli</vt:lpstr>
      <vt:lpstr>Ağ Veri Modeli</vt:lpstr>
      <vt:lpstr>Dictionary ve Hashtable</vt:lpstr>
      <vt:lpstr>Hash</vt:lpstr>
      <vt:lpstr>Hash Fonksiyonu</vt:lpstr>
      <vt:lpstr>Hash Fonksiyonu</vt:lpstr>
      <vt:lpstr>Kullanım Yerleri</vt:lpstr>
      <vt:lpstr>İlişkisel dizilerin karşılaştırılması</vt:lpstr>
      <vt:lpstr>PowerPoint Presentation</vt:lpstr>
      <vt:lpstr>Algoritmik Program Tasarımı</vt:lpstr>
      <vt:lpstr>Program Tasarımı</vt:lpstr>
      <vt:lpstr>Algoritma</vt:lpstr>
      <vt:lpstr>Algoritma</vt:lpstr>
      <vt:lpstr>Algoritmanın etkinliği</vt:lpstr>
      <vt:lpstr>Algoritma</vt:lpstr>
      <vt:lpstr>Kaba kod (Pseudo Code)</vt:lpstr>
      <vt:lpstr>Kaba kod</vt:lpstr>
      <vt:lpstr>Akış Şeması (Flow Chart)</vt:lpstr>
      <vt:lpstr>Akış Şeması Çiziminde kullanılan semboller</vt:lpstr>
      <vt:lpstr>Akış Şeması Çiziminde kullanılan semboller</vt:lpstr>
      <vt:lpstr>Akış Şeması</vt:lpstr>
      <vt:lpstr>Akış Şeması</vt:lpstr>
      <vt:lpstr>N-S (Nassi-Schnederman) Şeması</vt:lpstr>
      <vt:lpstr>PowerPoint Presentation</vt:lpstr>
      <vt:lpstr>W-O (Warnier-Orr) Diyagramı</vt:lpstr>
      <vt:lpstr>Algoritma Tarihi</vt:lpstr>
      <vt:lpstr>Bilgisayarda Önemli Algoritmaların Tarihi</vt:lpstr>
      <vt:lpstr>Yeni algoritma geliştirdim!!! Bunu bir ortama  uygulamadığınız sürece sevinmeyin.</vt:lpstr>
      <vt:lpstr>Faktoriyel Hesabı</vt:lpstr>
      <vt:lpstr>Program Çalışma Hızı ve Bellek Gereksinimi</vt:lpstr>
      <vt:lpstr>Tanımlar</vt:lpstr>
      <vt:lpstr>Algoritma Analizi Kriterler</vt:lpstr>
      <vt:lpstr>Temel Kavramlar</vt:lpstr>
      <vt:lpstr>Yürütme Zamanı (Running Time)</vt:lpstr>
      <vt:lpstr>Zaman Karmaşıklığı (Time Complexity)</vt:lpstr>
      <vt:lpstr>Zaman Karmaşıklığı</vt:lpstr>
    </vt:vector>
  </TitlesOfParts>
  <Company>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sb</dc:creator>
  <cp:lastModifiedBy>İhsan Pençe</cp:lastModifiedBy>
  <cp:revision>2181</cp:revision>
  <dcterms:created xsi:type="dcterms:W3CDTF">2009-02-25T07:09:12Z</dcterms:created>
  <dcterms:modified xsi:type="dcterms:W3CDTF">2024-12-16T14:22:00Z</dcterms:modified>
</cp:coreProperties>
</file>