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60" r:id="rId4"/>
    <p:sldId id="259" r:id="rId5"/>
    <p:sldId id="262" r:id="rId6"/>
    <p:sldId id="261" r:id="rId7"/>
    <p:sldId id="339" r:id="rId8"/>
    <p:sldId id="341" r:id="rId9"/>
    <p:sldId id="340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66" autoAdjust="0"/>
  </p:normalViewPr>
  <p:slideViewPr>
    <p:cSldViewPr>
      <p:cViewPr varScale="1">
        <p:scale>
          <a:sx n="78" d="100"/>
          <a:sy n="78" d="100"/>
        </p:scale>
        <p:origin x="159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B12EA167-AF7C-4861-ADE5-A4C7A396EFDA}"/>
    <pc:docChg chg="addSld delSld modSld">
      <pc:chgData name="İhsan Pençe" userId="2188b72f-395e-4735-86c6-9b1407aec0e3" providerId="ADAL" clId="{B12EA167-AF7C-4861-ADE5-A4C7A396EFDA}" dt="2024-02-14T21:54:22.981" v="71" actId="47"/>
      <pc:docMkLst>
        <pc:docMk/>
      </pc:docMkLst>
      <pc:sldChg chg="modSp mod">
        <pc:chgData name="İhsan Pençe" userId="2188b72f-395e-4735-86c6-9b1407aec0e3" providerId="ADAL" clId="{B12EA167-AF7C-4861-ADE5-A4C7A396EFDA}" dt="2024-02-14T21:48:58.850" v="47" actId="6549"/>
        <pc:sldMkLst>
          <pc:docMk/>
          <pc:sldMk cId="0" sldId="256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3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4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5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7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8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69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70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71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273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0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1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2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3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5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6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7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18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1296918206" sldId="322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23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24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25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26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1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2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3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4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5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0" sldId="336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2319611257" sldId="337"/>
        </pc:sldMkLst>
      </pc:sldChg>
      <pc:sldChg chg="del">
        <pc:chgData name="İhsan Pençe" userId="2188b72f-395e-4735-86c6-9b1407aec0e3" providerId="ADAL" clId="{B12EA167-AF7C-4861-ADE5-A4C7A396EFDA}" dt="2024-02-14T21:54:22.981" v="71" actId="47"/>
        <pc:sldMkLst>
          <pc:docMk/>
          <pc:sldMk cId="2184857083" sldId="338"/>
        </pc:sldMkLst>
      </pc:sldChg>
      <pc:sldChg chg="addSp modSp new mod">
        <pc:chgData name="İhsan Pençe" userId="2188b72f-395e-4735-86c6-9b1407aec0e3" providerId="ADAL" clId="{B12EA167-AF7C-4861-ADE5-A4C7A396EFDA}" dt="2024-02-14T21:51:50.571" v="56" actId="1076"/>
        <pc:sldMkLst>
          <pc:docMk/>
          <pc:sldMk cId="3122034980" sldId="339"/>
        </pc:sldMkLst>
      </pc:sldChg>
      <pc:sldChg chg="addSp modSp new mod">
        <pc:chgData name="İhsan Pençe" userId="2188b72f-395e-4735-86c6-9b1407aec0e3" providerId="ADAL" clId="{B12EA167-AF7C-4861-ADE5-A4C7A396EFDA}" dt="2024-02-14T21:53:47.709" v="70" actId="1035"/>
        <pc:sldMkLst>
          <pc:docMk/>
          <pc:sldMk cId="2654257442" sldId="340"/>
        </pc:sldMkLst>
      </pc:sldChg>
    </pc:docChg>
  </pc:docChgLst>
  <pc:docChgLst>
    <pc:chgData name="İhsan Pençe" userId="2188b72f-395e-4735-86c6-9b1407aec0e3" providerId="ADAL" clId="{33CE6CBB-6369-4102-BE92-D1CA99F0D711}"/>
    <pc:docChg chg="custSel addSld modSld">
      <pc:chgData name="İhsan Pençe" userId="2188b72f-395e-4735-86c6-9b1407aec0e3" providerId="ADAL" clId="{33CE6CBB-6369-4102-BE92-D1CA99F0D711}" dt="2025-02-09T17:18:54.299" v="25" actId="1076"/>
      <pc:docMkLst>
        <pc:docMk/>
      </pc:docMkLst>
      <pc:sldChg chg="addSp delSp modSp mod">
        <pc:chgData name="İhsan Pençe" userId="2188b72f-395e-4735-86c6-9b1407aec0e3" providerId="ADAL" clId="{33CE6CBB-6369-4102-BE92-D1CA99F0D711}" dt="2025-02-09T16:56:33.253" v="16" actId="1036"/>
        <pc:sldMkLst>
          <pc:docMk/>
          <pc:sldMk cId="3122034980" sldId="339"/>
        </pc:sldMkLst>
        <pc:picChg chg="del">
          <ac:chgData name="İhsan Pençe" userId="2188b72f-395e-4735-86c6-9b1407aec0e3" providerId="ADAL" clId="{33CE6CBB-6369-4102-BE92-D1CA99F0D711}" dt="2025-02-09T16:55:49.024" v="0" actId="478"/>
          <ac:picMkLst>
            <pc:docMk/>
            <pc:sldMk cId="3122034980" sldId="339"/>
            <ac:picMk id="5" creationId="{A371CDA5-6D31-2E57-0D71-F70B49851D0E}"/>
          </ac:picMkLst>
        </pc:picChg>
        <pc:picChg chg="add mod modCrop">
          <ac:chgData name="İhsan Pençe" userId="2188b72f-395e-4735-86c6-9b1407aec0e3" providerId="ADAL" clId="{33CE6CBB-6369-4102-BE92-D1CA99F0D711}" dt="2025-02-09T16:56:33.253" v="16" actId="1036"/>
          <ac:picMkLst>
            <pc:docMk/>
            <pc:sldMk cId="3122034980" sldId="339"/>
            <ac:picMk id="6" creationId="{B677297E-FC86-BD67-8A15-3908F592DF82}"/>
          </ac:picMkLst>
        </pc:picChg>
        <pc:picChg chg="mod">
          <ac:chgData name="İhsan Pençe" userId="2188b72f-395e-4735-86c6-9b1407aec0e3" providerId="ADAL" clId="{33CE6CBB-6369-4102-BE92-D1CA99F0D711}" dt="2025-02-09T16:56:31.519" v="11" actId="1036"/>
          <ac:picMkLst>
            <pc:docMk/>
            <pc:sldMk cId="3122034980" sldId="339"/>
            <ac:picMk id="7" creationId="{AB9DAB30-AE3B-2DED-E4D4-52DE24523DF7}"/>
          </ac:picMkLst>
        </pc:picChg>
      </pc:sldChg>
      <pc:sldChg chg="addSp delSp modSp new mod">
        <pc:chgData name="İhsan Pençe" userId="2188b72f-395e-4735-86c6-9b1407aec0e3" providerId="ADAL" clId="{33CE6CBB-6369-4102-BE92-D1CA99F0D711}" dt="2025-02-09T17:18:54.299" v="25" actId="1076"/>
        <pc:sldMkLst>
          <pc:docMk/>
          <pc:sldMk cId="2184298310" sldId="341"/>
        </pc:sldMkLst>
        <pc:picChg chg="add del mod">
          <ac:chgData name="İhsan Pençe" userId="2188b72f-395e-4735-86c6-9b1407aec0e3" providerId="ADAL" clId="{33CE6CBB-6369-4102-BE92-D1CA99F0D711}" dt="2025-02-09T17:18:45.551" v="21" actId="478"/>
          <ac:picMkLst>
            <pc:docMk/>
            <pc:sldMk cId="2184298310" sldId="341"/>
            <ac:picMk id="5" creationId="{C8FB6AF8-83B2-EDEC-7AEE-46689A2EDB28}"/>
          </ac:picMkLst>
        </pc:picChg>
        <pc:picChg chg="add mod">
          <ac:chgData name="İhsan Pençe" userId="2188b72f-395e-4735-86c6-9b1407aec0e3" providerId="ADAL" clId="{33CE6CBB-6369-4102-BE92-D1CA99F0D711}" dt="2025-02-09T17:18:54.299" v="25" actId="1076"/>
          <ac:picMkLst>
            <pc:docMk/>
            <pc:sldMk cId="2184298310" sldId="341"/>
            <ac:picMk id="7" creationId="{CC886279-FC04-C1A2-5A33-B02922489CB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9.02.2025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Bilgisayar Mimarisi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473577"/>
          </a:xfrm>
        </p:spPr>
        <p:txBody>
          <a:bodyPr>
            <a:normAutofit/>
          </a:bodyPr>
          <a:lstStyle/>
          <a:p>
            <a:r>
              <a:rPr lang="tr-TR" dirty="0"/>
              <a:t>Dr. </a:t>
            </a:r>
            <a:r>
              <a:rPr lang="tr-TR" dirty="0" err="1"/>
              <a:t>Öğr</a:t>
            </a:r>
            <a:r>
              <a:rPr lang="tr-TR" dirty="0"/>
              <a:t>. Üyesi İhsan PENÇE</a:t>
            </a:r>
          </a:p>
          <a:p>
            <a:r>
              <a:rPr lang="tr-TR" sz="2000" dirty="0"/>
              <a:t>Bucak Bilgisayar ve Bilişim Fakültesi</a:t>
            </a:r>
          </a:p>
          <a:p>
            <a:r>
              <a:rPr lang="tr-TR" sz="2000" dirty="0"/>
              <a:t>Yazılım Mühendisliği Bölümü</a:t>
            </a:r>
          </a:p>
        </p:txBody>
      </p:sp>
      <p:pic>
        <p:nvPicPr>
          <p:cNvPr id="17420" name="Picture 12" descr="computer architecture diagram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4624"/>
            <a:ext cx="5392438" cy="263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Bilgisayar Mimarisi, donanım ve yazılımla ilgili bir dizi standardın bir bilgisayar sistemi veya platform oluşturmak için birbirleriyle nasıl etkileşime girdiğine ilişkin ayrıntılı bir özelliktir. </a:t>
            </a:r>
          </a:p>
          <a:p>
            <a:endParaRPr lang="tr-TR" sz="2400" dirty="0"/>
          </a:p>
          <a:p>
            <a:r>
              <a:rPr lang="tr-TR" sz="2400" dirty="0"/>
              <a:t>Kısaca, bir bilgisayar sisteminin tasarlanması ve teknolojilerle uyumluluğunu ifade eder. Kullanıcı, teknoloji ve sistemin neye ihtiyacı olduğunu belirleme ve ardından yukarıdaki ihtiyaçlara göre mantıksal standartlar ve tasarımlar oluşturma sanatı gibidir.</a:t>
            </a: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Bilgisayar Mimarisi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/>
              <a:t>Dersin Amacı:</a:t>
            </a:r>
          </a:p>
          <a:p>
            <a:r>
              <a:rPr lang="tr-TR" sz="2400" dirty="0"/>
              <a:t>Bilgisayar sistemlerinin mimari yapısındaki bileşenlerinin neler olduğunu ve bunlar arasında nasıl bir ilişki olduğu öğrenmek. </a:t>
            </a:r>
          </a:p>
          <a:p>
            <a:r>
              <a:rPr lang="tr-TR" sz="2400" dirty="0"/>
              <a:t>Bilgisayarı oluşturan donanım birimlerini incelemek, </a:t>
            </a:r>
          </a:p>
          <a:p>
            <a:r>
              <a:rPr lang="tr-TR" sz="2400" dirty="0"/>
              <a:t>başta mikroişlemci olmak üzere, </a:t>
            </a:r>
          </a:p>
          <a:p>
            <a:r>
              <a:rPr lang="tr-TR" sz="2400" dirty="0"/>
              <a:t>modern mikroişlemcilerde bulunan iş hattı tekniği, bellek ve giriş-çıkış birimleri konularını öğrenmek.</a:t>
            </a:r>
          </a:p>
          <a:p>
            <a:r>
              <a:rPr lang="tr-TR" sz="2400" dirty="0"/>
              <a:t>Bir programın derlenme ve çalıştırılması sırasında bilgisayarda neler gerçekleştiğini öğrenmek.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r-TR" dirty="0"/>
              <a:t>Bilgisayar sistemlerinin donanım tasarımlarını öğrenmek için,</a:t>
            </a:r>
            <a:endParaRPr lang="tr-TR" b="1" dirty="0"/>
          </a:p>
          <a:p>
            <a:pPr lvl="0"/>
            <a:r>
              <a:rPr lang="tr-TR" b="1" dirty="0"/>
              <a:t>Donanım çözümleri </a:t>
            </a:r>
            <a:r>
              <a:rPr lang="tr-TR" dirty="0"/>
              <a:t>üretmek için,</a:t>
            </a:r>
          </a:p>
          <a:p>
            <a:pPr lvl="0"/>
            <a:r>
              <a:rPr lang="tr-TR" b="1" dirty="0"/>
              <a:t>Yüksek performanslı yazılımlar </a:t>
            </a:r>
            <a:r>
              <a:rPr lang="tr-TR" dirty="0"/>
              <a:t>geliştirebilmek için paralellik, hız, gecikme gibi konuları bilgisayar mimarisi çerçevesinde öğrenmek gereklidir.</a:t>
            </a:r>
          </a:p>
          <a:p>
            <a:pPr lvl="0"/>
            <a:r>
              <a:rPr lang="tr-TR" b="1" dirty="0"/>
              <a:t>Uygun bir bilgisayar sistemi seçebilmek </a:t>
            </a:r>
            <a:r>
              <a:rPr lang="tr-TR" dirty="0"/>
              <a:t>için çeşitli donanım birimlerinin özelliklerini ve sistem üzerindeki etkilerini bilmek gerekir.</a:t>
            </a:r>
          </a:p>
          <a:p>
            <a:r>
              <a:rPr lang="tr-TR" dirty="0"/>
              <a:t>Örneğin; </a:t>
            </a:r>
            <a:r>
              <a:rPr lang="tr-TR" dirty="0" err="1"/>
              <a:t>MİB'in</a:t>
            </a:r>
            <a:r>
              <a:rPr lang="tr-TR" dirty="0"/>
              <a:t> saat işareti hızı, bir komutun çevrim sayısı, bellek boyu, ortalama bellek erişim süresi gibi.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/>
              <a:t>Kaynaklar:</a:t>
            </a:r>
          </a:p>
          <a:p>
            <a:r>
              <a:rPr lang="tr-TR" sz="2000" dirty="0" err="1"/>
              <a:t>Computer</a:t>
            </a:r>
            <a:r>
              <a:rPr lang="tr-TR" sz="2000" dirty="0"/>
              <a:t> </a:t>
            </a:r>
            <a:r>
              <a:rPr lang="tr-TR" sz="2000" dirty="0" err="1"/>
              <a:t>Organization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Architecture</a:t>
            </a:r>
            <a:r>
              <a:rPr lang="tr-TR" sz="2000" dirty="0"/>
              <a:t>, </a:t>
            </a:r>
            <a:r>
              <a:rPr lang="tr-TR" sz="2000" dirty="0" err="1"/>
              <a:t>Designing</a:t>
            </a:r>
            <a:r>
              <a:rPr lang="tr-TR" sz="2000" dirty="0"/>
              <a:t> </a:t>
            </a:r>
            <a:r>
              <a:rPr lang="tr-TR" sz="2000" dirty="0" err="1"/>
              <a:t>for</a:t>
            </a:r>
            <a:r>
              <a:rPr lang="tr-TR" sz="2000" dirty="0"/>
              <a:t> </a:t>
            </a:r>
            <a:r>
              <a:rPr lang="tr-TR" sz="2000" dirty="0" err="1"/>
              <a:t>Performance</a:t>
            </a:r>
            <a:r>
              <a:rPr lang="tr-TR" sz="2000" dirty="0"/>
              <a:t>, William </a:t>
            </a:r>
            <a:r>
              <a:rPr lang="tr-TR" sz="2000" dirty="0" err="1"/>
              <a:t>Stallings</a:t>
            </a:r>
            <a:r>
              <a:rPr lang="tr-TR" sz="2000" dirty="0"/>
              <a:t>, </a:t>
            </a:r>
            <a:r>
              <a:rPr lang="tr-TR" sz="2000" dirty="0" err="1"/>
              <a:t>Pearson</a:t>
            </a:r>
            <a:endParaRPr lang="tr-TR" sz="2000" dirty="0"/>
          </a:p>
          <a:p>
            <a:r>
              <a:rPr lang="tr-TR" sz="2000" dirty="0"/>
              <a:t>Bilgisayar Sistemleri Mimarisi, M. </a:t>
            </a:r>
            <a:r>
              <a:rPr lang="tr-TR" sz="2000" dirty="0" err="1"/>
              <a:t>Morris</a:t>
            </a:r>
            <a:r>
              <a:rPr lang="tr-TR" sz="2000" dirty="0"/>
              <a:t> Mano, Çevirmen: Nurşen Suçsuz, Literatür Yayıncılık</a:t>
            </a:r>
          </a:p>
          <a:p>
            <a:r>
              <a:rPr lang="tr-TR" sz="2000" dirty="0" err="1"/>
              <a:t>Computer</a:t>
            </a:r>
            <a:r>
              <a:rPr lang="tr-TR" sz="2000" dirty="0"/>
              <a:t> </a:t>
            </a:r>
            <a:r>
              <a:rPr lang="tr-TR" sz="2000" dirty="0" err="1"/>
              <a:t>Architecture</a:t>
            </a:r>
            <a:r>
              <a:rPr lang="tr-TR" sz="2000" dirty="0"/>
              <a:t>: A </a:t>
            </a:r>
            <a:r>
              <a:rPr lang="tr-TR" sz="2000" dirty="0" err="1"/>
              <a:t>Quantitative</a:t>
            </a:r>
            <a:r>
              <a:rPr lang="tr-TR" sz="2000" dirty="0"/>
              <a:t> </a:t>
            </a:r>
            <a:r>
              <a:rPr lang="tr-TR" sz="2000" dirty="0" err="1"/>
              <a:t>Approach</a:t>
            </a:r>
            <a:r>
              <a:rPr lang="tr-TR" sz="2000" dirty="0"/>
              <a:t>, John L. </a:t>
            </a:r>
            <a:r>
              <a:rPr lang="tr-TR" sz="2000" dirty="0" err="1"/>
              <a:t>Hennessy</a:t>
            </a:r>
            <a:r>
              <a:rPr lang="tr-TR" sz="2000" dirty="0"/>
              <a:t>, </a:t>
            </a:r>
            <a:r>
              <a:rPr lang="tr-TR" sz="2000" dirty="0" err="1"/>
              <a:t>David</a:t>
            </a:r>
            <a:r>
              <a:rPr lang="tr-TR" sz="2000" dirty="0"/>
              <a:t> A. </a:t>
            </a:r>
            <a:r>
              <a:rPr lang="tr-TR" sz="2000" dirty="0" err="1"/>
              <a:t>Patterson</a:t>
            </a:r>
            <a:r>
              <a:rPr lang="tr-TR" sz="2000" dirty="0"/>
              <a:t>, </a:t>
            </a:r>
            <a:r>
              <a:rPr lang="tr-TR" sz="2000" dirty="0" err="1"/>
              <a:t>The</a:t>
            </a:r>
            <a:r>
              <a:rPr lang="tr-TR" sz="2000" dirty="0"/>
              <a:t> Morgan </a:t>
            </a:r>
            <a:r>
              <a:rPr lang="tr-TR" sz="2000" dirty="0" err="1"/>
              <a:t>Kaufmann</a:t>
            </a:r>
            <a:r>
              <a:rPr lang="tr-TR" sz="2000" dirty="0"/>
              <a:t> </a:t>
            </a:r>
            <a:r>
              <a:rPr lang="tr-TR" sz="2000" dirty="0" err="1"/>
              <a:t>Series</a:t>
            </a:r>
            <a:r>
              <a:rPr lang="tr-TR" sz="2000" dirty="0"/>
              <a:t> in </a:t>
            </a:r>
            <a:r>
              <a:rPr lang="tr-TR" sz="2000" dirty="0" err="1"/>
              <a:t>Computer</a:t>
            </a:r>
            <a:r>
              <a:rPr lang="tr-TR" sz="2000" dirty="0"/>
              <a:t> </a:t>
            </a:r>
            <a:r>
              <a:rPr lang="tr-TR" sz="2000" dirty="0" err="1"/>
              <a:t>Architecture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Design</a:t>
            </a:r>
            <a:r>
              <a:rPr lang="tr-TR" sz="2000" dirty="0"/>
              <a:t>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4"/>
          </a:xfrm>
        </p:spPr>
        <p:txBody>
          <a:bodyPr>
            <a:normAutofit fontScale="40000" lnSpcReduction="20000"/>
          </a:bodyPr>
          <a:lstStyle/>
          <a:p>
            <a:r>
              <a:rPr lang="tr-TR" sz="4000" dirty="0"/>
              <a:t>Bilgisayar Mimarisine Giriş; Sayı sistemleri, farklı tabanlar arasında dönüşüm. Ondalık sayılar için ikili kodlar, </a:t>
            </a:r>
            <a:r>
              <a:rPr lang="tr-TR" sz="4000" dirty="0" err="1"/>
              <a:t>Hexadecimal</a:t>
            </a:r>
            <a:r>
              <a:rPr lang="tr-TR" sz="4000" dirty="0"/>
              <a:t> kodlar, </a:t>
            </a:r>
            <a:r>
              <a:rPr lang="tr-TR" sz="4000" dirty="0" err="1"/>
              <a:t>alfasayısal</a:t>
            </a:r>
            <a:r>
              <a:rPr lang="tr-TR" sz="4000" dirty="0"/>
              <a:t> kodlar, Tümleme sistemleri, İşaretli sayı sistemleri</a:t>
            </a:r>
          </a:p>
          <a:p>
            <a:r>
              <a:rPr lang="tr-TR" sz="4000" dirty="0"/>
              <a:t>Bilgisayarların tarihçesi, </a:t>
            </a:r>
            <a:r>
              <a:rPr lang="tr-TR" sz="4000" dirty="0" err="1"/>
              <a:t>transistörler</a:t>
            </a:r>
            <a:r>
              <a:rPr lang="tr-TR" sz="4000" dirty="0"/>
              <a:t>, bilgisayar bileşenleri ve fonksiyonu</a:t>
            </a:r>
          </a:p>
          <a:p>
            <a:r>
              <a:rPr lang="tr-TR" sz="4000" dirty="0"/>
              <a:t>Merkezi İşlem Birimi (CPU) temel yapısı ve çalışma mantığı. CPU tarihçesi, </a:t>
            </a:r>
            <a:r>
              <a:rPr lang="tr-TR" sz="4000" dirty="0" err="1"/>
              <a:t>Pin</a:t>
            </a:r>
            <a:r>
              <a:rPr lang="tr-TR" sz="4000" dirty="0"/>
              <a:t> diyagramları.</a:t>
            </a:r>
          </a:p>
          <a:p>
            <a:r>
              <a:rPr lang="tr-TR" sz="4000" dirty="0"/>
              <a:t>Bellek teknolojileri. Hafıza hiyerarşisi, Verilerin hafızada saklanma şekilleri</a:t>
            </a:r>
          </a:p>
          <a:p>
            <a:r>
              <a:rPr lang="tr-TR" sz="4000" dirty="0"/>
              <a:t>Sabit Diskler, RAID Teknolojileri</a:t>
            </a:r>
          </a:p>
          <a:p>
            <a:r>
              <a:rPr lang="tr-TR" sz="4000" dirty="0"/>
              <a:t>CPU içyapısı, denetim birimi, ALU, yazmaçlar, program komutlarının çalıştırılması</a:t>
            </a:r>
          </a:p>
          <a:p>
            <a:r>
              <a:rPr lang="tr-TR" sz="4000" dirty="0"/>
              <a:t>İşlemci hızı, saat çevrimi, komut başına çevrim (CPI- </a:t>
            </a:r>
            <a:r>
              <a:rPr lang="tr-TR" sz="4000" dirty="0" err="1"/>
              <a:t>cycles</a:t>
            </a:r>
            <a:r>
              <a:rPr lang="tr-TR" sz="4000" dirty="0"/>
              <a:t> </a:t>
            </a:r>
            <a:r>
              <a:rPr lang="tr-TR" sz="4000" dirty="0" err="1"/>
              <a:t>per</a:t>
            </a:r>
            <a:r>
              <a:rPr lang="tr-TR" sz="4000" dirty="0"/>
              <a:t> </a:t>
            </a:r>
            <a:r>
              <a:rPr lang="tr-TR" sz="4000" dirty="0" err="1"/>
              <a:t>instruction</a:t>
            </a:r>
            <a:r>
              <a:rPr lang="tr-TR" sz="4000" dirty="0"/>
              <a:t>) hesapları</a:t>
            </a:r>
          </a:p>
          <a:p>
            <a:r>
              <a:rPr lang="tr-TR" sz="4000" dirty="0"/>
              <a:t>RISC ve CISC Mimarileri ve karşılaştırmalar</a:t>
            </a:r>
          </a:p>
          <a:p>
            <a:r>
              <a:rPr lang="tr-TR" sz="4000" dirty="0"/>
              <a:t>Komut Seti Mimarisi ve Komut Çözümleme, </a:t>
            </a:r>
            <a:r>
              <a:rPr lang="tr-TR" sz="4000" dirty="0" err="1"/>
              <a:t>Opcode</a:t>
            </a:r>
            <a:r>
              <a:rPr lang="tr-TR" sz="4000" dirty="0"/>
              <a:t> (Komut Kodu) Açılımı, Örnekler</a:t>
            </a:r>
          </a:p>
          <a:p>
            <a:r>
              <a:rPr lang="tr-TR" sz="4000" dirty="0" err="1"/>
              <a:t>Interrupt</a:t>
            </a:r>
            <a:r>
              <a:rPr lang="tr-TR" sz="4000" dirty="0"/>
              <a:t> (Kesmeler), </a:t>
            </a:r>
            <a:r>
              <a:rPr lang="tr-TR" sz="4000" dirty="0" err="1"/>
              <a:t>Interrupt</a:t>
            </a:r>
            <a:r>
              <a:rPr lang="tr-TR" sz="4000" dirty="0"/>
              <a:t> </a:t>
            </a:r>
            <a:r>
              <a:rPr lang="tr-TR" sz="4000" dirty="0" err="1"/>
              <a:t>vector</a:t>
            </a:r>
            <a:r>
              <a:rPr lang="tr-TR" sz="4000" dirty="0"/>
              <a:t> </a:t>
            </a:r>
            <a:r>
              <a:rPr lang="tr-TR" sz="4000" dirty="0" err="1"/>
              <a:t>table</a:t>
            </a:r>
            <a:r>
              <a:rPr lang="tr-TR" sz="4000" dirty="0"/>
              <a:t> (Kesme vektör Tablosu)</a:t>
            </a:r>
          </a:p>
          <a:p>
            <a:r>
              <a:rPr lang="tr-TR" sz="4000" dirty="0"/>
              <a:t>Paralel Programlama, </a:t>
            </a:r>
            <a:r>
              <a:rPr lang="tr-TR" sz="4000" dirty="0" err="1"/>
              <a:t>Flynn’s</a:t>
            </a:r>
            <a:r>
              <a:rPr lang="tr-TR" sz="4000" dirty="0"/>
              <a:t> </a:t>
            </a:r>
            <a:r>
              <a:rPr lang="tr-TR" sz="4000" dirty="0" err="1"/>
              <a:t>Taxonomy</a:t>
            </a:r>
            <a:endParaRPr lang="tr-TR" sz="4000" dirty="0"/>
          </a:p>
          <a:p>
            <a:r>
              <a:rPr lang="tr-TR" sz="4000" dirty="0"/>
              <a:t>Çoklu İşlemli, Çok çekirdekli, Çok işlemcili Sistemler. Grafik işlemci birimi (GPU)</a:t>
            </a:r>
          </a:p>
          <a:p>
            <a:r>
              <a:rPr lang="tr-TR" sz="4000" dirty="0"/>
              <a:t>İş hattı (</a:t>
            </a:r>
            <a:r>
              <a:rPr lang="tr-TR" sz="4000" dirty="0" err="1"/>
              <a:t>Pipeline</a:t>
            </a:r>
            <a:r>
              <a:rPr lang="tr-TR" sz="4000" dirty="0"/>
              <a:t>) Sistemi, Süper iş hattı, </a:t>
            </a:r>
            <a:r>
              <a:rPr lang="tr-TR" sz="4000" dirty="0" err="1"/>
              <a:t>Superscalar</a:t>
            </a:r>
            <a:endParaRPr lang="tr-TR" sz="4000" dirty="0"/>
          </a:p>
          <a:p>
            <a:r>
              <a:rPr lang="tr-TR" sz="4000" dirty="0"/>
              <a:t>RISC </a:t>
            </a:r>
            <a:r>
              <a:rPr lang="tr-TR" sz="4000" dirty="0" err="1"/>
              <a:t>Pipeline</a:t>
            </a:r>
            <a:r>
              <a:rPr lang="tr-TR" sz="4000" dirty="0"/>
              <a:t> Dizaynları ve Örnekleri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/>
              <a:t>Konular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92024422-CF22-7FD2-D0DC-2D8A046AE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1AF0DD73-4D39-EDBC-D704-A24AF451E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B9DAB30-AE3B-2DED-E4D4-52DE24523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2" y="3697655"/>
            <a:ext cx="8892480" cy="117150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677297E-FC86-BD67-8A15-3908F592DF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515"/>
          <a:stretch/>
        </p:blipFill>
        <p:spPr>
          <a:xfrm>
            <a:off x="62880" y="386898"/>
            <a:ext cx="9018240" cy="325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3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6F159BA3-134B-6245-C9BF-A8B3CC346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9003B6FC-A908-B620-6C8A-54B4EB6A5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C886279-FC04-C1A2-5A33-B02922489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2" y="907244"/>
            <a:ext cx="9036496" cy="293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9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21ABF0B6-4A14-0A52-01E0-BCC7C7BEF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B575F53F-5D8A-A6CB-CC97-E717BD7F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A45A328-7CED-E309-082A-A6528C9B1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26" y="90835"/>
            <a:ext cx="8390347" cy="269009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6A3C5FA-1ECA-CEC6-45D4-456C121F4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97" y="2780928"/>
            <a:ext cx="8740003" cy="39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574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13906</TotalTime>
  <Words>433</Words>
  <Application>Microsoft Office PowerPoint</Application>
  <PresentationFormat>Ekran Gösterisi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Lucida Sans Unicode</vt:lpstr>
      <vt:lpstr>Verdana</vt:lpstr>
      <vt:lpstr>Wingdings 2</vt:lpstr>
      <vt:lpstr>Wingdings 3</vt:lpstr>
      <vt:lpstr>Kalabalık</vt:lpstr>
      <vt:lpstr>Bilgisayar Mimarisi</vt:lpstr>
      <vt:lpstr>Bilgisayar Mimarisi</vt:lpstr>
      <vt:lpstr>PowerPoint Sunusu</vt:lpstr>
      <vt:lpstr>PowerPoint Sunusu</vt:lpstr>
      <vt:lpstr>PowerPoint Sunusu</vt:lpstr>
      <vt:lpstr>Konular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Bilgisayar Mimarisi</dc:title>
  <dc:creator>ihsan</dc:creator>
  <cp:lastModifiedBy>İhsan Pençe</cp:lastModifiedBy>
  <cp:revision>513</cp:revision>
  <dcterms:created xsi:type="dcterms:W3CDTF">2021-02-14T11:19:24Z</dcterms:created>
  <dcterms:modified xsi:type="dcterms:W3CDTF">2025-02-09T17:19:11Z</dcterms:modified>
</cp:coreProperties>
</file>