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sldIdLst>
    <p:sldId id="256" r:id="rId2"/>
    <p:sldId id="257" r:id="rId3"/>
    <p:sldId id="316" r:id="rId4"/>
    <p:sldId id="317" r:id="rId5"/>
    <p:sldId id="318" r:id="rId6"/>
    <p:sldId id="315" r:id="rId7"/>
    <p:sldId id="263" r:id="rId8"/>
    <p:sldId id="264" r:id="rId9"/>
    <p:sldId id="339" r:id="rId10"/>
    <p:sldId id="340" r:id="rId11"/>
    <p:sldId id="265" r:id="rId12"/>
    <p:sldId id="341" r:id="rId13"/>
    <p:sldId id="322" r:id="rId14"/>
    <p:sldId id="323" r:id="rId15"/>
    <p:sldId id="324" r:id="rId16"/>
    <p:sldId id="332" r:id="rId17"/>
    <p:sldId id="333" r:id="rId18"/>
    <p:sldId id="334" r:id="rId19"/>
    <p:sldId id="335" r:id="rId20"/>
    <p:sldId id="336" r:id="rId21"/>
    <p:sldId id="325" r:id="rId22"/>
    <p:sldId id="337" r:id="rId23"/>
    <p:sldId id="326" r:id="rId24"/>
    <p:sldId id="331" r:id="rId25"/>
    <p:sldId id="338" r:id="rId26"/>
    <p:sldId id="267" r:id="rId27"/>
    <p:sldId id="268" r:id="rId28"/>
    <p:sldId id="273" r:id="rId29"/>
    <p:sldId id="310" r:id="rId30"/>
    <p:sldId id="311" r:id="rId31"/>
    <p:sldId id="313" r:id="rId32"/>
    <p:sldId id="312" r:id="rId33"/>
    <p:sldId id="269" r:id="rId34"/>
    <p:sldId id="270" r:id="rId35"/>
    <p:sldId id="271" r:id="rId3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7"/>
    <p:restoredTop sz="94460" autoAdjust="0"/>
  </p:normalViewPr>
  <p:slideViewPr>
    <p:cSldViewPr>
      <p:cViewPr varScale="1">
        <p:scale>
          <a:sx n="78" d="100"/>
          <a:sy n="78" d="100"/>
        </p:scale>
        <p:origin x="1594"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hsan Pençe" userId="2188b72f-395e-4735-86c6-9b1407aec0e3" providerId="ADAL" clId="{99480FFC-05E6-45D0-A664-E26DE8CAF498}"/>
    <pc:docChg chg="custSel modSld">
      <pc:chgData name="İhsan Pençe" userId="2188b72f-395e-4735-86c6-9b1407aec0e3" providerId="ADAL" clId="{99480FFC-05E6-45D0-A664-E26DE8CAF498}" dt="2025-02-09T17:36:23.344" v="8" actId="478"/>
      <pc:docMkLst>
        <pc:docMk/>
      </pc:docMkLst>
      <pc:sldChg chg="modSp mod">
        <pc:chgData name="İhsan Pençe" userId="2188b72f-395e-4735-86c6-9b1407aec0e3" providerId="ADAL" clId="{99480FFC-05E6-45D0-A664-E26DE8CAF498}" dt="2025-02-09T17:35:58.617" v="2" actId="27636"/>
        <pc:sldMkLst>
          <pc:docMk/>
          <pc:sldMk cId="0" sldId="263"/>
        </pc:sldMkLst>
        <pc:spChg chg="mod">
          <ac:chgData name="İhsan Pençe" userId="2188b72f-395e-4735-86c6-9b1407aec0e3" providerId="ADAL" clId="{99480FFC-05E6-45D0-A664-E26DE8CAF498}" dt="2025-02-09T17:35:58.617" v="2" actId="27636"/>
          <ac:spMkLst>
            <pc:docMk/>
            <pc:sldMk cId="0" sldId="263"/>
            <ac:spMk id="3" creationId="{00000000-0000-0000-0000-000000000000}"/>
          </ac:spMkLst>
        </pc:spChg>
      </pc:sldChg>
      <pc:sldChg chg="modSp mod">
        <pc:chgData name="İhsan Pençe" userId="2188b72f-395e-4735-86c6-9b1407aec0e3" providerId="ADAL" clId="{99480FFC-05E6-45D0-A664-E26DE8CAF498}" dt="2025-02-09T17:35:58.638" v="3" actId="27636"/>
        <pc:sldMkLst>
          <pc:docMk/>
          <pc:sldMk cId="0" sldId="333"/>
        </pc:sldMkLst>
        <pc:spChg chg="mod">
          <ac:chgData name="İhsan Pençe" userId="2188b72f-395e-4735-86c6-9b1407aec0e3" providerId="ADAL" clId="{99480FFC-05E6-45D0-A664-E26DE8CAF498}" dt="2025-02-09T17:35:58.638" v="3" actId="27636"/>
          <ac:spMkLst>
            <pc:docMk/>
            <pc:sldMk cId="0" sldId="333"/>
            <ac:spMk id="3" creationId="{00000000-0000-0000-0000-000000000000}"/>
          </ac:spMkLst>
        </pc:spChg>
      </pc:sldChg>
      <pc:sldChg chg="addSp delSp modSp mod">
        <pc:chgData name="İhsan Pençe" userId="2188b72f-395e-4735-86c6-9b1407aec0e3" providerId="ADAL" clId="{99480FFC-05E6-45D0-A664-E26DE8CAF498}" dt="2025-02-09T17:36:23.344" v="8" actId="478"/>
        <pc:sldMkLst>
          <pc:docMk/>
          <pc:sldMk cId="2184857083" sldId="338"/>
        </pc:sldMkLst>
        <pc:spChg chg="del">
          <ac:chgData name="İhsan Pençe" userId="2188b72f-395e-4735-86c6-9b1407aec0e3" providerId="ADAL" clId="{99480FFC-05E6-45D0-A664-E26DE8CAF498}" dt="2025-02-09T17:35:58.362" v="1"/>
          <ac:spMkLst>
            <pc:docMk/>
            <pc:sldMk cId="2184857083" sldId="338"/>
            <ac:spMk id="2" creationId="{837FC633-3194-4774-9191-333865417CBF}"/>
          </ac:spMkLst>
        </pc:spChg>
        <pc:spChg chg="del">
          <ac:chgData name="İhsan Pençe" userId="2188b72f-395e-4735-86c6-9b1407aec0e3" providerId="ADAL" clId="{99480FFC-05E6-45D0-A664-E26DE8CAF498}" dt="2025-02-09T17:36:23.344" v="8" actId="478"/>
          <ac:spMkLst>
            <pc:docMk/>
            <pc:sldMk cId="2184857083" sldId="338"/>
            <ac:spMk id="3" creationId="{2F581499-F4D5-4B39-A8B6-B1F896F9FF32}"/>
          </ac:spMkLst>
        </pc:spChg>
        <pc:picChg chg="del">
          <ac:chgData name="İhsan Pençe" userId="2188b72f-395e-4735-86c6-9b1407aec0e3" providerId="ADAL" clId="{99480FFC-05E6-45D0-A664-E26DE8CAF498}" dt="2025-02-09T17:35:56.654" v="0" actId="478"/>
          <ac:picMkLst>
            <pc:docMk/>
            <pc:sldMk cId="2184857083" sldId="338"/>
            <ac:picMk id="5" creationId="{1310BFC7-5510-47F5-8CBC-CF0E9A58C5F0}"/>
          </ac:picMkLst>
        </pc:picChg>
        <pc:picChg chg="add mod">
          <ac:chgData name="İhsan Pençe" userId="2188b72f-395e-4735-86c6-9b1407aec0e3" providerId="ADAL" clId="{99480FFC-05E6-45D0-A664-E26DE8CAF498}" dt="2025-02-09T17:36:14.016" v="7" actId="1076"/>
          <ac:picMkLst>
            <pc:docMk/>
            <pc:sldMk cId="2184857083" sldId="338"/>
            <ac:picMk id="6" creationId="{FB797F43-8EC6-864F-B006-5F3E8E2B1977}"/>
          </ac:picMkLst>
        </pc:picChg>
      </pc:sldChg>
    </pc:docChg>
  </pc:docChgLst>
  <pc:docChgLst>
    <pc:chgData name="İhsan Pençe" userId="2188b72f-395e-4735-86c6-9b1407aec0e3" providerId="ADAL" clId="{CEAD021C-A2B1-4756-B4CA-782BD6043094}"/>
    <pc:docChg chg="delSld modSld">
      <pc:chgData name="İhsan Pençe" userId="2188b72f-395e-4735-86c6-9b1407aec0e3" providerId="ADAL" clId="{CEAD021C-A2B1-4756-B4CA-782BD6043094}" dt="2024-02-14T21:55:52.556" v="4" actId="47"/>
      <pc:docMkLst>
        <pc:docMk/>
      </pc:docMkLst>
      <pc:sldChg chg="modSp mod">
        <pc:chgData name="İhsan Pençe" userId="2188b72f-395e-4735-86c6-9b1407aec0e3" providerId="ADAL" clId="{CEAD021C-A2B1-4756-B4CA-782BD6043094}" dt="2024-02-14T21:55:03.283" v="0"/>
        <pc:sldMkLst>
          <pc:docMk/>
          <pc:sldMk cId="0" sldId="256"/>
        </pc:sldMkLst>
      </pc:sldChg>
      <pc:sldChg chg="del">
        <pc:chgData name="İhsan Pençe" userId="2188b72f-395e-4735-86c6-9b1407aec0e3" providerId="ADAL" clId="{CEAD021C-A2B1-4756-B4CA-782BD6043094}" dt="2024-02-14T21:55:48.743" v="2" actId="47"/>
        <pc:sldMkLst>
          <pc:docMk/>
          <pc:sldMk cId="0" sldId="259"/>
        </pc:sldMkLst>
      </pc:sldChg>
      <pc:sldChg chg="del">
        <pc:chgData name="İhsan Pençe" userId="2188b72f-395e-4735-86c6-9b1407aec0e3" providerId="ADAL" clId="{CEAD021C-A2B1-4756-B4CA-782BD6043094}" dt="2024-02-14T21:55:41.445" v="1" actId="47"/>
        <pc:sldMkLst>
          <pc:docMk/>
          <pc:sldMk cId="0" sldId="260"/>
        </pc:sldMkLst>
      </pc:sldChg>
      <pc:sldChg chg="del">
        <pc:chgData name="İhsan Pençe" userId="2188b72f-395e-4735-86c6-9b1407aec0e3" providerId="ADAL" clId="{CEAD021C-A2B1-4756-B4CA-782BD6043094}" dt="2024-02-14T21:55:52.556" v="4" actId="47"/>
        <pc:sldMkLst>
          <pc:docMk/>
          <pc:sldMk cId="0" sldId="261"/>
        </pc:sldMkLst>
      </pc:sldChg>
      <pc:sldChg chg="del">
        <pc:chgData name="İhsan Pençe" userId="2188b72f-395e-4735-86c6-9b1407aec0e3" providerId="ADAL" clId="{CEAD021C-A2B1-4756-B4CA-782BD6043094}" dt="2024-02-14T21:55:50.259" v="3" actId="47"/>
        <pc:sldMkLst>
          <pc:docMk/>
          <pc:sldMk cId="0" sldId="262"/>
        </pc:sldMkLst>
      </pc:sldChg>
    </pc:docChg>
  </pc:docChgLst>
  <pc:docChgLst>
    <pc:chgData name="İhsan Pençe" userId="2188b72f-395e-4735-86c6-9b1407aec0e3" providerId="ADAL" clId="{9182F5D2-1024-764C-8ED1-A6A287EEFDC3}"/>
    <pc:docChg chg="undo custSel addSld delSld modSld">
      <pc:chgData name="İhsan Pençe" userId="2188b72f-395e-4735-86c6-9b1407aec0e3" providerId="ADAL" clId="{9182F5D2-1024-764C-8ED1-A6A287EEFDC3}" dt="2024-02-21T15:57:31.712" v="643" actId="14100"/>
      <pc:docMkLst>
        <pc:docMk/>
      </pc:docMkLst>
      <pc:sldChg chg="modSp mod">
        <pc:chgData name="İhsan Pençe" userId="2188b72f-395e-4735-86c6-9b1407aec0e3" providerId="ADAL" clId="{9182F5D2-1024-764C-8ED1-A6A287EEFDC3}" dt="2024-02-21T14:44:23.757" v="4" actId="27636"/>
        <pc:sldMkLst>
          <pc:docMk/>
          <pc:sldMk cId="0" sldId="263"/>
        </pc:sldMkLst>
      </pc:sldChg>
      <pc:sldChg chg="addSp delSp modSp mod delAnim modAnim">
        <pc:chgData name="İhsan Pençe" userId="2188b72f-395e-4735-86c6-9b1407aec0e3" providerId="ADAL" clId="{9182F5D2-1024-764C-8ED1-A6A287EEFDC3}" dt="2024-02-21T15:53:46.107" v="630"/>
        <pc:sldMkLst>
          <pc:docMk/>
          <pc:sldMk cId="0" sldId="265"/>
        </pc:sldMkLst>
      </pc:sldChg>
      <pc:sldChg chg="modSp mod">
        <pc:chgData name="İhsan Pençe" userId="2188b72f-395e-4735-86c6-9b1407aec0e3" providerId="ADAL" clId="{9182F5D2-1024-764C-8ED1-A6A287EEFDC3}" dt="2024-02-21T15:57:31.712" v="643" actId="14100"/>
        <pc:sldMkLst>
          <pc:docMk/>
          <pc:sldMk cId="1296918206" sldId="322"/>
        </pc:sldMkLst>
      </pc:sldChg>
      <pc:sldChg chg="modSp mod">
        <pc:chgData name="İhsan Pençe" userId="2188b72f-395e-4735-86c6-9b1407aec0e3" providerId="ADAL" clId="{9182F5D2-1024-764C-8ED1-A6A287EEFDC3}" dt="2024-02-21T14:44:23.735" v="3" actId="27636"/>
        <pc:sldMkLst>
          <pc:docMk/>
          <pc:sldMk cId="0" sldId="333"/>
        </pc:sldMkLst>
      </pc:sldChg>
      <pc:sldChg chg="addSp delSp modSp add mod delAnim modAnim">
        <pc:chgData name="İhsan Pençe" userId="2188b72f-395e-4735-86c6-9b1407aec0e3" providerId="ADAL" clId="{9182F5D2-1024-764C-8ED1-A6A287EEFDC3}" dt="2024-02-21T15:52:33.115" v="624"/>
        <pc:sldMkLst>
          <pc:docMk/>
          <pc:sldMk cId="2013928941" sldId="339"/>
        </pc:sldMkLst>
      </pc:sldChg>
      <pc:sldChg chg="new del">
        <pc:chgData name="İhsan Pençe" userId="2188b72f-395e-4735-86c6-9b1407aec0e3" providerId="ADAL" clId="{9182F5D2-1024-764C-8ED1-A6A287EEFDC3}" dt="2024-02-21T14:44:21.982" v="1" actId="2696"/>
        <pc:sldMkLst>
          <pc:docMk/>
          <pc:sldMk cId="2837314248" sldId="339"/>
        </pc:sldMkLst>
      </pc:sldChg>
      <pc:sldChg chg="addSp modSp new mod">
        <pc:chgData name="İhsan Pençe" userId="2188b72f-395e-4735-86c6-9b1407aec0e3" providerId="ADAL" clId="{9182F5D2-1024-764C-8ED1-A6A287EEFDC3}" dt="2024-02-21T14:54:03.888" v="107" actId="1076"/>
        <pc:sldMkLst>
          <pc:docMk/>
          <pc:sldMk cId="76473321" sldId="340"/>
        </pc:sldMkLst>
      </pc:sldChg>
      <pc:sldChg chg="addSp delSp modSp add mod modAnim">
        <pc:chgData name="İhsan Pençe" userId="2188b72f-395e-4735-86c6-9b1407aec0e3" providerId="ADAL" clId="{9182F5D2-1024-764C-8ED1-A6A287EEFDC3}" dt="2024-02-21T15:55:46.756" v="642"/>
        <pc:sldMkLst>
          <pc:docMk/>
          <pc:sldMk cId="3868640959" sldId="341"/>
        </pc:sldMkLst>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0" name="9 Dik Üçgen"/>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Başlık"/>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tr-TR"/>
              <a:t>Asıl başlık stili için tıklatın</a:t>
            </a:r>
            <a:endParaRPr kumimoji="0" lang="en-US"/>
          </a:p>
        </p:txBody>
      </p:sp>
      <p:sp>
        <p:nvSpPr>
          <p:cNvPr id="17" name="16 Alt Başlık"/>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a:t>Asıl alt başlık stilini düzenlemek için tıklatın</a:t>
            </a:r>
            <a:endParaRPr kumimoji="0" lang="en-US"/>
          </a:p>
        </p:txBody>
      </p:sp>
      <p:grpSp>
        <p:nvGrpSpPr>
          <p:cNvPr id="2" name="1 Grup"/>
          <p:cNvGrpSpPr/>
          <p:nvPr/>
        </p:nvGrpSpPr>
        <p:grpSpPr>
          <a:xfrm>
            <a:off x="-3765" y="4953000"/>
            <a:ext cx="9147765" cy="1912088"/>
            <a:chOff x="-3765" y="4832896"/>
            <a:chExt cx="9147765" cy="2032192"/>
          </a:xfrm>
        </p:grpSpPr>
        <p:sp>
          <p:nvSpPr>
            <p:cNvPr id="7" name="6 Serbest Form"/>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7 Serbest Form"/>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Serbest Form"/>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11 Düz Bağlayıcı"/>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29 Veri Yer Tutucusu"/>
          <p:cNvSpPr>
            <a:spLocks noGrp="1"/>
          </p:cNvSpPr>
          <p:nvPr>
            <p:ph type="dt" sz="half" idx="10"/>
          </p:nvPr>
        </p:nvSpPr>
        <p:spPr/>
        <p:txBody>
          <a:bodyPr/>
          <a:lstStyle>
            <a:lvl1pPr>
              <a:defRPr>
                <a:solidFill>
                  <a:srgbClr val="FFFFFF"/>
                </a:solidFill>
              </a:defRPr>
            </a:lvl1pPr>
            <a:extLst/>
          </a:lstStyle>
          <a:p>
            <a:fld id="{D9F75050-0E15-4C5B-92B0-66D068882F1F}" type="datetimeFigureOut">
              <a:rPr lang="tr-TR" smtClean="0"/>
              <a:pPr/>
              <a:t>9.02.2025</a:t>
            </a:fld>
            <a:endParaRPr lang="tr-TR"/>
          </a:p>
        </p:txBody>
      </p:sp>
      <p:sp>
        <p:nvSpPr>
          <p:cNvPr id="19" name="18 Altbilgi Yer Tutucusu"/>
          <p:cNvSpPr>
            <a:spLocks noGrp="1"/>
          </p:cNvSpPr>
          <p:nvPr>
            <p:ph type="ftr" sz="quarter" idx="11"/>
          </p:nvPr>
        </p:nvSpPr>
        <p:spPr/>
        <p:txBody>
          <a:bodyPr/>
          <a:lstStyle>
            <a:lvl1pPr>
              <a:defRPr>
                <a:solidFill>
                  <a:schemeClr val="accent1">
                    <a:tint val="20000"/>
                  </a:schemeClr>
                </a:solidFill>
              </a:defRPr>
            </a:lvl1pPr>
            <a:extLst/>
          </a:lstStyle>
          <a:p>
            <a:endParaRPr lang="tr-TR"/>
          </a:p>
        </p:txBody>
      </p:sp>
      <p:sp>
        <p:nvSpPr>
          <p:cNvPr id="27" name="26 Slayt Numarası Yer Tutucusu"/>
          <p:cNvSpPr>
            <a:spLocks noGrp="1"/>
          </p:cNvSpPr>
          <p:nvPr>
            <p:ph type="sldNum" sz="quarter" idx="12"/>
          </p:nvPr>
        </p:nvSpPr>
        <p:spPr/>
        <p:txBody>
          <a:bodyPr/>
          <a:lstStyle>
            <a:lvl1pPr>
              <a:defRPr>
                <a:solidFill>
                  <a:srgbClr val="FFFFFF"/>
                </a:solidFill>
              </a:defRPr>
            </a:lvl1pPr>
            <a:extLst/>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9.02.2025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7" name="6 Başlık"/>
          <p:cNvSpPr>
            <a:spLocks noGrp="1"/>
          </p:cNvSpPr>
          <p:nvPr>
            <p:ph type="title"/>
          </p:nvPr>
        </p:nvSpPr>
        <p:spPr/>
        <p:txBody>
          <a:bodyPr rtlCol="0"/>
          <a:lstStyle/>
          <a:p>
            <a:r>
              <a:rPr kumimoji="0" lang="tr-TR"/>
              <a:t>Asıl başlık stili için tıklatın</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tr-TR"/>
              <a:t>Asıl başlık stili için tıklatın</a:t>
            </a:r>
            <a:endParaRPr kumimoji="0" lang="en-US"/>
          </a:p>
        </p:txBody>
      </p:sp>
      <p:sp>
        <p:nvSpPr>
          <p:cNvPr id="3" name="2 Metin Yer Tutucusu"/>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9.02.2025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7" name="6 Köşeli Çift Ayraç"/>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7 Köşeli Çift Ayraç"/>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bg>
      <p:bgRef idx="1002">
        <a:schemeClr val="bg1"/>
      </p:bgRef>
    </p:bg>
    <p:spTree>
      <p:nvGrpSpPr>
        <p:cNvPr id="1" name=""/>
        <p:cNvGrpSpPr/>
        <p:nvPr/>
      </p:nvGrpSpPr>
      <p:grpSpPr>
        <a:xfrm>
          <a:off x="0" y="0"/>
          <a:ext cx="0" cy="0"/>
          <a:chOff x="0" y="0"/>
          <a:chExt cx="0" cy="0"/>
        </a:xfrm>
      </p:grpSpPr>
      <p:sp>
        <p:nvSpPr>
          <p:cNvPr id="3" name="2 İçerik Yer Tutucusu"/>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İçerik Yer Tutucusu"/>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9.02.2025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8" name="7 Başlık"/>
          <p:cNvSpPr>
            <a:spLocks noGrp="1"/>
          </p:cNvSpPr>
          <p:nvPr>
            <p:ph type="title"/>
          </p:nvPr>
        </p:nvSpPr>
        <p:spPr/>
        <p:txBody>
          <a:bodyPr rtlCol="0"/>
          <a:lstStyle/>
          <a:p>
            <a:r>
              <a:rPr kumimoji="0" lang="tr-TR"/>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bg>
      <p:bgRef idx="1003">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8229600" cy="1143000"/>
          </a:xfrm>
        </p:spPr>
        <p:txBody>
          <a:bodyPr anchor="ctr"/>
          <a:lstStyle>
            <a:lvl1pPr>
              <a:defRPr/>
            </a:lvl1pPr>
            <a:extLst/>
          </a:lstStyle>
          <a:p>
            <a:r>
              <a:rPr kumimoji="0" lang="tr-TR"/>
              <a:t>Asıl başlık stili için tıklatın</a:t>
            </a:r>
            <a:endParaRPr kumimoji="0" lang="en-US"/>
          </a:p>
        </p:txBody>
      </p:sp>
      <p:sp>
        <p:nvSpPr>
          <p:cNvPr id="3" name="2 Metin Yer Tutucusu"/>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a:t>Asıl metin stillerini düzenlemek için tıklatın</a:t>
            </a:r>
          </a:p>
        </p:txBody>
      </p:sp>
      <p:sp>
        <p:nvSpPr>
          <p:cNvPr id="4" name="3 Metin Yer Tutucusu"/>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a:t>Asıl metin stillerini düzenlemek için tıklatın</a:t>
            </a:r>
          </a:p>
        </p:txBody>
      </p:sp>
      <p:sp>
        <p:nvSpPr>
          <p:cNvPr id="5" name="4 İçerik Yer Tutucusu"/>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6" name="5 İçerik Yer Tutucusu"/>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7" name="6 Veri Yer Tutucusu"/>
          <p:cNvSpPr>
            <a:spLocks noGrp="1"/>
          </p:cNvSpPr>
          <p:nvPr>
            <p:ph type="dt" sz="half" idx="10"/>
          </p:nvPr>
        </p:nvSpPr>
        <p:spPr/>
        <p:txBody>
          <a:bodyPr/>
          <a:lstStyle/>
          <a:p>
            <a:fld id="{D9F75050-0E15-4C5B-92B0-66D068882F1F}" type="datetimeFigureOut">
              <a:rPr lang="tr-TR" smtClean="0"/>
              <a:pPr/>
              <a:t>9.02.2025</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bg>
      <p:bgRef idx="1002">
        <a:schemeClr val="bg1"/>
      </p:bgRef>
    </p:bg>
    <p:spTree>
      <p:nvGrpSpPr>
        <p:cNvPr id="1" name=""/>
        <p:cNvGrpSpPr/>
        <p:nvPr/>
      </p:nvGrpSpPr>
      <p:grpSpPr>
        <a:xfrm>
          <a:off x="0" y="0"/>
          <a:ext cx="0" cy="0"/>
          <a:chOff x="0" y="0"/>
          <a:chExt cx="0" cy="0"/>
        </a:xfrm>
      </p:grpSpPr>
      <p:sp>
        <p:nvSpPr>
          <p:cNvPr id="3" name="2 Veri Yer Tutucusu"/>
          <p:cNvSpPr>
            <a:spLocks noGrp="1"/>
          </p:cNvSpPr>
          <p:nvPr>
            <p:ph type="dt" sz="half" idx="10"/>
          </p:nvPr>
        </p:nvSpPr>
        <p:spPr/>
        <p:txBody>
          <a:bodyPr/>
          <a:lstStyle/>
          <a:p>
            <a:fld id="{D9F75050-0E15-4C5B-92B0-66D068882F1F}" type="datetimeFigureOut">
              <a:rPr lang="tr-TR" smtClean="0"/>
              <a:pPr/>
              <a:t>9.02.2025</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6" name="5 Başlık"/>
          <p:cNvSpPr>
            <a:spLocks noGrp="1"/>
          </p:cNvSpPr>
          <p:nvPr>
            <p:ph type="title"/>
          </p:nvPr>
        </p:nvSpPr>
        <p:spPr/>
        <p:txBody>
          <a:bodyPr rtlCol="0"/>
          <a:lstStyle/>
          <a:p>
            <a:r>
              <a:rPr kumimoji="0" lang="tr-TR"/>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9.02.2025</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3">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tr-TR"/>
              <a:t>Asıl başlık stili için tıklatın</a:t>
            </a:r>
            <a:endParaRPr kumimoji="0" lang="en-US"/>
          </a:p>
        </p:txBody>
      </p:sp>
      <p:sp>
        <p:nvSpPr>
          <p:cNvPr id="3" name="2 Metin Yer Tutucusu"/>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tr-TR"/>
              <a:t>Asıl metin stillerini düzenlemek için tıklatın</a:t>
            </a:r>
          </a:p>
        </p:txBody>
      </p:sp>
      <p:sp>
        <p:nvSpPr>
          <p:cNvPr id="4" name="3 İçerik Yer Tutucusu"/>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a:xfrm>
            <a:off x="6727032" y="6407944"/>
            <a:ext cx="1920240" cy="365760"/>
          </a:xfrm>
        </p:spPr>
        <p:txBody>
          <a:bodyPr/>
          <a:lstStyle/>
          <a:p>
            <a:fld id="{D9F75050-0E15-4C5B-92B0-66D068882F1F}" type="datetimeFigureOut">
              <a:rPr lang="tr-TR" smtClean="0"/>
              <a:pPr/>
              <a:t>9.02.2025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bg>
      <p:bgRef idx="1002">
        <a:schemeClr val="bg1"/>
      </p:bgRef>
    </p:bg>
    <p:spTree>
      <p:nvGrpSpPr>
        <p:cNvPr id="1" name=""/>
        <p:cNvGrpSpPr/>
        <p:nvPr/>
      </p:nvGrpSpPr>
      <p:grpSpPr>
        <a:xfrm>
          <a:off x="0" y="0"/>
          <a:ext cx="0" cy="0"/>
          <a:chOff x="0" y="0"/>
          <a:chExt cx="0" cy="0"/>
        </a:xfrm>
      </p:grpSpPr>
      <p:sp>
        <p:nvSpPr>
          <p:cNvPr id="4" name="3 Metin Yer Tutucusu"/>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tr-TR"/>
              <a:t>Asıl metin stillerini düzenlemek için tıklatın</a:t>
            </a:r>
          </a:p>
        </p:txBody>
      </p:sp>
      <p:sp>
        <p:nvSpPr>
          <p:cNvPr id="3" name="2 Resim Yer Tutucusu"/>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tr-TR"/>
              <a:t>Resim eklemek için simgeyi tıklatın</a:t>
            </a:r>
            <a:endParaRPr kumimoji="0" lang="en-US" dirty="0"/>
          </a:p>
        </p:txBody>
      </p:sp>
      <p:sp>
        <p:nvSpPr>
          <p:cNvPr id="5" name="4 Veri Yer Tutucusu"/>
          <p:cNvSpPr>
            <a:spLocks noGrp="1"/>
          </p:cNvSpPr>
          <p:nvPr>
            <p:ph type="dt" sz="half" idx="10"/>
          </p:nvPr>
        </p:nvSpPr>
        <p:spPr/>
        <p:txBody>
          <a:bodyPr/>
          <a:lstStyle>
            <a:lvl1pPr>
              <a:defRPr>
                <a:solidFill>
                  <a:schemeClr val="tx1"/>
                </a:solidFill>
              </a:defRPr>
            </a:lvl1pPr>
            <a:extLst/>
          </a:lstStyle>
          <a:p>
            <a:fld id="{D9F75050-0E15-4C5B-92B0-66D068882F1F}" type="datetimeFigureOut">
              <a:rPr lang="tr-TR" smtClean="0"/>
              <a:pPr/>
              <a:t>9.02.2025</a:t>
            </a:fld>
            <a:endParaRPr lang="tr-TR"/>
          </a:p>
        </p:txBody>
      </p:sp>
      <p:sp>
        <p:nvSpPr>
          <p:cNvPr id="6" name="5 Altbilgi Yer Tutucusu"/>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tr-TR"/>
          </a:p>
        </p:txBody>
      </p:sp>
      <p:sp>
        <p:nvSpPr>
          <p:cNvPr id="7" name="6 Slayt Numarası Yer Tutucusu"/>
          <p:cNvSpPr>
            <a:spLocks noGrp="1"/>
          </p:cNvSpPr>
          <p:nvPr>
            <p:ph type="sldNum" sz="quarter" idx="12"/>
          </p:nvPr>
        </p:nvSpPr>
        <p:spPr/>
        <p:txBody>
          <a:bodyPr/>
          <a:lstStyle>
            <a:lvl1pPr>
              <a:defRPr>
                <a:solidFill>
                  <a:schemeClr val="tx1"/>
                </a:solidFill>
              </a:defRPr>
            </a:lvl1pPr>
            <a:extLst/>
          </a:lstStyle>
          <a:p>
            <a:fld id="{B1DEFA8C-F947-479F-BE07-76B6B3F80BF1}" type="slidenum">
              <a:rPr lang="tr-TR" smtClean="0"/>
              <a:pPr/>
              <a:t>‹#›</a:t>
            </a:fld>
            <a:endParaRPr lang="tr-TR"/>
          </a:p>
        </p:txBody>
      </p:sp>
      <p:sp>
        <p:nvSpPr>
          <p:cNvPr id="2" name="1 Başlık"/>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tr-TR"/>
              <a:t>Asıl başlık stili için tıklatın</a:t>
            </a:r>
            <a:endParaRPr kumimoji="0" lang="en-US"/>
          </a:p>
        </p:txBody>
      </p:sp>
      <p:sp>
        <p:nvSpPr>
          <p:cNvPr id="8" name="7 Serbest Form"/>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Serbest Form"/>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Dik Üçgen"/>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10 Düz Bağlayıcı"/>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11 Köşeli Çift Ayraç"/>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12 Köşeli Çift Ayraç"/>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1481329"/>
            <a:ext cx="8229600" cy="4386071"/>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9.02.2025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844013" y="274640"/>
            <a:ext cx="1777470" cy="5592761"/>
          </a:xfrm>
        </p:spPr>
        <p:txBody>
          <a:bodyPr vert="eaVert"/>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274641"/>
            <a:ext cx="6324600" cy="5592760"/>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9.02.2025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Serbest Form"/>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Serbest Form"/>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Dik Üçgen"/>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14 Düz Bağlayıcı"/>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Başlık Yer Tutucusu"/>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tr-TR"/>
              <a:t>Asıl başlık stili için tıklatın</a:t>
            </a:r>
            <a:endParaRPr kumimoji="0" lang="en-US"/>
          </a:p>
        </p:txBody>
      </p:sp>
      <p:sp>
        <p:nvSpPr>
          <p:cNvPr id="30" name="29 Metin Yer Tutucusu"/>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10" name="9 Veri Yer Tutucusu"/>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9F75050-0E15-4C5B-92B0-66D068882F1F}" type="datetimeFigureOut">
              <a:rPr lang="tr-TR" smtClean="0"/>
              <a:pPr/>
              <a:t>9.02.2025</a:t>
            </a:fld>
            <a:endParaRPr lang="tr-TR"/>
          </a:p>
        </p:txBody>
      </p:sp>
      <p:sp>
        <p:nvSpPr>
          <p:cNvPr id="22" name="21 Altbilgi Yer Tutucusu"/>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tr-TR"/>
          </a:p>
        </p:txBody>
      </p:sp>
      <p:sp>
        <p:nvSpPr>
          <p:cNvPr id="18" name="17 Slayt Numarası Yer Tutucusu"/>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dirty="0"/>
              <a:t>Bilgisayar Mimarisi</a:t>
            </a:r>
          </a:p>
        </p:txBody>
      </p:sp>
      <p:sp>
        <p:nvSpPr>
          <p:cNvPr id="3" name="2 Alt Başlık"/>
          <p:cNvSpPr>
            <a:spLocks noGrp="1"/>
          </p:cNvSpPr>
          <p:nvPr>
            <p:ph type="subTitle" idx="1"/>
          </p:nvPr>
        </p:nvSpPr>
        <p:spPr>
          <a:xfrm>
            <a:off x="685800" y="3611606"/>
            <a:ext cx="7772400" cy="1473577"/>
          </a:xfrm>
        </p:spPr>
        <p:txBody>
          <a:bodyPr>
            <a:normAutofit/>
          </a:bodyPr>
          <a:lstStyle/>
          <a:p>
            <a:r>
              <a:rPr lang="tr-TR" dirty="0"/>
              <a:t>Dr. </a:t>
            </a:r>
            <a:r>
              <a:rPr lang="tr-TR" dirty="0" err="1"/>
              <a:t>Öğr</a:t>
            </a:r>
            <a:r>
              <a:rPr lang="tr-TR" dirty="0"/>
              <a:t>. Üyesi İhsan PENÇE</a:t>
            </a:r>
          </a:p>
          <a:p>
            <a:r>
              <a:rPr lang="tr-TR" sz="2000" dirty="0"/>
              <a:t>Bucak Bilgisayar ve Bilişim Fakültesi</a:t>
            </a:r>
          </a:p>
          <a:p>
            <a:r>
              <a:rPr lang="tr-TR" sz="2000" dirty="0"/>
              <a:t>Yazılım Mühendisliği Bölümü</a:t>
            </a:r>
          </a:p>
        </p:txBody>
      </p:sp>
      <p:pic>
        <p:nvPicPr>
          <p:cNvPr id="17420" name="Picture 12" descr="computer architecture diagram ile ilgili görsel sonucu"/>
          <p:cNvPicPr>
            <a:picLocks noChangeAspect="1" noChangeArrowheads="1"/>
          </p:cNvPicPr>
          <p:nvPr/>
        </p:nvPicPr>
        <p:blipFill>
          <a:blip r:embed="rId2" cstate="print"/>
          <a:srcRect/>
          <a:stretch>
            <a:fillRect/>
          </a:stretch>
        </p:blipFill>
        <p:spPr bwMode="auto">
          <a:xfrm>
            <a:off x="1835696" y="44624"/>
            <a:ext cx="5392438" cy="2636912"/>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r>
              <a:rPr lang="tr-TR" sz="2400" dirty="0"/>
              <a:t>Bilgisayar Mimarisi, donanım ve yazılımla ilgili bir dizi standardın bir bilgisayar sistemi veya platform oluşturmak için birbirleriyle nasıl etkileşime girdiğine ilişkin ayrıntılı bir özelliktir. </a:t>
            </a:r>
          </a:p>
          <a:p>
            <a:endParaRPr lang="tr-TR" sz="2400" dirty="0"/>
          </a:p>
          <a:p>
            <a:r>
              <a:rPr lang="tr-TR" sz="2400" dirty="0"/>
              <a:t>Kısaca, bir bilgisayar sisteminin tasarlanması ve teknolojilerle uyumluluğunu ifade eder. Kullanıcı, teknoloji ve sistemin neye ihtiyacı olduğunu belirleme ve ardından yukarıdaki ihtiyaçlara göre mantıksal standartlar ve tasarımlar oluşturma sanatı gibidir.</a:t>
            </a:r>
          </a:p>
        </p:txBody>
      </p:sp>
      <p:sp>
        <p:nvSpPr>
          <p:cNvPr id="2" name="1 Başlık"/>
          <p:cNvSpPr>
            <a:spLocks noGrp="1"/>
          </p:cNvSpPr>
          <p:nvPr>
            <p:ph type="title"/>
          </p:nvPr>
        </p:nvSpPr>
        <p:spPr/>
        <p:txBody>
          <a:bodyPr/>
          <a:lstStyle/>
          <a:p>
            <a:r>
              <a:rPr lang="tr-TR" dirty="0"/>
              <a:t>Bilgisayar Mimarisi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lnSpcReduction="10000"/>
          </a:bodyPr>
          <a:lstStyle/>
          <a:p>
            <a:r>
              <a:rPr lang="tr-TR" sz="2200" b="1" dirty="0"/>
              <a:t>Bilgisayar</a:t>
            </a:r>
            <a:r>
              <a:rPr lang="tr-TR" sz="2200" dirty="0"/>
              <a:t>, kendisine programlama yoluyla komuta edilmiş bir dizi aritmetik yada mantık işlemini otomatik olarak yapabilen bir makinedir. Günümüz bilgisayarları, program adı verilen genelleştirilmiş işlem kümelerini izleme yeteneğine sahiptir.</a:t>
            </a:r>
          </a:p>
          <a:p>
            <a:endParaRPr lang="tr-TR" sz="2200" dirty="0"/>
          </a:p>
          <a:p>
            <a:r>
              <a:rPr lang="tr-TR" sz="2200" b="1" dirty="0"/>
              <a:t>Mikrobilgisayar</a:t>
            </a:r>
            <a:r>
              <a:rPr lang="tr-TR" sz="2200" dirty="0"/>
              <a:t> terimi merkezi işlem birimi olarak mikroişlemcisi olan bilgisayardır. </a:t>
            </a:r>
          </a:p>
          <a:p>
            <a:r>
              <a:rPr lang="tr-TR" sz="2200" dirty="0"/>
              <a:t>Mikrobilgisayar; mikroişlemci, bellek ve giriş/çıkış elemanlarından oluşan bir yapıdır. Çoğu mikrobilgisayar (giriş ve çıkış için bir klavye ve ekranla donatıldığında) aynı zamanda kişisel bilgisayardır (</a:t>
            </a:r>
            <a:r>
              <a:rPr lang="tr-TR" sz="2200" dirty="0" err="1"/>
              <a:t>Personal</a:t>
            </a:r>
            <a:r>
              <a:rPr lang="tr-TR" sz="2200" dirty="0"/>
              <a:t> </a:t>
            </a:r>
            <a:r>
              <a:rPr lang="tr-TR" sz="2200" dirty="0" err="1"/>
              <a:t>Computer</a:t>
            </a:r>
            <a:r>
              <a:rPr lang="tr-TR" sz="2200" dirty="0"/>
              <a:t>-PC).</a:t>
            </a:r>
          </a:p>
        </p:txBody>
      </p:sp>
      <p:sp>
        <p:nvSpPr>
          <p:cNvPr id="3" name="2 Başlık"/>
          <p:cNvSpPr>
            <a:spLocks noGrp="1"/>
          </p:cNvSpPr>
          <p:nvPr>
            <p:ph type="title"/>
          </p:nvPr>
        </p:nvSpPr>
        <p:spPr/>
        <p:txBody>
          <a:bodyPr/>
          <a:lstStyle/>
          <a:p>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ox(in)">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box(in)">
                                      <p:cBhvr>
                                        <p:cTn id="1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7200" y="116632"/>
            <a:ext cx="8229600" cy="1143000"/>
          </a:xfrm>
        </p:spPr>
        <p:txBody>
          <a:bodyPr>
            <a:normAutofit fontScale="90000"/>
          </a:bodyPr>
          <a:lstStyle/>
          <a:p>
            <a:r>
              <a:rPr lang="tr-TR" sz="4400" dirty="0"/>
              <a:t>Mikroişlemci- </a:t>
            </a:r>
            <a:r>
              <a:rPr lang="tr-TR" sz="4400" dirty="0" err="1"/>
              <a:t>Mikrodenetleyici</a:t>
            </a:r>
            <a:r>
              <a:rPr lang="tr-TR" sz="4400" dirty="0"/>
              <a:t> </a:t>
            </a:r>
            <a:endParaRPr lang="tr-TR" dirty="0"/>
          </a:p>
        </p:txBody>
      </p:sp>
      <p:sp>
        <p:nvSpPr>
          <p:cNvPr id="58371" name="Rectangle 3"/>
          <p:cNvSpPr>
            <a:spLocks noGrp="1" noChangeArrowheads="1"/>
          </p:cNvSpPr>
          <p:nvPr>
            <p:ph type="body" idx="1"/>
          </p:nvPr>
        </p:nvSpPr>
        <p:spPr>
          <a:xfrm>
            <a:off x="323528" y="1124744"/>
            <a:ext cx="8496944" cy="4968552"/>
          </a:xfrm>
        </p:spPr>
        <p:txBody>
          <a:bodyPr>
            <a:noAutofit/>
          </a:bodyPr>
          <a:lstStyle/>
          <a:p>
            <a:pPr>
              <a:lnSpc>
                <a:spcPct val="80000"/>
              </a:lnSpc>
            </a:pPr>
            <a:r>
              <a:rPr lang="tr-TR" sz="2400" dirty="0"/>
              <a:t>Bir </a:t>
            </a:r>
            <a:r>
              <a:rPr lang="tr-TR" sz="2400" b="1" dirty="0"/>
              <a:t>CPU</a:t>
            </a:r>
            <a:r>
              <a:rPr lang="tr-TR" sz="2400" dirty="0"/>
              <a:t> (merkezi işlem birimi), bir bilgisayarın talimatları yürüten parçasıdır. </a:t>
            </a:r>
          </a:p>
          <a:p>
            <a:pPr>
              <a:lnSpc>
                <a:spcPct val="80000"/>
              </a:lnSpc>
            </a:pPr>
            <a:r>
              <a:rPr lang="tr-TR" sz="2400" b="1" dirty="0"/>
              <a:t>Mikroişlemci</a:t>
            </a:r>
            <a:r>
              <a:rPr lang="tr-TR" sz="2400" dirty="0"/>
              <a:t>, merkezi işlem birimi (CPU) fonksiyonlarını tek bir yarı iletken tüm devrede (IC) birleştiren programlanabilir bir sayısal elektronik bileşendir. Yani mikroişlemci, bir CPU'nun tek yongalı bir uygulamasıdır. Bu, CPU'nun yalnızca tek bir çip olduğu anlamına gelir.</a:t>
            </a:r>
          </a:p>
          <a:p>
            <a:pPr>
              <a:lnSpc>
                <a:spcPct val="80000"/>
              </a:lnSpc>
            </a:pPr>
            <a:endParaRPr lang="tr-TR" sz="2400" dirty="0"/>
          </a:p>
          <a:p>
            <a:pPr>
              <a:lnSpc>
                <a:spcPct val="80000"/>
              </a:lnSpc>
            </a:pPr>
            <a:r>
              <a:rPr lang="tr-TR" sz="2400" dirty="0"/>
              <a:t>Günümüzde genel kullanım için hemen hemen tüm CPU'lar mikroişlemcilerdir denilebilir.</a:t>
            </a:r>
          </a:p>
          <a:p>
            <a:pPr>
              <a:lnSpc>
                <a:spcPct val="80000"/>
              </a:lnSpc>
            </a:pPr>
            <a:endParaRPr lang="tr-TR" sz="2400" dirty="0"/>
          </a:p>
          <a:p>
            <a:pPr>
              <a:lnSpc>
                <a:spcPct val="80000"/>
              </a:lnSpc>
            </a:pPr>
            <a:r>
              <a:rPr lang="tr-TR" sz="2400" dirty="0"/>
              <a:t>Bir </a:t>
            </a:r>
            <a:r>
              <a:rPr lang="tr-TR" sz="2400" b="1" dirty="0" err="1"/>
              <a:t>mikrodenetleyici</a:t>
            </a:r>
            <a:r>
              <a:rPr lang="tr-TR" sz="2400" dirty="0"/>
              <a:t>, mikroişlemcinin, kristal </a:t>
            </a:r>
            <a:r>
              <a:rPr lang="tr-TR" sz="2400" dirty="0" err="1"/>
              <a:t>osilatör</a:t>
            </a:r>
            <a:r>
              <a:rPr lang="tr-TR" sz="2400" dirty="0"/>
              <a:t>, zamanlayıcılar, seri ve </a:t>
            </a:r>
            <a:r>
              <a:rPr lang="tr-TR" sz="2400" dirty="0" err="1"/>
              <a:t>analog</a:t>
            </a:r>
            <a:r>
              <a:rPr lang="tr-TR" sz="2400" dirty="0"/>
              <a:t> giriş çıkışlar, programlanabilir hafıza gibi bileşenlerle tek bir tümleşik devre üzerinde üretilmiş halidir. </a:t>
            </a:r>
            <a:r>
              <a:rPr lang="tr-TR" sz="2400" dirty="0" err="1"/>
              <a:t>Pic</a:t>
            </a:r>
            <a:r>
              <a:rPr lang="tr-TR" sz="2400" dirty="0"/>
              <a:t>, STM32.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8371">
                                            <p:txEl>
                                              <p:pRg st="0" end="0"/>
                                            </p:txEl>
                                          </p:spTgt>
                                        </p:tgtEl>
                                        <p:attrNameLst>
                                          <p:attrName>style.visibility</p:attrName>
                                        </p:attrNameLst>
                                      </p:cBhvr>
                                      <p:to>
                                        <p:strVal val="visible"/>
                                      </p:to>
                                    </p:set>
                                    <p:animEffect transition="in" filter="box(in)">
                                      <p:cBhvr>
                                        <p:cTn id="7" dur="500"/>
                                        <p:tgtEl>
                                          <p:spTgt spid="583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58371">
                                            <p:txEl>
                                              <p:pRg st="1" end="1"/>
                                            </p:txEl>
                                          </p:spTgt>
                                        </p:tgtEl>
                                        <p:attrNameLst>
                                          <p:attrName>style.visibility</p:attrName>
                                        </p:attrNameLst>
                                      </p:cBhvr>
                                      <p:to>
                                        <p:strVal val="visible"/>
                                      </p:to>
                                    </p:set>
                                    <p:animEffect transition="in" filter="box(in)">
                                      <p:cBhvr>
                                        <p:cTn id="12" dur="500"/>
                                        <p:tgtEl>
                                          <p:spTgt spid="583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58371">
                                            <p:txEl>
                                              <p:pRg st="3" end="3"/>
                                            </p:txEl>
                                          </p:spTgt>
                                        </p:tgtEl>
                                        <p:attrNameLst>
                                          <p:attrName>style.visibility</p:attrName>
                                        </p:attrNameLst>
                                      </p:cBhvr>
                                      <p:to>
                                        <p:strVal val="visible"/>
                                      </p:to>
                                    </p:set>
                                    <p:animEffect transition="in" filter="box(in)">
                                      <p:cBhvr>
                                        <p:cTn id="17" dur="500"/>
                                        <p:tgtEl>
                                          <p:spTgt spid="5837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58371">
                                            <p:txEl>
                                              <p:pRg st="5" end="5"/>
                                            </p:txEl>
                                          </p:spTgt>
                                        </p:tgtEl>
                                        <p:attrNameLst>
                                          <p:attrName>style.visibility</p:attrName>
                                        </p:attrNameLst>
                                      </p:cBhvr>
                                      <p:to>
                                        <p:strVal val="visible"/>
                                      </p:to>
                                    </p:set>
                                    <p:animEffect transition="in" filter="box(in)">
                                      <p:cBhvr>
                                        <p:cTn id="22" dur="500"/>
                                        <p:tgtEl>
                                          <p:spTgt spid="583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764704"/>
            <a:ext cx="8229600" cy="5332048"/>
          </a:xfrm>
        </p:spPr>
        <p:txBody>
          <a:bodyPr>
            <a:normAutofit/>
          </a:bodyPr>
          <a:lstStyle/>
          <a:p>
            <a:pPr>
              <a:lnSpc>
                <a:spcPct val="80000"/>
              </a:lnSpc>
            </a:pPr>
            <a:r>
              <a:rPr lang="tr-TR" sz="1800" dirty="0"/>
              <a:t>Mikroişlemci, bilgisayarın kalbi ve beynidir. Veri girişi alır, talimatları yürütür ve bilgileri işler. </a:t>
            </a:r>
          </a:p>
          <a:p>
            <a:pPr>
              <a:lnSpc>
                <a:spcPct val="80000"/>
              </a:lnSpc>
            </a:pPr>
            <a:endParaRPr lang="tr-TR" sz="1800" dirty="0"/>
          </a:p>
          <a:p>
            <a:pPr>
              <a:lnSpc>
                <a:spcPct val="80000"/>
              </a:lnSpc>
            </a:pPr>
            <a:r>
              <a:rPr lang="tr-TR" sz="1800" dirty="0"/>
              <a:t>Kontrol Birimi (</a:t>
            </a:r>
            <a:r>
              <a:rPr lang="tr-TR" sz="1800" i="1" dirty="0" err="1"/>
              <a:t>Control</a:t>
            </a:r>
            <a:r>
              <a:rPr lang="tr-TR" sz="1800" i="1" dirty="0"/>
              <a:t> </a:t>
            </a:r>
            <a:r>
              <a:rPr lang="tr-TR" sz="1800" i="1" dirty="0" err="1"/>
              <a:t>Unit</a:t>
            </a:r>
            <a:r>
              <a:rPr lang="tr-TR" sz="1800" dirty="0"/>
              <a:t>)</a:t>
            </a:r>
          </a:p>
          <a:p>
            <a:pPr>
              <a:lnSpc>
                <a:spcPct val="80000"/>
              </a:lnSpc>
            </a:pPr>
            <a:r>
              <a:rPr lang="tr-TR" sz="1800" dirty="0"/>
              <a:t>Aritmetik ve Mantık Birimi (</a:t>
            </a:r>
            <a:r>
              <a:rPr lang="tr-TR" sz="1800" i="1" dirty="0"/>
              <a:t>ALU: </a:t>
            </a:r>
            <a:r>
              <a:rPr lang="tr-TR" sz="1800" i="1" dirty="0" err="1"/>
              <a:t>Arithmetic</a:t>
            </a:r>
            <a:r>
              <a:rPr lang="tr-TR" sz="1800" i="1" dirty="0"/>
              <a:t> </a:t>
            </a:r>
            <a:r>
              <a:rPr lang="tr-TR" sz="1800" i="1" dirty="0" err="1"/>
              <a:t>and</a:t>
            </a:r>
            <a:r>
              <a:rPr lang="tr-TR" sz="1800" i="1" dirty="0"/>
              <a:t> </a:t>
            </a:r>
            <a:r>
              <a:rPr lang="tr-TR" sz="1800" i="1" dirty="0" err="1"/>
              <a:t>Logic</a:t>
            </a:r>
            <a:r>
              <a:rPr lang="tr-TR" sz="1800" i="1" dirty="0"/>
              <a:t> </a:t>
            </a:r>
            <a:r>
              <a:rPr lang="tr-TR" sz="1800" i="1" dirty="0" err="1"/>
              <a:t>Unit</a:t>
            </a:r>
            <a:r>
              <a:rPr lang="tr-TR" sz="1800" dirty="0"/>
              <a:t>) </a:t>
            </a:r>
          </a:p>
          <a:p>
            <a:pPr>
              <a:lnSpc>
                <a:spcPct val="80000"/>
              </a:lnSpc>
              <a:buNone/>
            </a:pPr>
            <a:r>
              <a:rPr lang="tr-TR" sz="1800" dirty="0"/>
              <a:t>İşlemcide bulunan birçok ayrı bileşenle birlikte çalışmaktadır. </a:t>
            </a:r>
          </a:p>
          <a:p>
            <a:pPr>
              <a:lnSpc>
                <a:spcPct val="80000"/>
              </a:lnSpc>
              <a:buNone/>
            </a:pPr>
            <a:endParaRPr lang="tr-TR" sz="1800" dirty="0"/>
          </a:p>
          <a:p>
            <a:pPr>
              <a:lnSpc>
                <a:spcPct val="80000"/>
              </a:lnSpc>
              <a:buNone/>
            </a:pPr>
            <a:r>
              <a:rPr lang="tr-TR" sz="1800" dirty="0"/>
              <a:t>İşlemcinin görevleri:</a:t>
            </a:r>
          </a:p>
          <a:p>
            <a:pPr lvl="1">
              <a:lnSpc>
                <a:spcPct val="80000"/>
              </a:lnSpc>
            </a:pPr>
            <a:r>
              <a:rPr lang="tr-TR" sz="1800" dirty="0"/>
              <a:t>Verilerin ve deyimlerin depolanması için ana belleğin kontrolü, </a:t>
            </a:r>
          </a:p>
          <a:p>
            <a:pPr lvl="1">
              <a:lnSpc>
                <a:spcPct val="80000"/>
              </a:lnSpc>
            </a:pPr>
            <a:r>
              <a:rPr lang="tr-TR" sz="1800" dirty="0"/>
              <a:t>İşlemlerin sıralarının kontrolü</a:t>
            </a:r>
          </a:p>
          <a:p>
            <a:pPr lvl="1">
              <a:lnSpc>
                <a:spcPct val="80000"/>
              </a:lnSpc>
            </a:pPr>
            <a:r>
              <a:rPr lang="tr-TR" sz="1800" dirty="0"/>
              <a:t>Bilgisayar sisteminin tüm bileşenlerine komutlar vermek</a:t>
            </a:r>
          </a:p>
          <a:p>
            <a:pPr lvl="1">
              <a:lnSpc>
                <a:spcPct val="80000"/>
              </a:lnSpc>
            </a:pPr>
            <a:r>
              <a:rPr lang="tr-TR" sz="1800" dirty="0"/>
              <a:t>İşlemlerin yürütülmesini sağlamak. </a:t>
            </a:r>
          </a:p>
          <a:p>
            <a:pPr lvl="1">
              <a:lnSpc>
                <a:spcPct val="80000"/>
              </a:lnSpc>
            </a:pPr>
            <a:r>
              <a:rPr lang="tr-TR" sz="1800" dirty="0"/>
              <a:t>Verilerin girilmesi,</a:t>
            </a:r>
          </a:p>
          <a:p>
            <a:pPr lvl="1">
              <a:lnSpc>
                <a:spcPct val="80000"/>
              </a:lnSpc>
            </a:pPr>
            <a:r>
              <a:rPr lang="tr-TR" sz="1800" dirty="0"/>
              <a:t>Verilerin belleğe aktarılması, </a:t>
            </a:r>
          </a:p>
          <a:p>
            <a:pPr lvl="1">
              <a:lnSpc>
                <a:spcPct val="80000"/>
              </a:lnSpc>
            </a:pPr>
            <a:r>
              <a:rPr lang="tr-TR" sz="1800" dirty="0"/>
              <a:t>Verilerin işlenmesi</a:t>
            </a:r>
          </a:p>
          <a:p>
            <a:pPr lvl="1">
              <a:lnSpc>
                <a:spcPct val="80000"/>
              </a:lnSpc>
            </a:pPr>
            <a:r>
              <a:rPr lang="tr-TR" sz="1800" dirty="0"/>
              <a:t>Sonuçların çıktı birimlerine aktarılması</a:t>
            </a:r>
          </a:p>
          <a:p>
            <a:pPr>
              <a:lnSpc>
                <a:spcPct val="80000"/>
              </a:lnSpc>
            </a:pPr>
            <a:endParaRPr lang="tr-TR" sz="1800" dirty="0"/>
          </a:p>
          <a:p>
            <a:pPr>
              <a:lnSpc>
                <a:spcPct val="80000"/>
              </a:lnSpc>
            </a:pPr>
            <a:r>
              <a:rPr lang="tr-TR" sz="1800" dirty="0"/>
              <a:t>Bu işlemlerin yürütülmesi, işlemcinin diğer birimlerle bağlantısının </a:t>
            </a:r>
            <a:r>
              <a:rPr lang="tr-TR" sz="1800" dirty="0" err="1"/>
              <a:t>veriyolları</a:t>
            </a:r>
            <a:r>
              <a:rPr lang="tr-TR" sz="1800" dirty="0"/>
              <a:t> aracılığı ile sağlanması ile mümkün olabilmektedir.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fontScale="70000" lnSpcReduction="20000"/>
          </a:bodyPr>
          <a:lstStyle/>
          <a:p>
            <a:r>
              <a:rPr lang="tr-TR" sz="3100" dirty="0"/>
              <a:t>Mikroişlemci, bilgisayarın merkezi işlem birimi olarak çalışır. Mikroişlemci program komut kodlarının, bellekten alınıp getirilerek kodunun çözülmesi ve çalıştırılıp giriş/çıkış birimlerine yansıtılması işlevini yerine getirmektedir. En basit şekli ile bir mikroişlemcinin mimari yapısı kaydediciler (</a:t>
            </a:r>
            <a:r>
              <a:rPr lang="tr-TR" sz="3100" dirty="0" err="1"/>
              <a:t>registers</a:t>
            </a:r>
            <a:r>
              <a:rPr lang="tr-TR" sz="3100" dirty="0"/>
              <a:t>), aritmetik-mantık birimi (ALU) ve sistemi eşzamanlı çalıştırıp kontrol eden kontrol biriminden (</a:t>
            </a:r>
            <a:r>
              <a:rPr lang="tr-TR" sz="3100" dirty="0" err="1"/>
              <a:t>Control</a:t>
            </a:r>
            <a:r>
              <a:rPr lang="tr-TR" sz="3100" dirty="0"/>
              <a:t> </a:t>
            </a:r>
            <a:r>
              <a:rPr lang="tr-TR" sz="3100" dirty="0" err="1"/>
              <a:t>Unit</a:t>
            </a:r>
            <a:r>
              <a:rPr lang="tr-TR" sz="3100" dirty="0"/>
              <a:t>) meydana gelmektedir. </a:t>
            </a:r>
          </a:p>
          <a:p>
            <a:endParaRPr lang="tr-TR" sz="3100" dirty="0"/>
          </a:p>
          <a:p>
            <a:r>
              <a:rPr lang="tr-TR" sz="3100" dirty="0"/>
              <a:t>Bilgisayar mimarisi; Bellek, ALU, kaydediciler, I/O birimi, yol arabirimi, kontrol birimi gibi birimlerin tasarlanması, çalışma prensiplerinin öğrenilmesi, verilerin bu birimler arasında taşınması gibi işlemlerin nasıl yapıldığının öğrenilmesi ve bu birimlerin programlanması ile ilgilenir.</a:t>
            </a:r>
          </a:p>
          <a:p>
            <a:endParaRPr lang="tr-TR" dirty="0"/>
          </a:p>
        </p:txBody>
      </p:sp>
      <p:sp>
        <p:nvSpPr>
          <p:cNvPr id="3" name="2 Başlık"/>
          <p:cNvSpPr>
            <a:spLocks noGrp="1"/>
          </p:cNvSpPr>
          <p:nvPr>
            <p:ph type="title"/>
          </p:nvPr>
        </p:nvSpPr>
        <p:spPr/>
        <p:txBody>
          <a:bodyPr/>
          <a:lstStyle/>
          <a:p>
            <a:endParaRPr lang="tr-T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279301"/>
            <a:ext cx="8229600" cy="4525963"/>
          </a:xfrm>
        </p:spPr>
        <p:txBody>
          <a:bodyPr>
            <a:normAutofit/>
          </a:bodyPr>
          <a:lstStyle/>
          <a:p>
            <a:r>
              <a:rPr lang="tr-TR" sz="2400" dirty="0"/>
              <a:t>Günümüz bilgisayarları dijital sistemlerdir. Dijital sistemdeki her sinyal AÇIK (ON) veya KAPALI (OFF) şekilde ifade edilir. </a:t>
            </a:r>
          </a:p>
          <a:p>
            <a:r>
              <a:rPr lang="tr-TR" sz="2400" dirty="0"/>
              <a:t>Sayıları temsil ederken de açık ve kapalı olma durumu kullanılır. Bu sayede kapalı ve açık 0 ve 1 rakamlarını temsil edebilir.</a:t>
            </a:r>
          </a:p>
          <a:p>
            <a:r>
              <a:rPr lang="tr-TR" sz="2400" dirty="0"/>
              <a:t>Bit (</a:t>
            </a:r>
            <a:r>
              <a:rPr lang="tr-TR" sz="2400" dirty="0" err="1"/>
              <a:t>Binary</a:t>
            </a:r>
            <a:r>
              <a:rPr lang="tr-TR" sz="2400" dirty="0"/>
              <a:t> </a:t>
            </a:r>
            <a:r>
              <a:rPr lang="tr-TR" sz="2400" dirty="0" err="1"/>
              <a:t>Digit</a:t>
            </a:r>
            <a:r>
              <a:rPr lang="tr-TR" sz="2400" dirty="0"/>
              <a:t>) ise ikili sayı olup, bir bit 0 veya 1 değerine sahip olabilir. İkilik sayı sisteminde (</a:t>
            </a:r>
            <a:r>
              <a:rPr lang="tr-TR" sz="2400" dirty="0" err="1">
                <a:solidFill>
                  <a:srgbClr val="FF0000"/>
                </a:solidFill>
              </a:rPr>
              <a:t>Binary</a:t>
            </a:r>
            <a:r>
              <a:rPr lang="tr-TR" sz="2400" dirty="0"/>
              <a:t>) bir örnek şu şekildedir:</a:t>
            </a:r>
          </a:p>
        </p:txBody>
      </p:sp>
      <p:sp>
        <p:nvSpPr>
          <p:cNvPr id="3" name="2 Başlık"/>
          <p:cNvSpPr>
            <a:spLocks noGrp="1"/>
          </p:cNvSpPr>
          <p:nvPr>
            <p:ph type="title"/>
          </p:nvPr>
        </p:nvSpPr>
        <p:spPr/>
        <p:txBody>
          <a:bodyPr>
            <a:normAutofit/>
          </a:bodyPr>
          <a:lstStyle/>
          <a:p>
            <a:r>
              <a:rPr lang="tr-TR" dirty="0"/>
              <a:t>Bilgisayarlar için Sayı Sistemleri</a:t>
            </a:r>
          </a:p>
        </p:txBody>
      </p:sp>
      <p:pic>
        <p:nvPicPr>
          <p:cNvPr id="3074" name="Picture 2" descr="D:\Mims\Ders notları\Bahar\2021\Bilgisayar Mimarisi\Ekran Alıntısı.JPG"/>
          <p:cNvPicPr>
            <a:picLocks noChangeAspect="1" noChangeArrowheads="1"/>
          </p:cNvPicPr>
          <p:nvPr/>
        </p:nvPicPr>
        <p:blipFill>
          <a:blip r:embed="rId2" cstate="print"/>
          <a:srcRect/>
          <a:stretch>
            <a:fillRect/>
          </a:stretch>
        </p:blipFill>
        <p:spPr bwMode="auto">
          <a:xfrm>
            <a:off x="1547664" y="4869160"/>
            <a:ext cx="6192688" cy="108012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4379101"/>
            <a:ext cx="8229600" cy="1714195"/>
          </a:xfrm>
        </p:spPr>
        <p:txBody>
          <a:bodyPr>
            <a:normAutofit/>
          </a:bodyPr>
          <a:lstStyle/>
          <a:p>
            <a:pPr>
              <a:buNone/>
            </a:pPr>
            <a:r>
              <a:rPr lang="pt-BR" sz="2400" dirty="0"/>
              <a:t>5A3</a:t>
            </a:r>
            <a:r>
              <a:rPr lang="pt-BR" sz="2400" baseline="-25000" dirty="0"/>
              <a:t>16</a:t>
            </a:r>
            <a:r>
              <a:rPr lang="pt-BR" sz="2400" dirty="0"/>
              <a:t> = 5 · 16</a:t>
            </a:r>
            <a:r>
              <a:rPr lang="pt-BR" sz="2400" baseline="30000" dirty="0"/>
              <a:t>2</a:t>
            </a:r>
            <a:r>
              <a:rPr lang="pt-BR" sz="2400" dirty="0"/>
              <a:t> + 10 · 16</a:t>
            </a:r>
            <a:r>
              <a:rPr lang="pt-BR" sz="2400" baseline="30000" dirty="0"/>
              <a:t>1</a:t>
            </a:r>
            <a:r>
              <a:rPr lang="pt-BR" sz="2400" dirty="0"/>
              <a:t> + 3 · 16</a:t>
            </a:r>
            <a:r>
              <a:rPr lang="pt-BR" sz="2400" baseline="30000" dirty="0"/>
              <a:t>0</a:t>
            </a:r>
            <a:endParaRPr lang="pt-BR" sz="2400" dirty="0"/>
          </a:p>
          <a:p>
            <a:pPr>
              <a:buNone/>
            </a:pPr>
            <a:r>
              <a:rPr lang="pt-BR" sz="2400" dirty="0"/>
              <a:t>= 5 · 256 + 10 · 16 + 3 · 1</a:t>
            </a:r>
            <a:endParaRPr lang="tr-TR" sz="2400" dirty="0"/>
          </a:p>
          <a:p>
            <a:pPr>
              <a:buNone/>
            </a:pPr>
            <a:r>
              <a:rPr lang="pt-BR" sz="2400" dirty="0"/>
              <a:t>= 1280 + 160 + 3</a:t>
            </a:r>
            <a:endParaRPr lang="tr-TR" sz="2400" dirty="0"/>
          </a:p>
          <a:p>
            <a:pPr>
              <a:buNone/>
            </a:pPr>
            <a:r>
              <a:rPr lang="pt-BR" sz="2400" dirty="0"/>
              <a:t>= 1443</a:t>
            </a:r>
            <a:r>
              <a:rPr lang="pt-BR" sz="2400" baseline="-25000" dirty="0"/>
              <a:t>10</a:t>
            </a:r>
            <a:endParaRPr lang="tr-TR" sz="2400" dirty="0"/>
          </a:p>
        </p:txBody>
      </p:sp>
      <p:sp>
        <p:nvSpPr>
          <p:cNvPr id="3" name="2 Başlık"/>
          <p:cNvSpPr>
            <a:spLocks noGrp="1"/>
          </p:cNvSpPr>
          <p:nvPr>
            <p:ph type="title"/>
          </p:nvPr>
        </p:nvSpPr>
        <p:spPr>
          <a:xfrm>
            <a:off x="457200" y="332656"/>
            <a:ext cx="8229600" cy="724942"/>
          </a:xfrm>
        </p:spPr>
        <p:txBody>
          <a:bodyPr>
            <a:normAutofit/>
          </a:bodyPr>
          <a:lstStyle/>
          <a:p>
            <a:r>
              <a:rPr lang="tr-TR" sz="3600" b="0" dirty="0" err="1"/>
              <a:t>Hexadecimal</a:t>
            </a:r>
            <a:r>
              <a:rPr lang="tr-TR" sz="3600" b="0" dirty="0"/>
              <a:t> - On altılı sayı sistemi</a:t>
            </a:r>
            <a:endParaRPr lang="tr-TR" sz="3600" dirty="0"/>
          </a:p>
        </p:txBody>
      </p:sp>
      <p:pic>
        <p:nvPicPr>
          <p:cNvPr id="4098" name="Picture 2" descr="Sayı Sistemleri Onluk (Desimal) , İkilik (Binary), Sekizlik (Oktal),  Onaltılık (Hexadesimal) Nedir? - Eğitim ve Teknoloji"/>
          <p:cNvPicPr>
            <a:picLocks noChangeAspect="1" noChangeArrowheads="1"/>
          </p:cNvPicPr>
          <p:nvPr/>
        </p:nvPicPr>
        <p:blipFill>
          <a:blip r:embed="rId2" cstate="print"/>
          <a:srcRect/>
          <a:stretch>
            <a:fillRect/>
          </a:stretch>
        </p:blipFill>
        <p:spPr bwMode="auto">
          <a:xfrm>
            <a:off x="2915816" y="908720"/>
            <a:ext cx="3168352" cy="344834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2000"/>
                                        <p:tgtEl>
                                          <p:spTgt spid="2">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2000"/>
                                        <p:tgtEl>
                                          <p:spTgt spid="2">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fade">
                                      <p:cBhvr>
                                        <p:cTn id="16" dur="2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836712"/>
            <a:ext cx="8229600" cy="5256584"/>
          </a:xfrm>
        </p:spPr>
        <p:txBody>
          <a:bodyPr>
            <a:noAutofit/>
          </a:bodyPr>
          <a:lstStyle/>
          <a:p>
            <a:r>
              <a:rPr lang="tr-TR" sz="2400" dirty="0">
                <a:solidFill>
                  <a:srgbClr val="FF0000"/>
                </a:solidFill>
                <a:latin typeface="Calibri" panose="020F0502020204030204" pitchFamily="34" charset="0"/>
                <a:cs typeface="Calibri" panose="020F0502020204030204" pitchFamily="34" charset="0"/>
              </a:rPr>
              <a:t>0</a:t>
            </a:r>
            <a:r>
              <a:rPr lang="tr-TR" sz="2400" dirty="0">
                <a:latin typeface="Calibri" panose="020F0502020204030204" pitchFamily="34" charset="0"/>
                <a:cs typeface="Calibri" panose="020F0502020204030204" pitchFamily="34" charset="0"/>
              </a:rPr>
              <a:t>10110</a:t>
            </a:r>
            <a:r>
              <a:rPr lang="tr-TR" sz="2400" baseline="-25000" dirty="0">
                <a:latin typeface="Calibri" panose="020F0502020204030204" pitchFamily="34" charset="0"/>
                <a:cs typeface="Calibri" panose="020F0502020204030204" pitchFamily="34" charset="0"/>
              </a:rPr>
              <a:t>2</a:t>
            </a:r>
            <a:r>
              <a:rPr lang="pt-BR" sz="2400" dirty="0">
                <a:latin typeface="Calibri" panose="020F0502020204030204" pitchFamily="34" charset="0"/>
                <a:cs typeface="Calibri" panose="020F0502020204030204" pitchFamily="34" charset="0"/>
              </a:rPr>
              <a:t> = </a:t>
            </a:r>
            <a:r>
              <a:rPr lang="tr-TR" sz="2400" dirty="0">
                <a:latin typeface="Calibri" panose="020F0502020204030204" pitchFamily="34" charset="0"/>
                <a:cs typeface="Calibri" panose="020F0502020204030204" pitchFamily="34" charset="0"/>
              </a:rPr>
              <a:t>22</a:t>
            </a:r>
            <a:r>
              <a:rPr lang="tr-TR" sz="2400" baseline="-25000" dirty="0">
                <a:latin typeface="Calibri" panose="020F0502020204030204" pitchFamily="34" charset="0"/>
                <a:cs typeface="Calibri" panose="020F0502020204030204" pitchFamily="34" charset="0"/>
              </a:rPr>
              <a:t>10</a:t>
            </a:r>
          </a:p>
          <a:p>
            <a:r>
              <a:rPr lang="tr-TR" sz="2400" dirty="0">
                <a:solidFill>
                  <a:srgbClr val="FF0000"/>
                </a:solidFill>
                <a:latin typeface="Calibri" panose="020F0502020204030204" pitchFamily="34" charset="0"/>
                <a:cs typeface="Calibri" panose="020F0502020204030204" pitchFamily="34" charset="0"/>
              </a:rPr>
              <a:t>1</a:t>
            </a:r>
            <a:r>
              <a:rPr lang="tr-TR" sz="2400" dirty="0">
                <a:latin typeface="Calibri" panose="020F0502020204030204" pitchFamily="34" charset="0"/>
                <a:cs typeface="Calibri" panose="020F0502020204030204" pitchFamily="34" charset="0"/>
              </a:rPr>
              <a:t>10110</a:t>
            </a:r>
            <a:r>
              <a:rPr lang="tr-TR" sz="2400" baseline="-25000" dirty="0">
                <a:latin typeface="Calibri" panose="020F0502020204030204" pitchFamily="34" charset="0"/>
                <a:cs typeface="Calibri" panose="020F0502020204030204" pitchFamily="34" charset="0"/>
              </a:rPr>
              <a:t>2</a:t>
            </a:r>
            <a:r>
              <a:rPr lang="pt-BR" sz="2400" dirty="0">
                <a:latin typeface="Calibri" panose="020F0502020204030204" pitchFamily="34" charset="0"/>
                <a:cs typeface="Calibri" panose="020F0502020204030204" pitchFamily="34" charset="0"/>
              </a:rPr>
              <a:t> = </a:t>
            </a:r>
            <a:r>
              <a:rPr lang="tr-TR" sz="2400" dirty="0">
                <a:latin typeface="Calibri" panose="020F0502020204030204" pitchFamily="34" charset="0"/>
                <a:cs typeface="Calibri" panose="020F0502020204030204" pitchFamily="34" charset="0"/>
              </a:rPr>
              <a:t>-22</a:t>
            </a:r>
            <a:r>
              <a:rPr lang="tr-TR" sz="2400" baseline="-25000" dirty="0">
                <a:latin typeface="Calibri" panose="020F0502020204030204" pitchFamily="34" charset="0"/>
                <a:cs typeface="Calibri" panose="020F0502020204030204" pitchFamily="34" charset="0"/>
              </a:rPr>
              <a:t>10</a:t>
            </a:r>
          </a:p>
          <a:p>
            <a:pPr marL="109728" indent="0">
              <a:buNone/>
            </a:pPr>
            <a:endParaRPr lang="tr-TR" sz="400" baseline="-25000" dirty="0">
              <a:latin typeface="Calibri" panose="020F0502020204030204" pitchFamily="34" charset="0"/>
              <a:cs typeface="Calibri" panose="020F0502020204030204" pitchFamily="34" charset="0"/>
            </a:endParaRPr>
          </a:p>
          <a:p>
            <a:pPr algn="ctr">
              <a:buNone/>
            </a:pPr>
            <a:r>
              <a:rPr lang="tr-TR" sz="2800" b="1" dirty="0">
                <a:solidFill>
                  <a:srgbClr val="FF0000"/>
                </a:solidFill>
                <a:effectLst>
                  <a:outerShdw blurRad="31750" dist="25400" dir="5400000" algn="tl" rotWithShape="0">
                    <a:srgbClr val="000000">
                      <a:alpha val="25000"/>
                    </a:srgbClr>
                  </a:outerShdw>
                </a:effectLst>
                <a:latin typeface="Calibri" panose="020F0502020204030204" pitchFamily="34" charset="0"/>
                <a:ea typeface="+mj-ea"/>
                <a:cs typeface="Calibri" panose="020F0502020204030204" pitchFamily="34" charset="0"/>
              </a:rPr>
              <a:t>1’in </a:t>
            </a:r>
            <a:r>
              <a:rPr lang="tr-TR" sz="2800" b="1" dirty="0" err="1">
                <a:solidFill>
                  <a:srgbClr val="FF0000"/>
                </a:solidFill>
                <a:effectLst>
                  <a:outerShdw blurRad="31750" dist="25400" dir="5400000" algn="tl" rotWithShape="0">
                    <a:srgbClr val="000000">
                      <a:alpha val="25000"/>
                    </a:srgbClr>
                  </a:outerShdw>
                </a:effectLst>
                <a:latin typeface="Calibri" panose="020F0502020204030204" pitchFamily="34" charset="0"/>
                <a:ea typeface="+mj-ea"/>
                <a:cs typeface="Calibri" panose="020F0502020204030204" pitchFamily="34" charset="0"/>
              </a:rPr>
              <a:t>Tümleyeni</a:t>
            </a:r>
            <a:r>
              <a:rPr lang="tr-TR" sz="2800" b="1" dirty="0">
                <a:solidFill>
                  <a:srgbClr val="FF0000"/>
                </a:solidFill>
                <a:effectLst>
                  <a:outerShdw blurRad="31750" dist="25400" dir="5400000" algn="tl" rotWithShape="0">
                    <a:srgbClr val="000000">
                      <a:alpha val="25000"/>
                    </a:srgbClr>
                  </a:outerShdw>
                </a:effectLst>
                <a:latin typeface="Calibri" panose="020F0502020204030204" pitchFamily="34" charset="0"/>
                <a:ea typeface="+mj-ea"/>
                <a:cs typeface="Calibri" panose="020F0502020204030204" pitchFamily="34" charset="0"/>
              </a:rPr>
              <a:t> Yaklaşımı (1’s </a:t>
            </a:r>
            <a:r>
              <a:rPr lang="tr-TR" sz="2800" b="1" dirty="0" err="1">
                <a:solidFill>
                  <a:srgbClr val="FF0000"/>
                </a:solidFill>
                <a:effectLst>
                  <a:outerShdw blurRad="31750" dist="25400" dir="5400000" algn="tl" rotWithShape="0">
                    <a:srgbClr val="000000">
                      <a:alpha val="25000"/>
                    </a:srgbClr>
                  </a:outerShdw>
                </a:effectLst>
                <a:latin typeface="Calibri" panose="020F0502020204030204" pitchFamily="34" charset="0"/>
                <a:ea typeface="+mj-ea"/>
                <a:cs typeface="Calibri" panose="020F0502020204030204" pitchFamily="34" charset="0"/>
              </a:rPr>
              <a:t>Complement</a:t>
            </a:r>
            <a:r>
              <a:rPr lang="tr-TR" sz="2800" b="1" dirty="0">
                <a:solidFill>
                  <a:srgbClr val="FF0000"/>
                </a:solidFill>
                <a:effectLst>
                  <a:outerShdw blurRad="31750" dist="25400" dir="5400000" algn="tl" rotWithShape="0">
                    <a:srgbClr val="000000">
                      <a:alpha val="25000"/>
                    </a:srgbClr>
                  </a:outerShdw>
                </a:effectLst>
                <a:latin typeface="Calibri" panose="020F0502020204030204" pitchFamily="34" charset="0"/>
                <a:ea typeface="+mj-ea"/>
                <a:cs typeface="Calibri" panose="020F0502020204030204" pitchFamily="34" charset="0"/>
              </a:rPr>
              <a:t>)</a:t>
            </a:r>
          </a:p>
          <a:p>
            <a:pPr algn="just">
              <a:buNone/>
            </a:pPr>
            <a:r>
              <a:rPr lang="pt-BR" sz="2200" dirty="0">
                <a:latin typeface="Calibri" panose="020F0502020204030204" pitchFamily="34" charset="0"/>
                <a:cs typeface="Calibri" panose="020F0502020204030204" pitchFamily="34" charset="0"/>
              </a:rPr>
              <a:t>1'in </a:t>
            </a:r>
            <a:r>
              <a:rPr lang="pt-BR" sz="2200" dirty="0" err="1">
                <a:latin typeface="Calibri" panose="020F0502020204030204" pitchFamily="34" charset="0"/>
                <a:cs typeface="Calibri" panose="020F0502020204030204" pitchFamily="34" charset="0"/>
              </a:rPr>
              <a:t>tümleyen</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ikili</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sayıları</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İşaretli</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sayı</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gösteriminde</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çok</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faydalıdır</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Pozitif</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sayılar</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basitçe</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İkili</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sayı</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binary</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olarak</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temsil</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edilir</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Pozitif</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ikili</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sayı</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için</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yapılacak</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hiçbir</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şey</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yoktur</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Ancak</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negatif</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ikili</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sayı</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gösterimi</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durumunda</a:t>
            </a:r>
            <a:r>
              <a:rPr lang="pt-BR" sz="2200" dirty="0">
                <a:latin typeface="Calibri" panose="020F0502020204030204" pitchFamily="34" charset="0"/>
                <a:cs typeface="Calibri" panose="020F0502020204030204" pitchFamily="34" charset="0"/>
              </a:rPr>
              <a:t> 1'in </a:t>
            </a:r>
            <a:r>
              <a:rPr lang="pt-BR" sz="2200" dirty="0" err="1">
                <a:latin typeface="Calibri" panose="020F0502020204030204" pitchFamily="34" charset="0"/>
                <a:cs typeface="Calibri" panose="020F0502020204030204" pitchFamily="34" charset="0"/>
              </a:rPr>
              <a:t>tümleyeniyle</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temsil</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ederiz</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Önce</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sayıyı</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pozitif</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işaretle</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temsil</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edip</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sonra</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bu</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sayının</a:t>
            </a:r>
            <a:r>
              <a:rPr lang="pt-BR" sz="2200" dirty="0">
                <a:latin typeface="Calibri" panose="020F0502020204030204" pitchFamily="34" charset="0"/>
                <a:cs typeface="Calibri" panose="020F0502020204030204" pitchFamily="34" charset="0"/>
              </a:rPr>
              <a:t> 1'e </a:t>
            </a:r>
            <a:r>
              <a:rPr lang="pt-BR" sz="2200" dirty="0" err="1">
                <a:latin typeface="Calibri" panose="020F0502020204030204" pitchFamily="34" charset="0"/>
                <a:cs typeface="Calibri" panose="020F0502020204030204" pitchFamily="34" charset="0"/>
              </a:rPr>
              <a:t>tümleyeni</a:t>
            </a:r>
            <a:r>
              <a:rPr lang="pt-BR" sz="2200" dirty="0">
                <a:latin typeface="Calibri" panose="020F0502020204030204" pitchFamily="34" charset="0"/>
                <a:cs typeface="Calibri" panose="020F0502020204030204" pitchFamily="34" charset="0"/>
              </a:rPr>
              <a:t> </a:t>
            </a:r>
            <a:r>
              <a:rPr lang="pt-BR" sz="2200" dirty="0" err="1">
                <a:latin typeface="Calibri" panose="020F0502020204030204" pitchFamily="34" charset="0"/>
                <a:cs typeface="Calibri" panose="020F0502020204030204" pitchFamily="34" charset="0"/>
              </a:rPr>
              <a:t>alınır</a:t>
            </a:r>
            <a:r>
              <a:rPr lang="pt-BR" sz="2200" dirty="0">
                <a:latin typeface="Calibri" panose="020F0502020204030204" pitchFamily="34" charset="0"/>
                <a:cs typeface="Calibri" panose="020F0502020204030204" pitchFamily="34" charset="0"/>
              </a:rPr>
              <a:t>.</a:t>
            </a:r>
            <a:endParaRPr lang="tr-TR" sz="2200" dirty="0">
              <a:latin typeface="Calibri" panose="020F0502020204030204" pitchFamily="34" charset="0"/>
              <a:cs typeface="Calibri" panose="020F0502020204030204" pitchFamily="34" charset="0"/>
            </a:endParaRPr>
          </a:p>
          <a:p>
            <a:pPr>
              <a:buNone/>
            </a:pPr>
            <a:r>
              <a:rPr lang="tr-TR" sz="2400" dirty="0">
                <a:latin typeface="Calibri" panose="020F0502020204030204" pitchFamily="34" charset="0"/>
                <a:cs typeface="Calibri" panose="020F0502020204030204" pitchFamily="34" charset="0"/>
              </a:rPr>
              <a:t>Kolay olarak; Pozitif gösterimdeki </a:t>
            </a:r>
            <a:r>
              <a:rPr lang="tr-TR" sz="2400" dirty="0">
                <a:solidFill>
                  <a:srgbClr val="FF0000"/>
                </a:solidFill>
                <a:latin typeface="Calibri" panose="020F0502020204030204" pitchFamily="34" charset="0"/>
                <a:cs typeface="Calibri" panose="020F0502020204030204" pitchFamily="34" charset="0"/>
              </a:rPr>
              <a:t>bitlerin tersini al</a:t>
            </a:r>
            <a:r>
              <a:rPr lang="tr-TR" sz="2400" dirty="0">
                <a:latin typeface="Calibri" panose="020F0502020204030204" pitchFamily="34" charset="0"/>
                <a:cs typeface="Calibri" panose="020F0502020204030204" pitchFamily="34" charset="0"/>
              </a:rPr>
              <a:t>.</a:t>
            </a:r>
          </a:p>
          <a:p>
            <a:endParaRPr lang="tr-TR" sz="1800" dirty="0">
              <a:latin typeface="Calibri" panose="020F0502020204030204" pitchFamily="34" charset="0"/>
              <a:cs typeface="Calibri" panose="020F0502020204030204" pitchFamily="34" charset="0"/>
            </a:endParaRPr>
          </a:p>
        </p:txBody>
      </p:sp>
      <p:sp>
        <p:nvSpPr>
          <p:cNvPr id="3" name="2 Başlık"/>
          <p:cNvSpPr>
            <a:spLocks noGrp="1"/>
          </p:cNvSpPr>
          <p:nvPr>
            <p:ph type="title"/>
          </p:nvPr>
        </p:nvSpPr>
        <p:spPr>
          <a:xfrm>
            <a:off x="457200" y="44624"/>
            <a:ext cx="8229600" cy="864096"/>
          </a:xfrm>
        </p:spPr>
        <p:txBody>
          <a:bodyPr>
            <a:normAutofit/>
          </a:bodyPr>
          <a:lstStyle/>
          <a:p>
            <a:r>
              <a:rPr lang="tr-TR" sz="4000" dirty="0" err="1"/>
              <a:t>Binary</a:t>
            </a:r>
            <a:r>
              <a:rPr lang="tr-TR" sz="4000" dirty="0"/>
              <a:t> sayılarda işaret</a:t>
            </a:r>
          </a:p>
        </p:txBody>
      </p:sp>
      <p:pic>
        <p:nvPicPr>
          <p:cNvPr id="1026" name="Picture 2">
            <a:extLst>
              <a:ext uri="{FF2B5EF4-FFF2-40B4-BE49-F238E27FC236}">
                <a16:creationId xmlns:a16="http://schemas.microsoft.com/office/drawing/2014/main" id="{C39C0864-ED80-9699-4119-6427388006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6450" y="4509120"/>
            <a:ext cx="7531100" cy="1993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3928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ox(in)">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box(in)">
                                      <p:cBhvr>
                                        <p:cTn id="15" dur="500"/>
                                        <p:tgtEl>
                                          <p:spTgt spid="2">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Effect transition="in" filter="box(in)">
                                      <p:cBhvr>
                                        <p:cTn id="20" dur="500"/>
                                        <p:tgtEl>
                                          <p:spTgt spid="2">
                                            <p:txEl>
                                              <p:pRg st="4" end="4"/>
                                            </p:txEl>
                                          </p:spTgt>
                                        </p:tgtEl>
                                      </p:cBhvr>
                                    </p:animEffect>
                                  </p:childTnLst>
                                </p:cTn>
                              </p:par>
                              <p:par>
                                <p:cTn id="21" presetID="4" presetClass="entr" presetSubtype="16" fill="hold" nodeType="with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animEffect transition="in" filter="box(in)">
                                      <p:cBhvr>
                                        <p:cTn id="23" dur="500"/>
                                        <p:tgtEl>
                                          <p:spTgt spid="2">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nodeType="clickEffect">
                                  <p:stCondLst>
                                    <p:cond delay="0"/>
                                  </p:stCondLst>
                                  <p:childTnLst>
                                    <p:set>
                                      <p:cBhvr>
                                        <p:cTn id="27" dur="1" fill="hold">
                                          <p:stCondLst>
                                            <p:cond delay="0"/>
                                          </p:stCondLst>
                                        </p:cTn>
                                        <p:tgtEl>
                                          <p:spTgt spid="1026"/>
                                        </p:tgtEl>
                                        <p:attrNameLst>
                                          <p:attrName>style.visibility</p:attrName>
                                        </p:attrNameLst>
                                      </p:cBhvr>
                                      <p:to>
                                        <p:strVal val="visible"/>
                                      </p:to>
                                    </p:set>
                                    <p:animEffect transition="in" filter="circle(in)">
                                      <p:cBhvr>
                                        <p:cTn id="28"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35A89298-2298-5FFD-D713-FE356295EFD2}"/>
              </a:ext>
            </a:extLst>
          </p:cNvPr>
          <p:cNvSpPr>
            <a:spLocks noGrp="1"/>
          </p:cNvSpPr>
          <p:nvPr>
            <p:ph idx="1"/>
          </p:nvPr>
        </p:nvSpPr>
        <p:spPr/>
        <p:txBody>
          <a:bodyPr/>
          <a:lstStyle/>
          <a:p>
            <a:r>
              <a:rPr lang="tr-TR" dirty="0"/>
              <a:t>Bu sistemin dezavantajı, 0'ın iki farklı gösteriminin olmasıdır. Birinin -0 (örneğin, beş bitlik kayıtta 11111) ve ikincisinin +0 (örneğin, beş bitlik kayıtta 00000) olmasıdır.</a:t>
            </a:r>
          </a:p>
        </p:txBody>
      </p:sp>
      <p:sp>
        <p:nvSpPr>
          <p:cNvPr id="3" name="Başlık 2">
            <a:extLst>
              <a:ext uri="{FF2B5EF4-FFF2-40B4-BE49-F238E27FC236}">
                <a16:creationId xmlns:a16="http://schemas.microsoft.com/office/drawing/2014/main" id="{6582397B-0C02-A96D-D7F4-B4247C78EC25}"/>
              </a:ext>
            </a:extLst>
          </p:cNvPr>
          <p:cNvSpPr>
            <a:spLocks noGrp="1"/>
          </p:cNvSpPr>
          <p:nvPr>
            <p:ph type="title"/>
          </p:nvPr>
        </p:nvSpPr>
        <p:spPr/>
        <p:txBody>
          <a:bodyPr/>
          <a:lstStyle/>
          <a:p>
            <a:endParaRPr lang="tr-TR"/>
          </a:p>
        </p:txBody>
      </p:sp>
      <p:pic>
        <p:nvPicPr>
          <p:cNvPr id="2050" name="Picture 2">
            <a:extLst>
              <a:ext uri="{FF2B5EF4-FFF2-40B4-BE49-F238E27FC236}">
                <a16:creationId xmlns:a16="http://schemas.microsoft.com/office/drawing/2014/main" id="{48276C41-90F0-3717-FEB9-B5D4A8B60D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100" y="3429000"/>
            <a:ext cx="7289800"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4733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67544" y="116633"/>
            <a:ext cx="8424936" cy="6552728"/>
          </a:xfrm>
        </p:spPr>
        <p:txBody>
          <a:bodyPr>
            <a:normAutofit/>
          </a:bodyPr>
          <a:lstStyle/>
          <a:p>
            <a:pPr algn="ctr">
              <a:buNone/>
            </a:pPr>
            <a:r>
              <a:rPr lang="tr-TR" sz="3200" b="1" dirty="0">
                <a:solidFill>
                  <a:srgbClr val="FF0000"/>
                </a:solidFill>
                <a:effectLst>
                  <a:outerShdw blurRad="31750" dist="25400" dir="5400000" algn="tl" rotWithShape="0">
                    <a:srgbClr val="000000">
                      <a:alpha val="25000"/>
                    </a:srgbClr>
                  </a:outerShdw>
                </a:effectLst>
                <a:latin typeface="Calibri" panose="020F0502020204030204" pitchFamily="34" charset="0"/>
                <a:ea typeface="+mj-ea"/>
                <a:cs typeface="Calibri" panose="020F0502020204030204" pitchFamily="34" charset="0"/>
              </a:rPr>
              <a:t>İkinin Tümleyeni Yaklaşımı (2’s </a:t>
            </a:r>
            <a:r>
              <a:rPr lang="tr-TR" sz="3200" b="1" dirty="0" err="1">
                <a:solidFill>
                  <a:srgbClr val="FF0000"/>
                </a:solidFill>
                <a:effectLst>
                  <a:outerShdw blurRad="31750" dist="25400" dir="5400000" algn="tl" rotWithShape="0">
                    <a:srgbClr val="000000">
                      <a:alpha val="25000"/>
                    </a:srgbClr>
                  </a:outerShdw>
                </a:effectLst>
                <a:latin typeface="Calibri" panose="020F0502020204030204" pitchFamily="34" charset="0"/>
                <a:ea typeface="+mj-ea"/>
                <a:cs typeface="Calibri" panose="020F0502020204030204" pitchFamily="34" charset="0"/>
              </a:rPr>
              <a:t>Complement</a:t>
            </a:r>
            <a:r>
              <a:rPr lang="tr-TR" sz="3200" b="1" dirty="0">
                <a:solidFill>
                  <a:srgbClr val="FF0000"/>
                </a:solidFill>
                <a:effectLst>
                  <a:outerShdw blurRad="31750" dist="25400" dir="5400000" algn="tl" rotWithShape="0">
                    <a:srgbClr val="000000">
                      <a:alpha val="25000"/>
                    </a:srgbClr>
                  </a:outerShdw>
                </a:effectLst>
                <a:latin typeface="Calibri" panose="020F0502020204030204" pitchFamily="34" charset="0"/>
                <a:ea typeface="+mj-ea"/>
                <a:cs typeface="Calibri" panose="020F0502020204030204" pitchFamily="34" charset="0"/>
              </a:rPr>
              <a:t>)</a:t>
            </a:r>
          </a:p>
          <a:p>
            <a:pPr>
              <a:buNone/>
            </a:pPr>
            <a:r>
              <a:rPr lang="pt-BR" sz="2200" dirty="0">
                <a:latin typeface="Calibri" panose="020F0502020204030204" pitchFamily="34" charset="0"/>
                <a:cs typeface="Calibri" panose="020F0502020204030204" pitchFamily="34" charset="0"/>
              </a:rPr>
              <a:t>(-x) = </a:t>
            </a:r>
            <a:r>
              <a:rPr lang="tr-TR" sz="2200" dirty="0">
                <a:latin typeface="Calibri" panose="020F0502020204030204" pitchFamily="34" charset="0"/>
                <a:cs typeface="Calibri" panose="020F0502020204030204" pitchFamily="34" charset="0"/>
              </a:rPr>
              <a:t>2</a:t>
            </a:r>
            <a:r>
              <a:rPr lang="tr-TR" sz="2200" baseline="30000" dirty="0">
                <a:latin typeface="Calibri" panose="020F0502020204030204" pitchFamily="34" charset="0"/>
                <a:cs typeface="Calibri" panose="020F0502020204030204" pitchFamily="34" charset="0"/>
              </a:rPr>
              <a:t>n</a:t>
            </a:r>
            <a:r>
              <a:rPr lang="pt-BR" sz="2200" dirty="0">
                <a:latin typeface="Calibri" panose="020F0502020204030204" pitchFamily="34" charset="0"/>
                <a:cs typeface="Calibri" panose="020F0502020204030204" pitchFamily="34" charset="0"/>
              </a:rPr>
              <a:t> - 1 - x + 1</a:t>
            </a:r>
            <a:r>
              <a:rPr lang="tr-TR" sz="2200" dirty="0">
                <a:latin typeface="Calibri" panose="020F0502020204030204" pitchFamily="34" charset="0"/>
                <a:cs typeface="Calibri" panose="020F0502020204030204" pitchFamily="34" charset="0"/>
              </a:rPr>
              <a:t> şeklinde hesaplanır.</a:t>
            </a:r>
          </a:p>
          <a:p>
            <a:r>
              <a:rPr lang="tr-TR" sz="2400" dirty="0">
                <a:latin typeface="Calibri" panose="020F0502020204030204" pitchFamily="34" charset="0"/>
                <a:cs typeface="Calibri" panose="020F0502020204030204" pitchFamily="34" charset="0"/>
              </a:rPr>
              <a:t>Kolay olarak; Pozitif gösterimdeki </a:t>
            </a:r>
            <a:r>
              <a:rPr lang="tr-TR" sz="2400" dirty="0">
                <a:solidFill>
                  <a:srgbClr val="FF0000"/>
                </a:solidFill>
                <a:latin typeface="Calibri" panose="020F0502020204030204" pitchFamily="34" charset="0"/>
                <a:cs typeface="Calibri" panose="020F0502020204030204" pitchFamily="34" charset="0"/>
              </a:rPr>
              <a:t>bitlerin tersini al ve 1 ekle</a:t>
            </a:r>
            <a:r>
              <a:rPr lang="tr-TR" sz="2400" dirty="0">
                <a:latin typeface="Calibri" panose="020F0502020204030204" pitchFamily="34" charset="0"/>
                <a:cs typeface="Calibri" panose="020F0502020204030204" pitchFamily="34" charset="0"/>
              </a:rPr>
              <a:t>. </a:t>
            </a:r>
          </a:p>
          <a:p>
            <a:pPr>
              <a:buNone/>
            </a:pPr>
            <a:r>
              <a:rPr lang="tr-TR" sz="2400" dirty="0">
                <a:latin typeface="Calibri" panose="020F0502020204030204" pitchFamily="34" charset="0"/>
                <a:cs typeface="Calibri" panose="020F0502020204030204" pitchFamily="34" charset="0"/>
              </a:rPr>
              <a:t>Yani, 1’in </a:t>
            </a:r>
            <a:r>
              <a:rPr lang="tr-TR" sz="2400" dirty="0" err="1">
                <a:latin typeface="Calibri" panose="020F0502020204030204" pitchFamily="34" charset="0"/>
                <a:cs typeface="Calibri" panose="020F0502020204030204" pitchFamily="34" charset="0"/>
              </a:rPr>
              <a:t>tümleyenini</a:t>
            </a:r>
            <a:r>
              <a:rPr lang="tr-TR" sz="2400" dirty="0">
                <a:latin typeface="Calibri" panose="020F0502020204030204" pitchFamily="34" charset="0"/>
                <a:cs typeface="Calibri" panose="020F0502020204030204" pitchFamily="34" charset="0"/>
              </a:rPr>
              <a:t> hesaplayıp +1 eklemek.</a:t>
            </a:r>
          </a:p>
          <a:p>
            <a:r>
              <a:rPr lang="pt-BR" sz="2400" dirty="0" err="1">
                <a:latin typeface="Calibri" panose="020F0502020204030204" pitchFamily="34" charset="0"/>
                <a:cs typeface="Calibri" panose="020F0502020204030204" pitchFamily="34" charset="0"/>
              </a:rPr>
              <a:t>Pozitif</a:t>
            </a:r>
            <a:r>
              <a:rPr lang="pt-BR" sz="2400" dirty="0">
                <a:latin typeface="Calibri" panose="020F0502020204030204" pitchFamily="34" charset="0"/>
                <a:cs typeface="Calibri" panose="020F0502020204030204" pitchFamily="34" charset="0"/>
              </a:rPr>
              <a:t> </a:t>
            </a:r>
            <a:r>
              <a:rPr lang="pt-BR" sz="2400" dirty="0" err="1">
                <a:latin typeface="Calibri" panose="020F0502020204030204" pitchFamily="34" charset="0"/>
                <a:cs typeface="Calibri" panose="020F0502020204030204" pitchFamily="34" charset="0"/>
              </a:rPr>
              <a:t>ikili</a:t>
            </a:r>
            <a:r>
              <a:rPr lang="pt-BR" sz="2400" dirty="0">
                <a:latin typeface="Calibri" panose="020F0502020204030204" pitchFamily="34" charset="0"/>
                <a:cs typeface="Calibri" panose="020F0502020204030204" pitchFamily="34" charset="0"/>
              </a:rPr>
              <a:t> </a:t>
            </a:r>
            <a:r>
              <a:rPr lang="pt-BR" sz="2400" dirty="0" err="1">
                <a:latin typeface="Calibri" panose="020F0502020204030204" pitchFamily="34" charset="0"/>
                <a:cs typeface="Calibri" panose="020F0502020204030204" pitchFamily="34" charset="0"/>
              </a:rPr>
              <a:t>sayı</a:t>
            </a:r>
            <a:r>
              <a:rPr lang="pt-BR" sz="2400" dirty="0">
                <a:latin typeface="Calibri" panose="020F0502020204030204" pitchFamily="34" charset="0"/>
                <a:cs typeface="Calibri" panose="020F0502020204030204" pitchFamily="34" charset="0"/>
              </a:rPr>
              <a:t> </a:t>
            </a:r>
            <a:r>
              <a:rPr lang="pt-BR" sz="2400" dirty="0" err="1">
                <a:latin typeface="Calibri" panose="020F0502020204030204" pitchFamily="34" charset="0"/>
                <a:cs typeface="Calibri" panose="020F0502020204030204" pitchFamily="34" charset="0"/>
              </a:rPr>
              <a:t>için</a:t>
            </a:r>
            <a:r>
              <a:rPr lang="pt-BR" sz="2400" dirty="0">
                <a:latin typeface="Calibri" panose="020F0502020204030204" pitchFamily="34" charset="0"/>
                <a:cs typeface="Calibri" panose="020F0502020204030204" pitchFamily="34" charset="0"/>
              </a:rPr>
              <a:t> </a:t>
            </a:r>
            <a:r>
              <a:rPr lang="pt-BR" sz="2400" dirty="0" err="1">
                <a:latin typeface="Calibri" panose="020F0502020204030204" pitchFamily="34" charset="0"/>
                <a:cs typeface="Calibri" panose="020F0502020204030204" pitchFamily="34" charset="0"/>
              </a:rPr>
              <a:t>yine</a:t>
            </a:r>
            <a:r>
              <a:rPr lang="pt-BR" sz="2400" dirty="0">
                <a:latin typeface="Calibri" panose="020F0502020204030204" pitchFamily="34" charset="0"/>
                <a:cs typeface="Calibri" panose="020F0502020204030204" pitchFamily="34" charset="0"/>
              </a:rPr>
              <a:t> </a:t>
            </a:r>
            <a:r>
              <a:rPr lang="pt-BR" sz="2400" dirty="0" err="1">
                <a:latin typeface="Calibri" panose="020F0502020204030204" pitchFamily="34" charset="0"/>
                <a:cs typeface="Calibri" panose="020F0502020204030204" pitchFamily="34" charset="0"/>
              </a:rPr>
              <a:t>yapılacak</a:t>
            </a:r>
            <a:r>
              <a:rPr lang="pt-BR" sz="2400" dirty="0">
                <a:latin typeface="Calibri" panose="020F0502020204030204" pitchFamily="34" charset="0"/>
                <a:cs typeface="Calibri" panose="020F0502020204030204" pitchFamily="34" charset="0"/>
              </a:rPr>
              <a:t> </a:t>
            </a:r>
            <a:r>
              <a:rPr lang="pt-BR" sz="2400" dirty="0" err="1">
                <a:latin typeface="Calibri" panose="020F0502020204030204" pitchFamily="34" charset="0"/>
                <a:cs typeface="Calibri" panose="020F0502020204030204" pitchFamily="34" charset="0"/>
              </a:rPr>
              <a:t>bir</a:t>
            </a:r>
            <a:r>
              <a:rPr lang="pt-BR" sz="2400" dirty="0">
                <a:latin typeface="Calibri" panose="020F0502020204030204" pitchFamily="34" charset="0"/>
                <a:cs typeface="Calibri" panose="020F0502020204030204" pitchFamily="34" charset="0"/>
              </a:rPr>
              <a:t> </a:t>
            </a:r>
            <a:r>
              <a:rPr lang="pt-BR" sz="2400" dirty="0" err="1">
                <a:latin typeface="Calibri" panose="020F0502020204030204" pitchFamily="34" charset="0"/>
                <a:cs typeface="Calibri" panose="020F0502020204030204" pitchFamily="34" charset="0"/>
              </a:rPr>
              <a:t>şey</a:t>
            </a:r>
            <a:r>
              <a:rPr lang="pt-BR" sz="2400" dirty="0">
                <a:latin typeface="Calibri" panose="020F0502020204030204" pitchFamily="34" charset="0"/>
                <a:cs typeface="Calibri" panose="020F0502020204030204" pitchFamily="34" charset="0"/>
              </a:rPr>
              <a:t> </a:t>
            </a:r>
            <a:r>
              <a:rPr lang="pt-BR" sz="2400" dirty="0" err="1">
                <a:latin typeface="Calibri" panose="020F0502020204030204" pitchFamily="34" charset="0"/>
                <a:cs typeface="Calibri" panose="020F0502020204030204" pitchFamily="34" charset="0"/>
              </a:rPr>
              <a:t>yoktur</a:t>
            </a:r>
            <a:r>
              <a:rPr lang="pt-BR" sz="2400" dirty="0">
                <a:latin typeface="Calibri" panose="020F0502020204030204" pitchFamily="34" charset="0"/>
                <a:cs typeface="Calibri" panose="020F0502020204030204" pitchFamily="34" charset="0"/>
              </a:rPr>
              <a:t>.</a:t>
            </a:r>
            <a:endParaRPr lang="tr-TR" sz="2400" dirty="0">
              <a:latin typeface="Calibri" panose="020F0502020204030204" pitchFamily="34" charset="0"/>
              <a:cs typeface="Calibri" panose="020F0502020204030204" pitchFamily="34" charset="0"/>
            </a:endParaRPr>
          </a:p>
          <a:p>
            <a:pPr>
              <a:buNone/>
            </a:pPr>
            <a:endParaRPr lang="tr-TR" sz="2400" dirty="0">
              <a:latin typeface="Calibri" panose="020F0502020204030204" pitchFamily="34" charset="0"/>
              <a:cs typeface="Calibri" panose="020F0502020204030204" pitchFamily="34" charset="0"/>
            </a:endParaRPr>
          </a:p>
          <a:p>
            <a:pPr>
              <a:buNone/>
            </a:pPr>
            <a:endParaRPr lang="tr-TR" sz="2400" dirty="0">
              <a:latin typeface="Calibri" panose="020F0502020204030204" pitchFamily="34" charset="0"/>
              <a:cs typeface="Calibri" panose="020F0502020204030204" pitchFamily="34" charset="0"/>
            </a:endParaRPr>
          </a:p>
          <a:p>
            <a:endParaRPr lang="tr-TR" sz="2400" dirty="0">
              <a:latin typeface="Calibri" panose="020F0502020204030204" pitchFamily="34" charset="0"/>
              <a:cs typeface="Calibri" panose="020F0502020204030204" pitchFamily="34" charset="0"/>
            </a:endParaRPr>
          </a:p>
          <a:p>
            <a:pPr marL="109728" indent="0">
              <a:buNone/>
            </a:pPr>
            <a:endParaRPr lang="tr-TR" sz="2400" dirty="0">
              <a:latin typeface="Calibri" panose="020F0502020204030204" pitchFamily="34" charset="0"/>
              <a:cs typeface="Calibri" panose="020F0502020204030204" pitchFamily="34" charset="0"/>
            </a:endParaRPr>
          </a:p>
          <a:p>
            <a:pPr marL="109728" indent="0">
              <a:buNone/>
            </a:pPr>
            <a:endParaRPr lang="tr-TR" sz="2400" dirty="0">
              <a:latin typeface="Calibri" panose="020F0502020204030204" pitchFamily="34" charset="0"/>
              <a:cs typeface="Calibri" panose="020F0502020204030204" pitchFamily="34" charset="0"/>
            </a:endParaRPr>
          </a:p>
          <a:p>
            <a:pPr marL="109728" indent="0">
              <a:buNone/>
            </a:pPr>
            <a:endParaRPr lang="tr-TR" sz="800" dirty="0">
              <a:latin typeface="Calibri" panose="020F0502020204030204" pitchFamily="34" charset="0"/>
              <a:cs typeface="Calibri" panose="020F0502020204030204" pitchFamily="34" charset="0"/>
            </a:endParaRPr>
          </a:p>
          <a:p>
            <a:pPr marL="109728" indent="0">
              <a:buNone/>
            </a:pPr>
            <a:endParaRPr lang="tr-TR" sz="800" dirty="0">
              <a:latin typeface="Calibri" panose="020F0502020204030204" pitchFamily="34" charset="0"/>
              <a:cs typeface="Calibri" panose="020F0502020204030204" pitchFamily="34" charset="0"/>
            </a:endParaRPr>
          </a:p>
          <a:p>
            <a:pPr marL="109728" indent="0">
              <a:buNone/>
            </a:pPr>
            <a:endParaRPr lang="tr-TR" sz="800" dirty="0">
              <a:latin typeface="Calibri" panose="020F0502020204030204" pitchFamily="34" charset="0"/>
              <a:cs typeface="Calibri" panose="020F0502020204030204" pitchFamily="34" charset="0"/>
            </a:endParaRPr>
          </a:p>
          <a:p>
            <a:pPr marL="109728" indent="0">
              <a:buNone/>
            </a:pPr>
            <a:endParaRPr lang="tr-TR" sz="800" dirty="0">
              <a:latin typeface="Calibri" panose="020F0502020204030204" pitchFamily="34" charset="0"/>
              <a:cs typeface="Calibri" panose="020F0502020204030204" pitchFamily="34" charset="0"/>
            </a:endParaRPr>
          </a:p>
          <a:p>
            <a:r>
              <a:rPr lang="tr-TR" sz="2400" dirty="0">
                <a:latin typeface="Calibri" panose="020F0502020204030204" pitchFamily="34" charset="0"/>
                <a:cs typeface="Calibri" panose="020F0502020204030204" pitchFamily="34" charset="0"/>
              </a:rPr>
              <a:t>Sıfırın çift ifade edilmesi sorununu </a:t>
            </a:r>
          </a:p>
          <a:p>
            <a:pPr marL="109728" indent="0">
              <a:buNone/>
            </a:pPr>
            <a:r>
              <a:rPr lang="tr-TR" sz="2400" dirty="0">
                <a:latin typeface="Calibri" panose="020F0502020204030204" pitchFamily="34" charset="0"/>
                <a:cs typeface="Calibri" panose="020F0502020204030204" pitchFamily="34" charset="0"/>
              </a:rPr>
              <a:t>düzeltmektedir.</a:t>
            </a:r>
          </a:p>
          <a:p>
            <a:endParaRPr lang="tr-TR" sz="1050" dirty="0">
              <a:latin typeface="Calibri" panose="020F0502020204030204" pitchFamily="34" charset="0"/>
              <a:cs typeface="Calibri" panose="020F0502020204030204" pitchFamily="34" charset="0"/>
            </a:endParaRPr>
          </a:p>
          <a:p>
            <a:endParaRPr lang="tr-TR" sz="1050" dirty="0">
              <a:latin typeface="Calibri" panose="020F0502020204030204" pitchFamily="34" charset="0"/>
              <a:cs typeface="Calibri" panose="020F0502020204030204" pitchFamily="34" charset="0"/>
            </a:endParaRPr>
          </a:p>
        </p:txBody>
      </p:sp>
      <p:pic>
        <p:nvPicPr>
          <p:cNvPr id="3074" name="Picture 2">
            <a:extLst>
              <a:ext uri="{FF2B5EF4-FFF2-40B4-BE49-F238E27FC236}">
                <a16:creationId xmlns:a16="http://schemas.microsoft.com/office/drawing/2014/main" id="{7D35DA10-9181-2563-5047-1356AB7486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248" b="10872"/>
          <a:stretch/>
        </p:blipFill>
        <p:spPr bwMode="auto">
          <a:xfrm>
            <a:off x="914400" y="2564904"/>
            <a:ext cx="7315200" cy="172819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63C2C03A-3B40-DA8C-1EC7-FAAD4D048FF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575" b="9419"/>
          <a:stretch/>
        </p:blipFill>
        <p:spPr bwMode="auto">
          <a:xfrm>
            <a:off x="5364088" y="4725144"/>
            <a:ext cx="3441700" cy="165618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ox(in)">
                                      <p:cBhvr>
                                        <p:cTn id="12" dur="500"/>
                                        <p:tgtEl>
                                          <p:spTgt spid="2">
                                            <p:txEl>
                                              <p:pRg st="1" end="1"/>
                                            </p:txEl>
                                          </p:spTgt>
                                        </p:tgtEl>
                                      </p:cBhvr>
                                    </p:animEffect>
                                  </p:childTnLst>
                                </p:cTn>
                              </p:par>
                              <p:par>
                                <p:cTn id="13" presetID="4" presetClass="entr" presetSubtype="16"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box(in)">
                                      <p:cBhvr>
                                        <p:cTn id="15" dur="500"/>
                                        <p:tgtEl>
                                          <p:spTgt spid="2">
                                            <p:txEl>
                                              <p:pRg st="2" end="2"/>
                                            </p:txEl>
                                          </p:spTgt>
                                        </p:tgtEl>
                                      </p:cBhvr>
                                    </p:animEffect>
                                  </p:childTnLst>
                                </p:cTn>
                              </p:par>
                              <p:par>
                                <p:cTn id="16" presetID="4" presetClass="entr" presetSubtype="16"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box(in)">
                                      <p:cBhvr>
                                        <p:cTn id="18" dur="500"/>
                                        <p:tgtEl>
                                          <p:spTgt spid="2">
                                            <p:txEl>
                                              <p:pRg st="3" end="3"/>
                                            </p:txEl>
                                          </p:spTgt>
                                        </p:tgtEl>
                                      </p:cBhvr>
                                    </p:animEffect>
                                  </p:childTnLst>
                                </p:cTn>
                              </p:par>
                              <p:par>
                                <p:cTn id="19" presetID="4" presetClass="entr" presetSubtype="16" fill="hold"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box(in)">
                                      <p:cBhvr>
                                        <p:cTn id="21" dur="500"/>
                                        <p:tgtEl>
                                          <p:spTgt spid="2">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nodeType="clickEffect">
                                  <p:stCondLst>
                                    <p:cond delay="0"/>
                                  </p:stCondLst>
                                  <p:childTnLst>
                                    <p:set>
                                      <p:cBhvr>
                                        <p:cTn id="25" dur="1" fill="hold">
                                          <p:stCondLst>
                                            <p:cond delay="0"/>
                                          </p:stCondLst>
                                        </p:cTn>
                                        <p:tgtEl>
                                          <p:spTgt spid="3074"/>
                                        </p:tgtEl>
                                        <p:attrNameLst>
                                          <p:attrName>style.visibility</p:attrName>
                                        </p:attrNameLst>
                                      </p:cBhvr>
                                      <p:to>
                                        <p:strVal val="visible"/>
                                      </p:to>
                                    </p:set>
                                    <p:animEffect transition="in" filter="circle(in)">
                                      <p:cBhvr>
                                        <p:cTn id="26" dur="2000"/>
                                        <p:tgtEl>
                                          <p:spTgt spid="3074"/>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14" end="1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xEl>
                                              <p:pRg st="15" end="1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0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67544" y="381769"/>
            <a:ext cx="8424936" cy="5711527"/>
          </a:xfrm>
        </p:spPr>
        <p:txBody>
          <a:bodyPr>
            <a:normAutofit/>
          </a:bodyPr>
          <a:lstStyle/>
          <a:p>
            <a:pPr algn="ctr">
              <a:buNone/>
            </a:pPr>
            <a:r>
              <a:rPr lang="tr-TR" sz="3200" b="1" dirty="0">
                <a:solidFill>
                  <a:srgbClr val="FF0000"/>
                </a:solidFill>
                <a:effectLst>
                  <a:outerShdw blurRad="31750" dist="25400" dir="5400000" algn="tl" rotWithShape="0">
                    <a:srgbClr val="000000">
                      <a:alpha val="25000"/>
                    </a:srgbClr>
                  </a:outerShdw>
                </a:effectLst>
                <a:latin typeface="Calibri" panose="020F0502020204030204" pitchFamily="34" charset="0"/>
                <a:ea typeface="+mj-ea"/>
                <a:cs typeface="Calibri" panose="020F0502020204030204" pitchFamily="34" charset="0"/>
              </a:rPr>
              <a:t>İkinin Tümleyeni Yaklaşımı (2’s </a:t>
            </a:r>
            <a:r>
              <a:rPr lang="tr-TR" sz="3200" b="1" dirty="0" err="1">
                <a:solidFill>
                  <a:srgbClr val="FF0000"/>
                </a:solidFill>
                <a:effectLst>
                  <a:outerShdw blurRad="31750" dist="25400" dir="5400000" algn="tl" rotWithShape="0">
                    <a:srgbClr val="000000">
                      <a:alpha val="25000"/>
                    </a:srgbClr>
                  </a:outerShdw>
                </a:effectLst>
                <a:latin typeface="Calibri" panose="020F0502020204030204" pitchFamily="34" charset="0"/>
                <a:ea typeface="+mj-ea"/>
                <a:cs typeface="Calibri" panose="020F0502020204030204" pitchFamily="34" charset="0"/>
              </a:rPr>
              <a:t>Complement</a:t>
            </a:r>
            <a:r>
              <a:rPr lang="tr-TR" sz="3200" b="1" dirty="0">
                <a:solidFill>
                  <a:srgbClr val="FF0000"/>
                </a:solidFill>
                <a:effectLst>
                  <a:outerShdw blurRad="31750" dist="25400" dir="5400000" algn="tl" rotWithShape="0">
                    <a:srgbClr val="000000">
                      <a:alpha val="25000"/>
                    </a:srgbClr>
                  </a:outerShdw>
                </a:effectLst>
                <a:latin typeface="Calibri" panose="020F0502020204030204" pitchFamily="34" charset="0"/>
                <a:ea typeface="+mj-ea"/>
                <a:cs typeface="Calibri" panose="020F0502020204030204" pitchFamily="34" charset="0"/>
              </a:rPr>
              <a:t>)</a:t>
            </a:r>
          </a:p>
          <a:p>
            <a:pPr>
              <a:buNone/>
            </a:pPr>
            <a:endParaRPr lang="tr-TR" sz="2400" dirty="0">
              <a:latin typeface="Calibri" panose="020F0502020204030204" pitchFamily="34" charset="0"/>
              <a:cs typeface="Calibri" panose="020F0502020204030204" pitchFamily="34" charset="0"/>
            </a:endParaRPr>
          </a:p>
          <a:p>
            <a:pPr>
              <a:buNone/>
            </a:pPr>
            <a:endParaRPr lang="tr-TR" sz="2400" dirty="0">
              <a:latin typeface="Calibri" panose="020F0502020204030204" pitchFamily="34" charset="0"/>
              <a:cs typeface="Calibri" panose="020F0502020204030204" pitchFamily="34" charset="0"/>
            </a:endParaRPr>
          </a:p>
          <a:p>
            <a:pPr>
              <a:buNone/>
            </a:pPr>
            <a:endParaRPr lang="tr-TR" sz="2400" dirty="0">
              <a:latin typeface="Calibri" panose="020F0502020204030204" pitchFamily="34" charset="0"/>
              <a:cs typeface="Calibri" panose="020F0502020204030204" pitchFamily="34" charset="0"/>
            </a:endParaRPr>
          </a:p>
          <a:p>
            <a:pPr>
              <a:buNone/>
            </a:pPr>
            <a:endParaRPr lang="tr-TR" sz="2400" dirty="0">
              <a:latin typeface="Calibri" panose="020F0502020204030204" pitchFamily="34" charset="0"/>
              <a:cs typeface="Calibri" panose="020F0502020204030204" pitchFamily="34" charset="0"/>
            </a:endParaRPr>
          </a:p>
          <a:p>
            <a:pPr>
              <a:buNone/>
            </a:pPr>
            <a:endParaRPr lang="tr-TR" sz="2400" dirty="0">
              <a:latin typeface="Calibri" panose="020F0502020204030204" pitchFamily="34" charset="0"/>
              <a:cs typeface="Calibri" panose="020F0502020204030204" pitchFamily="34" charset="0"/>
            </a:endParaRPr>
          </a:p>
          <a:p>
            <a:endParaRPr lang="tr-TR" sz="2400" dirty="0">
              <a:latin typeface="Calibri" panose="020F0502020204030204" pitchFamily="34" charset="0"/>
              <a:cs typeface="Calibri" panose="020F0502020204030204" pitchFamily="34" charset="0"/>
            </a:endParaRPr>
          </a:p>
          <a:p>
            <a:endParaRPr lang="tr-TR" sz="2400" dirty="0">
              <a:latin typeface="Calibri" panose="020F0502020204030204" pitchFamily="34" charset="0"/>
              <a:cs typeface="Calibri" panose="020F0502020204030204" pitchFamily="34" charset="0"/>
            </a:endParaRPr>
          </a:p>
          <a:p>
            <a:endParaRPr lang="tr-TR" sz="2400" dirty="0">
              <a:latin typeface="Calibri" panose="020F0502020204030204" pitchFamily="34" charset="0"/>
              <a:cs typeface="Calibri" panose="020F0502020204030204" pitchFamily="34" charset="0"/>
            </a:endParaRPr>
          </a:p>
          <a:p>
            <a:endParaRPr lang="tr-TR" sz="2400" dirty="0">
              <a:latin typeface="Calibri" panose="020F0502020204030204" pitchFamily="34" charset="0"/>
              <a:cs typeface="Calibri" panose="020F0502020204030204" pitchFamily="34" charset="0"/>
            </a:endParaRPr>
          </a:p>
          <a:p>
            <a:endParaRPr lang="tr-TR" sz="2400" dirty="0">
              <a:latin typeface="Calibri" panose="020F0502020204030204" pitchFamily="34" charset="0"/>
              <a:cs typeface="Calibri" panose="020F0502020204030204" pitchFamily="34" charset="0"/>
            </a:endParaRPr>
          </a:p>
          <a:p>
            <a:r>
              <a:rPr lang="tr-TR" sz="2400" u="sng" dirty="0">
                <a:solidFill>
                  <a:srgbClr val="FF0000"/>
                </a:solidFill>
                <a:latin typeface="Calibri" panose="020F0502020204030204" pitchFamily="34" charset="0"/>
                <a:cs typeface="Calibri" panose="020F0502020204030204" pitchFamily="34" charset="0"/>
              </a:rPr>
              <a:t>Bugünkü modern bilgisayarlarda ikinin </a:t>
            </a:r>
            <a:r>
              <a:rPr lang="tr-TR" sz="2400" u="sng" dirty="0" err="1">
                <a:solidFill>
                  <a:srgbClr val="FF0000"/>
                </a:solidFill>
                <a:latin typeface="Calibri" panose="020F0502020204030204" pitchFamily="34" charset="0"/>
                <a:cs typeface="Calibri" panose="020F0502020204030204" pitchFamily="34" charset="0"/>
              </a:rPr>
              <a:t>tümleyeni</a:t>
            </a:r>
            <a:r>
              <a:rPr lang="tr-TR" sz="2400" u="sng" dirty="0">
                <a:solidFill>
                  <a:srgbClr val="FF0000"/>
                </a:solidFill>
                <a:latin typeface="Calibri" panose="020F0502020204030204" pitchFamily="34" charset="0"/>
                <a:cs typeface="Calibri" panose="020F0502020204030204" pitchFamily="34" charset="0"/>
              </a:rPr>
              <a:t> </a:t>
            </a:r>
          </a:p>
          <a:p>
            <a:pPr marL="109728" indent="0">
              <a:buNone/>
            </a:pPr>
            <a:r>
              <a:rPr lang="tr-TR" sz="2400" u="sng" dirty="0">
                <a:solidFill>
                  <a:srgbClr val="FF0000"/>
                </a:solidFill>
                <a:latin typeface="Calibri" panose="020F0502020204030204" pitchFamily="34" charset="0"/>
                <a:cs typeface="Calibri" panose="020F0502020204030204" pitchFamily="34" charset="0"/>
              </a:rPr>
              <a:t>gösterimi tercih edilmektedir.</a:t>
            </a:r>
          </a:p>
        </p:txBody>
      </p:sp>
      <p:pic>
        <p:nvPicPr>
          <p:cNvPr id="5121" name="Picture 1" descr="D:\Mims\Ders notları\Bahar\2021\Bilgisayar Mimarisi\Ekran Alıntısı.JPG"/>
          <p:cNvPicPr>
            <a:picLocks noChangeAspect="1" noChangeArrowheads="1"/>
          </p:cNvPicPr>
          <p:nvPr/>
        </p:nvPicPr>
        <p:blipFill>
          <a:blip r:embed="rId2" cstate="print"/>
          <a:srcRect/>
          <a:stretch>
            <a:fillRect/>
          </a:stretch>
        </p:blipFill>
        <p:spPr bwMode="auto">
          <a:xfrm>
            <a:off x="611560" y="1078834"/>
            <a:ext cx="2448272" cy="1726346"/>
          </a:xfrm>
          <a:prstGeom prst="rect">
            <a:avLst/>
          </a:prstGeom>
          <a:noFill/>
        </p:spPr>
      </p:pic>
      <p:pic>
        <p:nvPicPr>
          <p:cNvPr id="5124" name="Picture 4"/>
          <p:cNvPicPr>
            <a:picLocks noChangeAspect="1" noChangeArrowheads="1"/>
          </p:cNvPicPr>
          <p:nvPr/>
        </p:nvPicPr>
        <p:blipFill>
          <a:blip r:embed="rId3" cstate="print"/>
          <a:srcRect/>
          <a:stretch>
            <a:fillRect/>
          </a:stretch>
        </p:blipFill>
        <p:spPr bwMode="auto">
          <a:xfrm>
            <a:off x="7236296" y="979810"/>
            <a:ext cx="1440160" cy="4898380"/>
          </a:xfrm>
          <a:prstGeom prst="rect">
            <a:avLst/>
          </a:prstGeom>
          <a:noFill/>
          <a:ln w="9525">
            <a:noFill/>
            <a:miter lim="800000"/>
            <a:headEnd/>
            <a:tailEnd/>
          </a:ln>
        </p:spPr>
      </p:pic>
      <p:pic>
        <p:nvPicPr>
          <p:cNvPr id="4" name="Resim 3" descr="metin, ekran görüntüsü, yazı tipi, sayı, numara içeren bir resim&#10;&#10;Açıklama otomatik olarak oluşturuldu">
            <a:extLst>
              <a:ext uri="{FF2B5EF4-FFF2-40B4-BE49-F238E27FC236}">
                <a16:creationId xmlns:a16="http://schemas.microsoft.com/office/drawing/2014/main" id="{A95EFBD6-EE0D-C765-1FDA-1E1C0DFBB2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43743" y="1015723"/>
            <a:ext cx="2542135" cy="1753876"/>
          </a:xfrm>
          <a:prstGeom prst="rect">
            <a:avLst/>
          </a:prstGeom>
        </p:spPr>
      </p:pic>
      <p:pic>
        <p:nvPicPr>
          <p:cNvPr id="7" name="Resim 6">
            <a:extLst>
              <a:ext uri="{FF2B5EF4-FFF2-40B4-BE49-F238E27FC236}">
                <a16:creationId xmlns:a16="http://schemas.microsoft.com/office/drawing/2014/main" id="{B8C0971A-4B5C-D647-5BDA-68509F23FA4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50145" y="2769599"/>
            <a:ext cx="2542135" cy="571488"/>
          </a:xfrm>
          <a:prstGeom prst="rect">
            <a:avLst/>
          </a:prstGeom>
        </p:spPr>
      </p:pic>
      <p:pic>
        <p:nvPicPr>
          <p:cNvPr id="9" name="Resim 8" descr="metin, ekran görüntüsü, yazı tipi, sayı, numara içeren bir resim&#10;&#10;Açıklama otomatik olarak oluşturuldu">
            <a:extLst>
              <a:ext uri="{FF2B5EF4-FFF2-40B4-BE49-F238E27FC236}">
                <a16:creationId xmlns:a16="http://schemas.microsoft.com/office/drawing/2014/main" id="{A33F7CF7-3188-1C89-0104-9D56D358BBF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3515" y="2924944"/>
            <a:ext cx="4116251" cy="1361280"/>
          </a:xfrm>
          <a:prstGeom prst="rect">
            <a:avLst/>
          </a:prstGeom>
        </p:spPr>
      </p:pic>
      <p:pic>
        <p:nvPicPr>
          <p:cNvPr id="11" name="Resim 10">
            <a:extLst>
              <a:ext uri="{FF2B5EF4-FFF2-40B4-BE49-F238E27FC236}">
                <a16:creationId xmlns:a16="http://schemas.microsoft.com/office/drawing/2014/main" id="{F708031D-AA1F-717A-1067-F27C6F1BF2E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3515" y="4284877"/>
            <a:ext cx="4116250" cy="464480"/>
          </a:xfrm>
          <a:prstGeom prst="rect">
            <a:avLst/>
          </a:prstGeom>
        </p:spPr>
      </p:pic>
    </p:spTree>
    <p:extLst>
      <p:ext uri="{BB962C8B-B14F-4D97-AF65-F5344CB8AC3E}">
        <p14:creationId xmlns:p14="http://schemas.microsoft.com/office/powerpoint/2010/main" val="3868640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5121"/>
                                        </p:tgtEl>
                                        <p:attrNameLst>
                                          <p:attrName>style.visibility</p:attrName>
                                        </p:attrNameLst>
                                      </p:cBhvr>
                                      <p:to>
                                        <p:strVal val="visible"/>
                                      </p:to>
                                    </p:set>
                                    <p:animEffect transition="in" filter="box(in)">
                                      <p:cBhvr>
                                        <p:cTn id="12" dur="500"/>
                                        <p:tgtEl>
                                          <p:spTgt spid="5121"/>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1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8919" y="638967"/>
            <a:ext cx="6201313" cy="642570"/>
          </a:xfrm>
          <a:prstGeom prst="rect">
            <a:avLst/>
          </a:prstGeom>
        </p:spPr>
        <p:txBody>
          <a:bodyPr vert="horz" wrap="square" lIns="0" tIns="11516" rIns="0" bIns="0" rtlCol="0">
            <a:spAutoFit/>
          </a:bodyPr>
          <a:lstStyle/>
          <a:p>
            <a:pPr marL="11516">
              <a:spcBef>
                <a:spcPts val="91"/>
              </a:spcBef>
            </a:pPr>
            <a:r>
              <a:rPr lang="tr-TR" spc="-5" dirty="0"/>
              <a:t>0 rakamı ve </a:t>
            </a:r>
            <a:r>
              <a:rPr spc="-5" dirty="0" err="1"/>
              <a:t>Algor</a:t>
            </a:r>
            <a:r>
              <a:rPr spc="5" dirty="0" err="1"/>
              <a:t>i</a:t>
            </a:r>
            <a:r>
              <a:rPr dirty="0" err="1"/>
              <a:t>tma</a:t>
            </a:r>
            <a:endParaRPr dirty="0"/>
          </a:p>
        </p:txBody>
      </p:sp>
      <p:sp>
        <p:nvSpPr>
          <p:cNvPr id="3" name="object 3"/>
          <p:cNvSpPr txBox="1"/>
          <p:nvPr/>
        </p:nvSpPr>
        <p:spPr>
          <a:xfrm>
            <a:off x="458919" y="1496713"/>
            <a:ext cx="5625249" cy="4363085"/>
          </a:xfrm>
          <a:prstGeom prst="rect">
            <a:avLst/>
          </a:prstGeom>
        </p:spPr>
        <p:txBody>
          <a:bodyPr vert="horz" wrap="square" lIns="0" tIns="71977" rIns="0" bIns="0" rtlCol="0" anchor="t">
            <a:spAutoFit/>
          </a:bodyPr>
          <a:lstStyle/>
          <a:p>
            <a:pPr marL="11430" marR="4445" algn="just">
              <a:lnSpc>
                <a:spcPct val="80000"/>
              </a:lnSpc>
              <a:spcBef>
                <a:spcPts val="567"/>
              </a:spcBef>
              <a:buSzPct val="40909"/>
              <a:tabLst>
                <a:tab pos="81766" algn="l"/>
              </a:tabLst>
            </a:pPr>
            <a:r>
              <a:rPr lang="tr-TR" sz="2400" spc="-5" dirty="0">
                <a:latin typeface="Arial"/>
                <a:cs typeface="Arial"/>
              </a:rPr>
              <a:t>On rakamdan oluşan rakamlama sistemi, </a:t>
            </a:r>
            <a:r>
              <a:rPr lang="tr-TR" sz="2400" b="1" spc="-5" dirty="0">
                <a:solidFill>
                  <a:srgbClr val="FF0000"/>
                </a:solidFill>
                <a:latin typeface="Arial"/>
                <a:cs typeface="Arial"/>
              </a:rPr>
              <a:t>Harezmi</a:t>
            </a:r>
            <a:r>
              <a:rPr lang="tr-TR" sz="2400" spc="-5" dirty="0">
                <a:latin typeface="Arial"/>
                <a:cs typeface="Arial"/>
              </a:rPr>
              <a:t> tarafından tanıtıldığı için Arap Rakamları olarak adlandırılır ve </a:t>
            </a:r>
            <a:r>
              <a:rPr lang="tr-TR" sz="2400" b="1" spc="-5" dirty="0">
                <a:solidFill>
                  <a:srgbClr val="FF0000"/>
                </a:solidFill>
                <a:latin typeface="Arial"/>
                <a:cs typeface="Arial"/>
              </a:rPr>
              <a:t>0'ı bulan kişi </a:t>
            </a:r>
            <a:r>
              <a:rPr lang="tr-TR" sz="2400" spc="-5" dirty="0">
                <a:latin typeface="Arial"/>
                <a:cs typeface="Arial"/>
              </a:rPr>
              <a:t>olarak tanınır. Bu aynı zamanda bilgisayarın çalışma mantığı olan ikilik sisteminde temelidir.</a:t>
            </a:r>
          </a:p>
          <a:p>
            <a:pPr marL="11430" marR="4445" algn="just">
              <a:lnSpc>
                <a:spcPct val="80000"/>
              </a:lnSpc>
              <a:spcBef>
                <a:spcPts val="567"/>
              </a:spcBef>
              <a:buSzPct val="40909"/>
              <a:tabLst>
                <a:tab pos="81766" algn="l"/>
              </a:tabLst>
            </a:pPr>
            <a:endParaRPr lang="tr-TR" sz="2400" spc="-5" dirty="0">
              <a:latin typeface="Arial"/>
              <a:cs typeface="Arial"/>
            </a:endParaRPr>
          </a:p>
          <a:p>
            <a:pPr marL="11430" marR="4445" algn="just">
              <a:lnSpc>
                <a:spcPct val="80000"/>
              </a:lnSpc>
              <a:spcBef>
                <a:spcPts val="567"/>
              </a:spcBef>
              <a:buSzPct val="40909"/>
              <a:tabLst>
                <a:tab pos="81766" algn="l"/>
              </a:tabLst>
            </a:pPr>
            <a:r>
              <a:rPr lang="tr-TR" sz="2400" spc="-5" dirty="0">
                <a:latin typeface="Arial"/>
                <a:cs typeface="Arial"/>
              </a:rPr>
              <a:t>Yine, </a:t>
            </a:r>
            <a:r>
              <a:rPr sz="2400" spc="-5" dirty="0" err="1">
                <a:latin typeface="Arial"/>
                <a:cs typeface="Arial"/>
              </a:rPr>
              <a:t>Algoritma</a:t>
            </a:r>
            <a:r>
              <a:rPr sz="2400" spc="-5" dirty="0">
                <a:latin typeface="Arial"/>
                <a:cs typeface="Arial"/>
              </a:rPr>
              <a:t> kelimesi, Özbekistan'ın</a:t>
            </a:r>
            <a:r>
              <a:rPr lang="tr-TR" sz="2400" spc="-5" dirty="0">
                <a:latin typeface="Arial"/>
                <a:cs typeface="Arial"/>
              </a:rPr>
              <a:t>  Harezmi</a:t>
            </a:r>
            <a:r>
              <a:rPr sz="2400" spc="-5" dirty="0">
                <a:latin typeface="Arial"/>
                <a:cs typeface="Arial"/>
              </a:rPr>
              <a:t>, bugünkü Türkmenistan'ın</a:t>
            </a:r>
            <a:r>
              <a:rPr lang="tr-TR" sz="2400" spc="-5" dirty="0">
                <a:latin typeface="Arial"/>
                <a:cs typeface="Arial"/>
              </a:rPr>
              <a:t> </a:t>
            </a:r>
            <a:r>
              <a:rPr sz="2400" spc="-5" dirty="0">
                <a:latin typeface="Arial"/>
                <a:cs typeface="Arial"/>
              </a:rPr>
              <a:t> </a:t>
            </a:r>
            <a:r>
              <a:rPr sz="2400" spc="-5" dirty="0" err="1">
                <a:latin typeface="Arial"/>
                <a:cs typeface="Arial"/>
              </a:rPr>
              <a:t>Khiva</a:t>
            </a:r>
            <a:r>
              <a:rPr sz="2400" spc="-5" dirty="0">
                <a:latin typeface="Arial"/>
                <a:cs typeface="Arial"/>
              </a:rPr>
              <a:t> </a:t>
            </a:r>
            <a:r>
              <a:rPr sz="2400" spc="-5" dirty="0" err="1">
                <a:latin typeface="Arial"/>
                <a:cs typeface="Arial"/>
              </a:rPr>
              <a:t>kentinde</a:t>
            </a:r>
            <a:r>
              <a:rPr sz="2400" spc="5" dirty="0">
                <a:latin typeface="Arial"/>
                <a:cs typeface="Arial"/>
              </a:rPr>
              <a:t> </a:t>
            </a:r>
            <a:r>
              <a:rPr sz="2400" spc="-18" dirty="0" err="1">
                <a:latin typeface="Arial"/>
                <a:cs typeface="Arial"/>
              </a:rPr>
              <a:t>doğmuştur</a:t>
            </a:r>
            <a:r>
              <a:rPr sz="2400" spc="-18" dirty="0">
                <a:latin typeface="Arial"/>
                <a:cs typeface="Arial"/>
              </a:rPr>
              <a:t>.</a:t>
            </a:r>
            <a:r>
              <a:rPr lang="tr-TR" sz="2400" spc="-18" dirty="0">
                <a:latin typeface="Arial"/>
                <a:cs typeface="Arial"/>
              </a:rPr>
              <a:t> </a:t>
            </a:r>
            <a:r>
              <a:rPr sz="2400" b="1" spc="-5" dirty="0" err="1">
                <a:solidFill>
                  <a:srgbClr val="FF0000"/>
                </a:solidFill>
                <a:latin typeface="Arial"/>
                <a:cs typeface="Arial"/>
              </a:rPr>
              <a:t>Algoritma</a:t>
            </a:r>
            <a:r>
              <a:rPr sz="2400" b="1" spc="-5" dirty="0">
                <a:solidFill>
                  <a:srgbClr val="FF0000"/>
                </a:solidFill>
                <a:latin typeface="Arial"/>
                <a:cs typeface="Arial"/>
              </a:rPr>
              <a:t> sözcüğü </a:t>
            </a:r>
            <a:r>
              <a:rPr sz="2400" spc="-5" dirty="0">
                <a:latin typeface="Arial"/>
                <a:cs typeface="Arial"/>
              </a:rPr>
              <a:t>Fars âlim Ebu</a:t>
            </a:r>
            <a:r>
              <a:rPr lang="tr-TR" sz="2400" spc="-5" dirty="0">
                <a:latin typeface="Arial"/>
                <a:cs typeface="Arial"/>
              </a:rPr>
              <a:t> </a:t>
            </a:r>
            <a:r>
              <a:rPr sz="2400" spc="-5" dirty="0">
                <a:latin typeface="Arial"/>
                <a:cs typeface="Arial"/>
              </a:rPr>
              <a:t> Abdullah Muhammed bin Musa el</a:t>
            </a:r>
            <a:r>
              <a:rPr lang="tr-TR" sz="2400" spc="-5" dirty="0">
                <a:latin typeface="Arial"/>
                <a:cs typeface="Arial"/>
              </a:rPr>
              <a:t> </a:t>
            </a:r>
            <a:r>
              <a:rPr sz="2400" spc="-5" dirty="0">
                <a:latin typeface="Arial"/>
                <a:cs typeface="Arial"/>
              </a:rPr>
              <a:t> Harezmi'nin Latince isminden</a:t>
            </a:r>
            <a:r>
              <a:rPr lang="tr-TR" sz="2400" spc="-5" dirty="0">
                <a:latin typeface="Arial"/>
                <a:cs typeface="Arial"/>
              </a:rPr>
              <a:t> </a:t>
            </a:r>
            <a:r>
              <a:rPr sz="2400" spc="-5" dirty="0">
                <a:latin typeface="Arial"/>
                <a:cs typeface="Arial"/>
              </a:rPr>
              <a:t> </a:t>
            </a:r>
            <a:r>
              <a:rPr sz="2400" spc="-14" dirty="0" err="1">
                <a:latin typeface="Arial"/>
                <a:cs typeface="Arial"/>
              </a:rPr>
              <a:t>kaynaklanır</a:t>
            </a:r>
            <a:r>
              <a:rPr sz="2400" spc="-14" dirty="0">
                <a:latin typeface="Arial"/>
                <a:cs typeface="Arial"/>
              </a:rPr>
              <a:t>.</a:t>
            </a:r>
            <a:endParaRPr sz="2400" dirty="0">
              <a:latin typeface="Arial"/>
              <a:cs typeface="Arial"/>
            </a:endParaRPr>
          </a:p>
        </p:txBody>
      </p:sp>
      <p:sp>
        <p:nvSpPr>
          <p:cNvPr id="4" name="object 4"/>
          <p:cNvSpPr/>
          <p:nvPr/>
        </p:nvSpPr>
        <p:spPr>
          <a:xfrm>
            <a:off x="6327116" y="1241004"/>
            <a:ext cx="2349340" cy="2480627"/>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296918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ox(in)">
                                      <p:cBhvr>
                                        <p:cTn id="12" dur="500"/>
                                        <p:tgtEl>
                                          <p:spTgt spid="3">
                                            <p:txEl>
                                              <p:pRg st="0" end="0"/>
                                            </p:txEl>
                                          </p:spTgt>
                                        </p:tgtEl>
                                      </p:cBhvr>
                                    </p:animEffect>
                                  </p:childTnLst>
                                </p:cTn>
                              </p:par>
                              <p:par>
                                <p:cTn id="13" presetID="4" presetClass="entr" presetSubtype="16"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ox(in)">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251520" y="1196752"/>
            <a:ext cx="6480720" cy="4810539"/>
          </a:xfrm>
        </p:spPr>
        <p:txBody>
          <a:bodyPr>
            <a:noAutofit/>
          </a:bodyPr>
          <a:lstStyle/>
          <a:p>
            <a:r>
              <a:rPr lang="en-US" sz="2100" b="1" dirty="0"/>
              <a:t>Alan Turing </a:t>
            </a:r>
            <a:r>
              <a:rPr lang="en-US" sz="2100" dirty="0" err="1"/>
              <a:t>İngiliz</a:t>
            </a:r>
            <a:r>
              <a:rPr lang="en-US" sz="2100" dirty="0"/>
              <a:t> </a:t>
            </a:r>
            <a:r>
              <a:rPr lang="en-US" sz="2100" dirty="0" err="1"/>
              <a:t>matematikçi</a:t>
            </a:r>
            <a:r>
              <a:rPr lang="en-US" sz="2100" dirty="0"/>
              <a:t>, </a:t>
            </a:r>
            <a:r>
              <a:rPr lang="en-US" sz="2100" dirty="0" err="1"/>
              <a:t>bilgisayar</a:t>
            </a:r>
            <a:r>
              <a:rPr lang="en-US" sz="2100" dirty="0"/>
              <a:t> </a:t>
            </a:r>
            <a:r>
              <a:rPr lang="en-US" sz="2100" dirty="0" err="1"/>
              <a:t>bilimcisi</a:t>
            </a:r>
            <a:r>
              <a:rPr lang="en-US" sz="2100" dirty="0"/>
              <a:t> </a:t>
            </a:r>
            <a:r>
              <a:rPr lang="en-US" sz="2100" dirty="0" err="1"/>
              <a:t>ve</a:t>
            </a:r>
            <a:r>
              <a:rPr lang="en-US" sz="2100" dirty="0"/>
              <a:t> </a:t>
            </a:r>
            <a:r>
              <a:rPr lang="en-US" sz="2100" dirty="0" err="1"/>
              <a:t>kriptolog</a:t>
            </a:r>
            <a:r>
              <a:rPr lang="en-US" sz="2100" dirty="0"/>
              <a:t>. Turing, </a:t>
            </a:r>
            <a:r>
              <a:rPr lang="en-US" sz="2100" dirty="0" err="1"/>
              <a:t>genel</a:t>
            </a:r>
            <a:r>
              <a:rPr lang="en-US" sz="2100" dirty="0"/>
              <a:t> </a:t>
            </a:r>
            <a:r>
              <a:rPr lang="en-US" sz="2100" dirty="0" err="1"/>
              <a:t>amaçlı</a:t>
            </a:r>
            <a:r>
              <a:rPr lang="en-US" sz="2100" dirty="0"/>
              <a:t> </a:t>
            </a:r>
            <a:r>
              <a:rPr lang="en-US" sz="2100" dirty="0" err="1"/>
              <a:t>bir</a:t>
            </a:r>
            <a:r>
              <a:rPr lang="en-US" sz="2100" dirty="0"/>
              <a:t> </a:t>
            </a:r>
            <a:r>
              <a:rPr lang="en-US" sz="2100" dirty="0" err="1"/>
              <a:t>bilgisayar</a:t>
            </a:r>
            <a:r>
              <a:rPr lang="en-US" sz="2100" dirty="0"/>
              <a:t> </a:t>
            </a:r>
            <a:r>
              <a:rPr lang="en-US" sz="2100" dirty="0" err="1"/>
              <a:t>modeli</a:t>
            </a:r>
            <a:r>
              <a:rPr lang="en-US" sz="2100" dirty="0"/>
              <a:t> </a:t>
            </a:r>
            <a:r>
              <a:rPr lang="en-US" sz="2100" dirty="0" err="1"/>
              <a:t>olarak</a:t>
            </a:r>
            <a:r>
              <a:rPr lang="en-US" sz="2100" dirty="0"/>
              <a:t> </a:t>
            </a:r>
            <a:r>
              <a:rPr lang="en-US" sz="2100" dirty="0" err="1"/>
              <a:t>kabul</a:t>
            </a:r>
            <a:r>
              <a:rPr lang="en-US" sz="2100" dirty="0"/>
              <a:t> </a:t>
            </a:r>
            <a:r>
              <a:rPr lang="en-US" sz="2100" dirty="0" err="1"/>
              <a:t>edilebilecek</a:t>
            </a:r>
            <a:r>
              <a:rPr lang="en-US" sz="2100" dirty="0"/>
              <a:t> Turing </a:t>
            </a:r>
            <a:r>
              <a:rPr lang="en-US" sz="2100" dirty="0" err="1"/>
              <a:t>makinesi</a:t>
            </a:r>
            <a:r>
              <a:rPr lang="en-US" sz="2100" dirty="0"/>
              <a:t> </a:t>
            </a:r>
            <a:r>
              <a:rPr lang="en-US" sz="2100" dirty="0" err="1"/>
              <a:t>ile</a:t>
            </a:r>
            <a:r>
              <a:rPr lang="en-US" sz="2100" dirty="0"/>
              <a:t> </a:t>
            </a:r>
            <a:r>
              <a:rPr lang="en-US" sz="2100" dirty="0" err="1"/>
              <a:t>algoritma</a:t>
            </a:r>
            <a:r>
              <a:rPr lang="en-US" sz="2100" dirty="0"/>
              <a:t> </a:t>
            </a:r>
            <a:r>
              <a:rPr lang="en-US" sz="2100" dirty="0" err="1"/>
              <a:t>ve</a:t>
            </a:r>
            <a:r>
              <a:rPr lang="en-US" sz="2100" dirty="0"/>
              <a:t> </a:t>
            </a:r>
            <a:r>
              <a:rPr lang="en-US" sz="2100" dirty="0" err="1"/>
              <a:t>hesaplama</a:t>
            </a:r>
            <a:r>
              <a:rPr lang="en-US" sz="2100" dirty="0"/>
              <a:t> </a:t>
            </a:r>
            <a:r>
              <a:rPr lang="en-US" sz="2100" dirty="0" err="1"/>
              <a:t>kavramlarının</a:t>
            </a:r>
            <a:r>
              <a:rPr lang="en-US" sz="2100" dirty="0"/>
              <a:t> </a:t>
            </a:r>
            <a:r>
              <a:rPr lang="en-US" sz="2100" dirty="0" err="1"/>
              <a:t>resmileştirilmesini</a:t>
            </a:r>
            <a:r>
              <a:rPr lang="en-US" sz="2100" dirty="0"/>
              <a:t> </a:t>
            </a:r>
            <a:r>
              <a:rPr lang="en-US" sz="2100" dirty="0" err="1"/>
              <a:t>sağlayan</a:t>
            </a:r>
            <a:r>
              <a:rPr lang="en-US" sz="2100" dirty="0"/>
              <a:t> </a:t>
            </a:r>
            <a:r>
              <a:rPr lang="en-US" sz="2100" dirty="0" err="1"/>
              <a:t>teorik</a:t>
            </a:r>
            <a:r>
              <a:rPr lang="en-US" sz="2100" dirty="0"/>
              <a:t> </a:t>
            </a:r>
            <a:r>
              <a:rPr lang="en-US" sz="2100" dirty="0" err="1"/>
              <a:t>bilgisayar</a:t>
            </a:r>
            <a:r>
              <a:rPr lang="en-US" sz="2100" dirty="0"/>
              <a:t> </a:t>
            </a:r>
            <a:r>
              <a:rPr lang="en-US" sz="2100" dirty="0" err="1"/>
              <a:t>biliminin</a:t>
            </a:r>
            <a:r>
              <a:rPr lang="en-US" sz="2100" dirty="0"/>
              <a:t> </a:t>
            </a:r>
            <a:r>
              <a:rPr lang="en-US" sz="2100" dirty="0" err="1"/>
              <a:t>geliştirilmesinde</a:t>
            </a:r>
            <a:r>
              <a:rPr lang="en-US" sz="2100" dirty="0"/>
              <a:t> </a:t>
            </a:r>
            <a:r>
              <a:rPr lang="en-US" sz="2100" dirty="0" err="1"/>
              <a:t>oldukça</a:t>
            </a:r>
            <a:r>
              <a:rPr lang="en-US" sz="2100" dirty="0"/>
              <a:t> </a:t>
            </a:r>
            <a:r>
              <a:rPr lang="en-US" sz="2100" dirty="0" err="1"/>
              <a:t>etkili</a:t>
            </a:r>
            <a:r>
              <a:rPr lang="en-US" sz="2100" dirty="0"/>
              <a:t> </a:t>
            </a:r>
            <a:r>
              <a:rPr lang="en-US" sz="2100" dirty="0" err="1"/>
              <a:t>oldu</a:t>
            </a:r>
            <a:r>
              <a:rPr lang="en-US" sz="2100" dirty="0"/>
              <a:t>. </a:t>
            </a:r>
            <a:endParaRPr lang="tr-TR" sz="2100" dirty="0"/>
          </a:p>
        </p:txBody>
      </p:sp>
      <p:sp>
        <p:nvSpPr>
          <p:cNvPr id="3" name="2 Başlık"/>
          <p:cNvSpPr>
            <a:spLocks noGrp="1"/>
          </p:cNvSpPr>
          <p:nvPr>
            <p:ph type="title"/>
          </p:nvPr>
        </p:nvSpPr>
        <p:spPr>
          <a:xfrm>
            <a:off x="457200" y="260648"/>
            <a:ext cx="8229600" cy="864096"/>
          </a:xfrm>
        </p:spPr>
        <p:txBody>
          <a:bodyPr/>
          <a:lstStyle/>
          <a:p>
            <a:r>
              <a:rPr lang="en-US" dirty="0"/>
              <a:t>Alan Turing</a:t>
            </a:r>
            <a:endParaRPr lang="tr-TR" dirty="0"/>
          </a:p>
        </p:txBody>
      </p:sp>
      <p:pic>
        <p:nvPicPr>
          <p:cNvPr id="41986" name="Picture 2" descr="Alan Turing Aged 16.jpg"/>
          <p:cNvPicPr>
            <a:picLocks noChangeAspect="1" noChangeArrowheads="1"/>
          </p:cNvPicPr>
          <p:nvPr/>
        </p:nvPicPr>
        <p:blipFill>
          <a:blip r:embed="rId2" cstate="print"/>
          <a:srcRect/>
          <a:stretch>
            <a:fillRect/>
          </a:stretch>
        </p:blipFill>
        <p:spPr bwMode="auto">
          <a:xfrm>
            <a:off x="6660232" y="260648"/>
            <a:ext cx="2095500" cy="2847976"/>
          </a:xfrm>
          <a:prstGeom prst="rect">
            <a:avLst/>
          </a:prstGeom>
          <a:noFill/>
        </p:spPr>
      </p:pic>
      <p:sp>
        <p:nvSpPr>
          <p:cNvPr id="6" name="5 Metin kutusu"/>
          <p:cNvSpPr txBox="1"/>
          <p:nvPr/>
        </p:nvSpPr>
        <p:spPr>
          <a:xfrm>
            <a:off x="251520" y="3701931"/>
            <a:ext cx="8424936" cy="2133918"/>
          </a:xfrm>
          <a:prstGeom prst="rect">
            <a:avLst/>
          </a:prstGeom>
        </p:spPr>
        <p:txBody>
          <a:bodyPr vert="horz">
            <a:noAutofit/>
          </a:bodyPr>
          <a:lstStyle/>
          <a:p>
            <a:pPr marL="365760" indent="-256032">
              <a:spcBef>
                <a:spcPts val="400"/>
              </a:spcBef>
              <a:buClr>
                <a:schemeClr val="accent1"/>
              </a:buClr>
              <a:buSzPct val="68000"/>
              <a:buFont typeface="Wingdings 3"/>
              <a:buChar char=""/>
            </a:pPr>
            <a:r>
              <a:rPr lang="en-US" sz="2100" dirty="0"/>
              <a:t>Turing, </a:t>
            </a:r>
            <a:r>
              <a:rPr lang="en-US" sz="2100" dirty="0" err="1"/>
              <a:t>yaygın</a:t>
            </a:r>
            <a:r>
              <a:rPr lang="en-US" sz="2100" dirty="0"/>
              <a:t> </a:t>
            </a:r>
            <a:r>
              <a:rPr lang="en-US" sz="2100" dirty="0" err="1"/>
              <a:t>olarak</a:t>
            </a:r>
            <a:r>
              <a:rPr lang="en-US" sz="2100" dirty="0"/>
              <a:t> </a:t>
            </a:r>
            <a:r>
              <a:rPr lang="en-US" sz="2100" dirty="0" err="1"/>
              <a:t>teorik</a:t>
            </a:r>
            <a:r>
              <a:rPr lang="en-US" sz="2100" dirty="0"/>
              <a:t> </a:t>
            </a:r>
            <a:r>
              <a:rPr lang="en-US" sz="2100" dirty="0" err="1"/>
              <a:t>bilgisayar</a:t>
            </a:r>
            <a:r>
              <a:rPr lang="en-US" sz="2100" dirty="0"/>
              <a:t> </a:t>
            </a:r>
            <a:r>
              <a:rPr lang="en-US" sz="2100" dirty="0" err="1"/>
              <a:t>bilimi</a:t>
            </a:r>
            <a:r>
              <a:rPr lang="en-US" sz="2100" dirty="0"/>
              <a:t> </a:t>
            </a:r>
            <a:r>
              <a:rPr lang="en-US" sz="2100" dirty="0" err="1"/>
              <a:t>ve</a:t>
            </a:r>
            <a:r>
              <a:rPr lang="en-US" sz="2100" dirty="0"/>
              <a:t> </a:t>
            </a:r>
            <a:r>
              <a:rPr lang="en-US" sz="2100" dirty="0" err="1"/>
              <a:t>yapay</a:t>
            </a:r>
            <a:r>
              <a:rPr lang="en-US" sz="2100" dirty="0"/>
              <a:t> </a:t>
            </a:r>
            <a:r>
              <a:rPr lang="en-US" sz="2100" dirty="0" err="1"/>
              <a:t>zekanın</a:t>
            </a:r>
            <a:r>
              <a:rPr lang="en-US" sz="2100" dirty="0"/>
              <a:t> </a:t>
            </a:r>
            <a:r>
              <a:rPr lang="en-US" sz="2100" dirty="0" err="1"/>
              <a:t>babası</a:t>
            </a:r>
            <a:r>
              <a:rPr lang="en-US" sz="2100" dirty="0"/>
              <a:t> </a:t>
            </a:r>
            <a:r>
              <a:rPr lang="en-US" sz="2100" dirty="0" err="1"/>
              <a:t>olarak</a:t>
            </a:r>
            <a:r>
              <a:rPr lang="en-US" sz="2100" dirty="0"/>
              <a:t> </a:t>
            </a:r>
            <a:r>
              <a:rPr lang="en-US" sz="2100" dirty="0" err="1"/>
              <a:t>kabul</a:t>
            </a:r>
            <a:r>
              <a:rPr lang="en-US" sz="2100" dirty="0"/>
              <a:t> </a:t>
            </a:r>
            <a:r>
              <a:rPr lang="en-US" sz="2100" dirty="0" err="1"/>
              <a:t>edilir</a:t>
            </a:r>
            <a:r>
              <a:rPr lang="en-US" sz="2100" dirty="0"/>
              <a:t>.</a:t>
            </a:r>
            <a:endParaRPr lang="tr-TR" sz="2100" dirty="0"/>
          </a:p>
          <a:p>
            <a:pPr marL="365760" indent="-256032">
              <a:spcBef>
                <a:spcPts val="400"/>
              </a:spcBef>
              <a:buClr>
                <a:schemeClr val="accent1"/>
              </a:buClr>
              <a:buSzPct val="68000"/>
              <a:buFont typeface="Wingdings 3"/>
              <a:buChar char=""/>
            </a:pPr>
            <a:endParaRPr lang="tr-TR" sz="2100" dirty="0"/>
          </a:p>
          <a:p>
            <a:pPr marL="365760" indent="-256032">
              <a:spcBef>
                <a:spcPts val="400"/>
              </a:spcBef>
              <a:buClr>
                <a:schemeClr val="accent1"/>
              </a:buClr>
              <a:buSzPct val="68000"/>
              <a:buFont typeface="Wingdings 3"/>
              <a:buChar char=""/>
            </a:pPr>
            <a:r>
              <a:rPr lang="en-US" sz="2100" dirty="0"/>
              <a:t>Alan Turing, en </a:t>
            </a:r>
            <a:r>
              <a:rPr lang="en-US" sz="2100" dirty="0" err="1"/>
              <a:t>eski</a:t>
            </a:r>
            <a:r>
              <a:rPr lang="en-US" sz="2100" dirty="0"/>
              <a:t> program </a:t>
            </a:r>
            <a:r>
              <a:rPr lang="en-US" sz="2100" dirty="0" err="1"/>
              <a:t>bilgisayarlarından</a:t>
            </a:r>
            <a:r>
              <a:rPr lang="en-US" sz="2100" dirty="0"/>
              <a:t> </a:t>
            </a:r>
            <a:r>
              <a:rPr lang="en-US" sz="2100" dirty="0" err="1"/>
              <a:t>biri</a:t>
            </a:r>
            <a:r>
              <a:rPr lang="en-US" sz="2100" dirty="0"/>
              <a:t> </a:t>
            </a:r>
            <a:r>
              <a:rPr lang="en-US" sz="2100" dirty="0" err="1"/>
              <a:t>olan</a:t>
            </a:r>
            <a:r>
              <a:rPr lang="en-US" sz="2100" dirty="0"/>
              <a:t> Manchester Mark</a:t>
            </a:r>
            <a:r>
              <a:rPr lang="tr-TR" sz="2100" dirty="0"/>
              <a:t>-</a:t>
            </a:r>
            <a:r>
              <a:rPr lang="en-US" sz="2100" dirty="0"/>
              <a:t>1 </a:t>
            </a:r>
            <a:r>
              <a:rPr lang="en-US" sz="2100" dirty="0" err="1"/>
              <a:t>için</a:t>
            </a:r>
            <a:r>
              <a:rPr lang="en-US" sz="2100" dirty="0"/>
              <a:t> </a:t>
            </a:r>
            <a:r>
              <a:rPr lang="en-US" sz="2100" dirty="0" err="1"/>
              <a:t>yazılım</a:t>
            </a:r>
            <a:r>
              <a:rPr lang="en-US" sz="2100" dirty="0"/>
              <a:t> </a:t>
            </a:r>
            <a:r>
              <a:rPr lang="en-US" sz="2100" dirty="0" err="1"/>
              <a:t>üzerinde</a:t>
            </a:r>
            <a:r>
              <a:rPr lang="en-US" sz="2100" dirty="0"/>
              <a:t> </a:t>
            </a:r>
            <a:r>
              <a:rPr lang="en-US" sz="2100" dirty="0" err="1"/>
              <a:t>çalıştı</a:t>
            </a:r>
            <a:r>
              <a:rPr lang="en-US" sz="2100" dirty="0"/>
              <a:t>. Turing, </a:t>
            </a:r>
            <a:r>
              <a:rPr lang="en-US" sz="2100" dirty="0" err="1"/>
              <a:t>bu</a:t>
            </a:r>
            <a:r>
              <a:rPr lang="en-US" sz="2100" dirty="0"/>
              <a:t> </a:t>
            </a:r>
            <a:r>
              <a:rPr lang="en-US" sz="2100" dirty="0" err="1"/>
              <a:t>makine</a:t>
            </a:r>
            <a:r>
              <a:rPr lang="en-US" sz="2100" dirty="0"/>
              <a:t> </a:t>
            </a:r>
            <a:r>
              <a:rPr lang="en-US" sz="2100" dirty="0" err="1"/>
              <a:t>için</a:t>
            </a:r>
            <a:r>
              <a:rPr lang="en-US" sz="2100" dirty="0"/>
              <a:t> </a:t>
            </a:r>
            <a:r>
              <a:rPr lang="en-US" sz="2100" dirty="0" err="1"/>
              <a:t>Programcı</a:t>
            </a:r>
            <a:r>
              <a:rPr lang="en-US" sz="2100" dirty="0"/>
              <a:t> El </a:t>
            </a:r>
            <a:r>
              <a:rPr lang="en-US" sz="2100" dirty="0" err="1"/>
              <a:t>Kitabı'nın</a:t>
            </a:r>
            <a:r>
              <a:rPr lang="en-US" sz="2100" dirty="0"/>
              <a:t> ilk </a:t>
            </a:r>
            <a:r>
              <a:rPr lang="en-US" sz="2100" dirty="0" err="1"/>
              <a:t>sürümünü</a:t>
            </a:r>
            <a:r>
              <a:rPr lang="en-US" sz="2100" dirty="0"/>
              <a:t> </a:t>
            </a:r>
            <a:r>
              <a:rPr lang="en-US" sz="2100" dirty="0" err="1"/>
              <a:t>yazdı</a:t>
            </a:r>
            <a:r>
              <a:rPr lang="en-US" sz="2100" dirty="0"/>
              <a:t>.</a:t>
            </a:r>
            <a:endParaRPr lang="tr-TR" sz="21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ox(in)">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box(in)">
                                      <p:cBhvr>
                                        <p:cTn id="1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a:bodyPr>
          <a:lstStyle/>
          <a:p>
            <a:r>
              <a:rPr lang="tr-TR" sz="2400" dirty="0"/>
              <a:t>Turing, 1936 tarihli makalesinde fikrini "evrensel bir hesaplama makinesi (</a:t>
            </a:r>
            <a:r>
              <a:rPr lang="en-US" sz="2400" dirty="0"/>
              <a:t>universal computing machine</a:t>
            </a:r>
            <a:r>
              <a:rPr lang="tr-TR" sz="2400" dirty="0"/>
              <a:t>)" olarak tanımladı, ancak şimdi Evrensel Turing makinesi (</a:t>
            </a:r>
            <a:r>
              <a:rPr lang="en-US" sz="2400" dirty="0"/>
              <a:t>Universal Turing machine</a:t>
            </a:r>
            <a:r>
              <a:rPr lang="tr-TR" sz="2400" dirty="0"/>
              <a:t>) olarak bilinmektedir.</a:t>
            </a:r>
          </a:p>
          <a:p>
            <a:endParaRPr lang="tr-TR" sz="2400" dirty="0"/>
          </a:p>
          <a:p>
            <a:r>
              <a:rPr lang="tr-TR" sz="2400" dirty="0"/>
              <a:t>İkinci Dünya Savaşı sırasında Turing, İngiltere'nin istihbarat üreten kod kırma merkezinde çalıştı. Burada, </a:t>
            </a:r>
            <a:r>
              <a:rPr lang="tr-TR" sz="2400" dirty="0" err="1"/>
              <a:t>Enigma</a:t>
            </a:r>
            <a:r>
              <a:rPr lang="tr-TR" sz="2400" dirty="0"/>
              <a:t> makinesinin ayarlarını bulabilen elektromekanik bir makine tasarladı.</a:t>
            </a:r>
          </a:p>
          <a:p>
            <a:pPr>
              <a:buNone/>
            </a:pPr>
            <a:endParaRPr lang="tr-TR" sz="2400" dirty="0"/>
          </a:p>
        </p:txBody>
      </p:sp>
      <p:sp>
        <p:nvSpPr>
          <p:cNvPr id="3" name="2 Başlık"/>
          <p:cNvSpPr>
            <a:spLocks noGrp="1"/>
          </p:cNvSpPr>
          <p:nvPr>
            <p:ph type="title"/>
          </p:nvPr>
        </p:nvSpPr>
        <p:spPr/>
        <p:txBody>
          <a:bodyPr/>
          <a:lstStyle/>
          <a:p>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ox(in)">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268760"/>
            <a:ext cx="8229600" cy="4738531"/>
          </a:xfrm>
        </p:spPr>
        <p:txBody>
          <a:bodyPr>
            <a:normAutofit fontScale="85000" lnSpcReduction="10000"/>
          </a:bodyPr>
          <a:lstStyle/>
          <a:p>
            <a:r>
              <a:rPr lang="tr-TR" b="1" dirty="0"/>
              <a:t>Turing makinesi</a:t>
            </a:r>
            <a:r>
              <a:rPr lang="tr-TR" dirty="0"/>
              <a:t>, karmaşık matematiksel hesapların belirli bir düzenek tarafından yapılmasını sağlayan makinedir.</a:t>
            </a:r>
          </a:p>
          <a:p>
            <a:r>
              <a:rPr lang="tr-TR" dirty="0"/>
              <a:t>Turing, sonsuz bir kağıt şerit üzerine yazılan sembolleri okuyan bir makine düşledi. Makine sembolü okuduktan sonra ne yapılacağına, sembolü sil ve/veya yeni sembol yaz, şeridi sağa/sola kaydır, karar verecekti. Bu tür bir Turing makinesi, kurallara bağlı olarak matematiksel problemleri çözebilecekti. Turing, şeridin kendi içinde de kurallar belirlenebileceğini fark etti. Bu tür bir aygıt her türlü matematiksel ve mantıksal işlem sırasının üstesinden gelebilecek ve </a:t>
            </a:r>
            <a:r>
              <a:rPr lang="tr-TR" b="1" dirty="0"/>
              <a:t>Evrensel Turing Makinesi</a:t>
            </a:r>
            <a:r>
              <a:rPr lang="tr-TR" dirty="0"/>
              <a:t> yani bilgisayar olabilecekti.</a:t>
            </a:r>
          </a:p>
        </p:txBody>
      </p:sp>
      <p:sp>
        <p:nvSpPr>
          <p:cNvPr id="3" name="2 Başlık"/>
          <p:cNvSpPr>
            <a:spLocks noGrp="1"/>
          </p:cNvSpPr>
          <p:nvPr>
            <p:ph type="title"/>
          </p:nvPr>
        </p:nvSpPr>
        <p:spPr/>
        <p:txBody>
          <a:bodyPr>
            <a:normAutofit fontScale="90000"/>
          </a:bodyPr>
          <a:lstStyle/>
          <a:p>
            <a:r>
              <a:rPr lang="tr-TR" dirty="0"/>
              <a:t>Turing makinesi (Turing </a:t>
            </a:r>
            <a:r>
              <a:rPr lang="tr-TR" dirty="0" err="1"/>
              <a:t>machine</a:t>
            </a:r>
            <a:r>
              <a:rPr lang="tr-TR" dirty="0"/>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fontScale="92500"/>
          </a:bodyPr>
          <a:lstStyle/>
          <a:p>
            <a:r>
              <a:rPr lang="tr-TR" dirty="0"/>
              <a:t>Turing makinesinin çalışma prensibi incelenirse; </a:t>
            </a:r>
          </a:p>
          <a:p>
            <a:pPr>
              <a:buNone/>
            </a:pPr>
            <a:r>
              <a:rPr lang="tr-TR" dirty="0"/>
              <a:t>Turing makinesi her adımda: </a:t>
            </a:r>
          </a:p>
          <a:p>
            <a:r>
              <a:rPr lang="tr-TR" dirty="0"/>
              <a:t>O anda kafanın görmekte olduğu sembolü okur.</a:t>
            </a:r>
          </a:p>
          <a:p>
            <a:r>
              <a:rPr lang="tr-TR" dirty="0"/>
              <a:t>Geçiş tablosunda okuduğu sembol ve o anki durumunu içeren bir girdi arar:</a:t>
            </a:r>
          </a:p>
          <a:p>
            <a:r>
              <a:rPr lang="tr-TR" dirty="0"/>
              <a:t>Eğer öyle bir girdi bulursa, yazılacak sembolü yazar veya kafasını hareket ettirir ve yeni duruma geçer. Makine, yeni durum ve kafanın okuduğu yeni sembol ile çalışmaya devam edecektir.</a:t>
            </a:r>
          </a:p>
          <a:p>
            <a:r>
              <a:rPr lang="tr-TR" dirty="0"/>
              <a:t>Eğer öyle bir girdi bulamaz ise, durur.</a:t>
            </a:r>
          </a:p>
          <a:p>
            <a:endParaRPr lang="tr-TR" dirty="0"/>
          </a:p>
        </p:txBody>
      </p:sp>
      <p:sp>
        <p:nvSpPr>
          <p:cNvPr id="3" name="2 Başlık"/>
          <p:cNvSpPr>
            <a:spLocks noGrp="1"/>
          </p:cNvSpPr>
          <p:nvPr>
            <p:ph type="title"/>
          </p:nvPr>
        </p:nvSpPr>
        <p:spPr/>
        <p:txBody>
          <a:bodyPr>
            <a:normAutofit/>
          </a:bodyPr>
          <a:lstStyle/>
          <a:p>
            <a:r>
              <a:rPr lang="tr-TR" sz="3600" dirty="0"/>
              <a:t>Turing makinesinin çalışma prensibi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pPr>
              <a:buNone/>
            </a:pPr>
            <a:r>
              <a:rPr lang="tr-TR" dirty="0"/>
              <a:t>Makinede yapılabilecek işlemler</a:t>
            </a:r>
          </a:p>
          <a:p>
            <a:r>
              <a:rPr lang="tr-TR" dirty="0"/>
              <a:t>Yazmak</a:t>
            </a:r>
          </a:p>
          <a:p>
            <a:r>
              <a:rPr lang="tr-TR" dirty="0"/>
              <a:t>Okumak</a:t>
            </a:r>
          </a:p>
          <a:p>
            <a:r>
              <a:rPr lang="tr-TR" dirty="0"/>
              <a:t>Bandı ileri sarmak</a:t>
            </a:r>
          </a:p>
          <a:p>
            <a:r>
              <a:rPr lang="tr-TR" dirty="0"/>
              <a:t>Bandı geri sarmak</a:t>
            </a:r>
          </a:p>
          <a:p>
            <a:pPr>
              <a:buNone/>
            </a:pPr>
            <a:r>
              <a:rPr lang="tr-TR" dirty="0"/>
              <a:t>şeklinde sıralanabilir.</a:t>
            </a:r>
          </a:p>
          <a:p>
            <a:endParaRPr lang="tr-TR" dirty="0"/>
          </a:p>
        </p:txBody>
      </p:sp>
      <p:sp>
        <p:nvSpPr>
          <p:cNvPr id="3" name="2 Başlık"/>
          <p:cNvSpPr>
            <a:spLocks noGrp="1"/>
          </p:cNvSpPr>
          <p:nvPr>
            <p:ph type="title"/>
          </p:nvPr>
        </p:nvSpPr>
        <p:spPr/>
        <p:txBody>
          <a:bodyPr/>
          <a:lstStyle/>
          <a:p>
            <a:endParaRPr lang="tr-T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dirty="0"/>
          </a:p>
        </p:txBody>
      </p:sp>
      <p:sp>
        <p:nvSpPr>
          <p:cNvPr id="3" name="2 Başlık"/>
          <p:cNvSpPr>
            <a:spLocks noGrp="1"/>
          </p:cNvSpPr>
          <p:nvPr>
            <p:ph type="title"/>
          </p:nvPr>
        </p:nvSpPr>
        <p:spPr/>
        <p:txBody>
          <a:bodyPr/>
          <a:lstStyle/>
          <a:p>
            <a:endParaRPr lang="tr-TR"/>
          </a:p>
        </p:txBody>
      </p:sp>
      <p:pic>
        <p:nvPicPr>
          <p:cNvPr id="34818" name="Picture 2" descr="Turing machine gallery - Wikipedia"/>
          <p:cNvPicPr>
            <a:picLocks noChangeAspect="1" noChangeArrowheads="1"/>
          </p:cNvPicPr>
          <p:nvPr/>
        </p:nvPicPr>
        <p:blipFill>
          <a:blip r:embed="rId2" cstate="print"/>
          <a:srcRect/>
          <a:stretch>
            <a:fillRect/>
          </a:stretch>
        </p:blipFill>
        <p:spPr bwMode="auto">
          <a:xfrm>
            <a:off x="251520" y="331816"/>
            <a:ext cx="8712968" cy="5329432"/>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70658" name="Picture 2" descr="Rice's theorem applies to Turing machines | Financial Times"/>
          <p:cNvPicPr>
            <a:picLocks noChangeAspect="1" noChangeArrowheads="1"/>
          </p:cNvPicPr>
          <p:nvPr/>
        </p:nvPicPr>
        <p:blipFill>
          <a:blip r:embed="rId2" cstate="print"/>
          <a:srcRect/>
          <a:stretch>
            <a:fillRect/>
          </a:stretch>
        </p:blipFill>
        <p:spPr bwMode="auto">
          <a:xfrm>
            <a:off x="611560" y="908720"/>
            <a:ext cx="7936881" cy="4464496"/>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9512" y="548680"/>
            <a:ext cx="5400600" cy="5832648"/>
          </a:xfrm>
        </p:spPr>
        <p:txBody>
          <a:bodyPr>
            <a:normAutofit/>
          </a:bodyPr>
          <a:lstStyle/>
          <a:p>
            <a:r>
              <a:rPr lang="tr-TR" sz="2600" b="1" dirty="0"/>
              <a:t>Turing testi</a:t>
            </a:r>
            <a:r>
              <a:rPr lang="tr-TR" sz="2600" dirty="0"/>
              <a:t>, ilk olarak 1950 yılında </a:t>
            </a:r>
            <a:r>
              <a:rPr lang="tr-TR" sz="2600" dirty="0" err="1"/>
              <a:t>Mind</a:t>
            </a:r>
            <a:r>
              <a:rPr lang="tr-TR" sz="2600" dirty="0"/>
              <a:t> adlı felsefe dergisinde ünlü İngiliz matematikçi ve bilgisayar bilimcisi Alan Turing’in “Computing </a:t>
            </a:r>
            <a:r>
              <a:rPr lang="tr-TR" sz="2600" dirty="0" err="1"/>
              <a:t>Machinery</a:t>
            </a:r>
            <a:r>
              <a:rPr lang="tr-TR" sz="2600" dirty="0"/>
              <a:t> </a:t>
            </a:r>
            <a:r>
              <a:rPr lang="tr-TR" sz="2600" dirty="0" err="1"/>
              <a:t>and</a:t>
            </a:r>
            <a:r>
              <a:rPr lang="tr-TR" sz="2600" dirty="0"/>
              <a:t> </a:t>
            </a:r>
            <a:r>
              <a:rPr lang="tr-TR" sz="2600" dirty="0" err="1"/>
              <a:t>Intelligence</a:t>
            </a:r>
            <a:r>
              <a:rPr lang="tr-TR" sz="2600" dirty="0"/>
              <a:t>” başlıklı ünlü makalesinde söz edilmiştir.</a:t>
            </a:r>
          </a:p>
          <a:p>
            <a:endParaRPr lang="tr-TR" sz="2600" dirty="0"/>
          </a:p>
          <a:p>
            <a:r>
              <a:rPr lang="tr-TR" sz="2600" dirty="0"/>
              <a:t>Bu çalışma yapay zeka alanının başlangıcı kabul edilir. </a:t>
            </a:r>
          </a:p>
          <a:p>
            <a:endParaRPr lang="tr-TR" sz="2600" dirty="0"/>
          </a:p>
        </p:txBody>
      </p:sp>
      <p:pic>
        <p:nvPicPr>
          <p:cNvPr id="4" name="Resim 3">
            <a:extLst>
              <a:ext uri="{FF2B5EF4-FFF2-40B4-BE49-F238E27FC236}">
                <a16:creationId xmlns:a16="http://schemas.microsoft.com/office/drawing/2014/main" id="{5599918F-940F-4E7B-9E99-8C7533D1BED0}"/>
              </a:ext>
            </a:extLst>
          </p:cNvPr>
          <p:cNvPicPr>
            <a:picLocks noChangeAspect="1"/>
          </p:cNvPicPr>
          <p:nvPr/>
        </p:nvPicPr>
        <p:blipFill>
          <a:blip r:embed="rId2"/>
          <a:stretch>
            <a:fillRect/>
          </a:stretch>
        </p:blipFill>
        <p:spPr>
          <a:xfrm>
            <a:off x="5364088" y="548680"/>
            <a:ext cx="3600400" cy="590905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ox(in)">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548680"/>
            <a:ext cx="8229600" cy="5832648"/>
          </a:xfrm>
        </p:spPr>
        <p:txBody>
          <a:bodyPr>
            <a:normAutofit lnSpcReduction="10000"/>
          </a:bodyPr>
          <a:lstStyle/>
          <a:p>
            <a:r>
              <a:rPr lang="tr-TR" dirty="0"/>
              <a:t>Turing testi; yapay zekanın, varsayılan koşullar altında insani tepkileri taklit edip edemeyeceğini ölçmek için kullanılır ve her biri ayrılmış ve yalıtılmış üç farklı terminal odada uygulanır. </a:t>
            </a:r>
          </a:p>
          <a:p>
            <a:r>
              <a:rPr lang="tr-TR" dirty="0"/>
              <a:t>Birinde yapay zeka, diğer ikisinde ise iki insan yer alır. Bunlardan biri sorgulayan, diğeri ise yapay zeka ile beraber katılımcı olandır. Belirli bir sürede sorulan belirli sayıdaki sorulara cevap aranırken, insan ve yapay zeka kıyaslanır. </a:t>
            </a:r>
          </a:p>
          <a:p>
            <a:r>
              <a:rPr lang="tr-TR" dirty="0"/>
              <a:t>Turing testi, bir insanın, sorulara cevap veren kişinin yapay zeka olup olmadığını tespit etmesine odaklanır.</a:t>
            </a:r>
          </a:p>
        </p:txBody>
      </p:sp>
    </p:spTree>
    <p:extLst>
      <p:ext uri="{BB962C8B-B14F-4D97-AF65-F5344CB8AC3E}">
        <p14:creationId xmlns:p14="http://schemas.microsoft.com/office/powerpoint/2010/main" val="2319611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ox(in)">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ox(in)">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323528" y="476672"/>
            <a:ext cx="8496944" cy="5530619"/>
          </a:xfrm>
        </p:spPr>
        <p:txBody>
          <a:bodyPr>
            <a:normAutofit/>
          </a:bodyPr>
          <a:lstStyle/>
          <a:p>
            <a:r>
              <a:rPr lang="tr-TR" sz="2100" dirty="0"/>
              <a:t>Sorgulayıcının soruları ve daha önemlisi aldığı yanıtlar, tamamen ses gizlenerek, yani ya bir klavye sisteminde yazılarak veya bir ekranda gösterilerek verilir. Sorgulayıcıya bu soru-cevap oturumunda elde edilen bilgiler dışında her iki taraf hakkında hiçbir bilgi verilmez. Dizi halinde tekrarlanan testler sonucunda sorgulayıcı, tutarlı bir şekilde insanı saptayamadığı takdirde makine Turing testini geçmiş sayılır.</a:t>
            </a:r>
          </a:p>
          <a:p>
            <a:endParaRPr lang="tr-TR" sz="2100" dirty="0"/>
          </a:p>
        </p:txBody>
      </p:sp>
      <p:pic>
        <p:nvPicPr>
          <p:cNvPr id="38914" name="Picture 2" descr="https://www.itohaber.com/Archive/2021/1/18/214350_resource/turing_test_ortami.jpeg"/>
          <p:cNvPicPr>
            <a:picLocks noChangeAspect="1" noChangeArrowheads="1"/>
          </p:cNvPicPr>
          <p:nvPr/>
        </p:nvPicPr>
        <p:blipFill>
          <a:blip r:embed="rId2" cstate="print"/>
          <a:srcRect/>
          <a:stretch>
            <a:fillRect/>
          </a:stretch>
        </p:blipFill>
        <p:spPr bwMode="auto">
          <a:xfrm>
            <a:off x="1885056" y="2924943"/>
            <a:ext cx="5711280" cy="3212595"/>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a:bodyPr>
          <a:lstStyle/>
          <a:p>
            <a:r>
              <a:rPr lang="tr-TR" sz="2400" dirty="0"/>
              <a:t>Hesaplanabilirlik teorisinde, bir veri işleme kuralları sisteminin (bir bilgisayarın talimat seti, bir programlama dili veya bir hücresel otomat gibi), herhangi bir Turing makinesini </a:t>
            </a:r>
            <a:r>
              <a:rPr lang="tr-TR" sz="2400" dirty="0" err="1"/>
              <a:t>simüle</a:t>
            </a:r>
            <a:r>
              <a:rPr lang="tr-TR" sz="2400" dirty="0"/>
              <a:t> etmek için kullanılabiliyorsa, Turing-tam (Turing-</a:t>
            </a:r>
            <a:r>
              <a:rPr lang="tr-TR" sz="2400" dirty="0" err="1"/>
              <a:t>complete</a:t>
            </a:r>
            <a:r>
              <a:rPr lang="tr-TR" sz="2400" dirty="0"/>
              <a:t>) veya hesaplama açısından evrensel olduğu söylenir. </a:t>
            </a:r>
          </a:p>
          <a:p>
            <a:r>
              <a:rPr lang="tr-TR" sz="2400" dirty="0"/>
              <a:t>Bu durum, bu sistemin diğer veri işleme kural kümelerini tanıyabileceği veya karar verebileceği anlamına gelmektedir. </a:t>
            </a:r>
          </a:p>
          <a:p>
            <a:r>
              <a:rPr lang="tr-TR" sz="2400" dirty="0"/>
              <a:t>Günümüzde neredeyse tüm programlama dilleri Turing-tam özellik göstermektedir. </a:t>
            </a:r>
          </a:p>
        </p:txBody>
      </p:sp>
      <p:sp>
        <p:nvSpPr>
          <p:cNvPr id="3" name="2 Başlık"/>
          <p:cNvSpPr>
            <a:spLocks noGrp="1"/>
          </p:cNvSpPr>
          <p:nvPr>
            <p:ph type="title"/>
          </p:nvPr>
        </p:nvSpPr>
        <p:spPr/>
        <p:txBody>
          <a:bodyPr/>
          <a:lstStyle/>
          <a:p>
            <a:r>
              <a:rPr lang="tr-TR" sz="4400" dirty="0"/>
              <a:t>Turing-</a:t>
            </a:r>
            <a:r>
              <a:rPr lang="tr-TR" sz="4400" dirty="0" err="1"/>
              <a:t>complete</a:t>
            </a:r>
            <a:endParaRPr lang="tr-T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çerik Yer Tutucusu 5">
            <a:extLst>
              <a:ext uri="{FF2B5EF4-FFF2-40B4-BE49-F238E27FC236}">
                <a16:creationId xmlns:a16="http://schemas.microsoft.com/office/drawing/2014/main" id="{FB797F43-8EC6-864F-B006-5F3E8E2B19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929" y="274638"/>
            <a:ext cx="9028141" cy="5078330"/>
          </a:xfrm>
        </p:spPr>
      </p:pic>
    </p:spTree>
    <p:extLst>
      <p:ext uri="{BB962C8B-B14F-4D97-AF65-F5344CB8AC3E}">
        <p14:creationId xmlns:p14="http://schemas.microsoft.com/office/powerpoint/2010/main" val="21848570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124744"/>
            <a:ext cx="8229600" cy="4882547"/>
          </a:xfrm>
        </p:spPr>
        <p:txBody>
          <a:bodyPr>
            <a:noAutofit/>
          </a:bodyPr>
          <a:lstStyle/>
          <a:p>
            <a:r>
              <a:rPr lang="tr-TR" sz="2000" dirty="0"/>
              <a:t>Bilgisayar Mimarisi, donanım ve yazılım arasındaki </a:t>
            </a:r>
            <a:r>
              <a:rPr lang="tr-TR" sz="2000" dirty="0" err="1"/>
              <a:t>arayüzü</a:t>
            </a:r>
            <a:r>
              <a:rPr lang="tr-TR" sz="2000" dirty="0"/>
              <a:t> oluşturur.</a:t>
            </a:r>
          </a:p>
          <a:p>
            <a:endParaRPr lang="tr-TR" sz="2000" dirty="0"/>
          </a:p>
          <a:p>
            <a:endParaRPr lang="tr-TR" sz="2000" dirty="0"/>
          </a:p>
          <a:p>
            <a:endParaRPr lang="tr-TR" sz="2000" dirty="0"/>
          </a:p>
          <a:p>
            <a:endParaRPr lang="tr-TR" sz="2000" dirty="0"/>
          </a:p>
          <a:p>
            <a:endParaRPr lang="tr-TR" sz="2000" dirty="0"/>
          </a:p>
          <a:p>
            <a:endParaRPr lang="tr-TR" sz="2000" dirty="0"/>
          </a:p>
          <a:p>
            <a:endParaRPr lang="tr-TR" sz="2000" dirty="0"/>
          </a:p>
          <a:p>
            <a:endParaRPr lang="tr-TR" sz="2000" dirty="0"/>
          </a:p>
          <a:p>
            <a:r>
              <a:rPr lang="tr-TR" sz="2000" dirty="0"/>
              <a:t>Komut kümesi mimarisi (ISA) bir bilgisayar donanımının, alt düzey programcıya (sistem programlarına) görünen yüzüdür.</a:t>
            </a:r>
          </a:p>
          <a:p>
            <a:r>
              <a:rPr lang="tr-TR" sz="2000" dirty="0"/>
              <a:t>ISA, makine dili komutları, programcıya görünen saklayıcıları ve işlemcinin doğal veri yapılarını içerir.</a:t>
            </a:r>
          </a:p>
          <a:p>
            <a:endParaRPr lang="tr-TR" sz="2000" dirty="0"/>
          </a:p>
        </p:txBody>
      </p:sp>
      <p:sp>
        <p:nvSpPr>
          <p:cNvPr id="3" name="2 Başlık"/>
          <p:cNvSpPr>
            <a:spLocks noGrp="1"/>
          </p:cNvSpPr>
          <p:nvPr>
            <p:ph type="title"/>
          </p:nvPr>
        </p:nvSpPr>
        <p:spPr/>
        <p:txBody>
          <a:bodyPr>
            <a:noAutofit/>
          </a:bodyPr>
          <a:lstStyle/>
          <a:p>
            <a:r>
              <a:rPr lang="tr-TR" sz="2800" dirty="0"/>
              <a:t>Bilgisayar Mimarisi (</a:t>
            </a:r>
            <a:r>
              <a:rPr lang="tr-TR" sz="2800" dirty="0" err="1"/>
              <a:t>Computer</a:t>
            </a:r>
            <a:r>
              <a:rPr lang="tr-TR" sz="2800" dirty="0"/>
              <a:t> </a:t>
            </a:r>
            <a:r>
              <a:rPr lang="tr-TR" sz="2800" dirty="0" err="1"/>
              <a:t>Architecture</a:t>
            </a:r>
            <a:r>
              <a:rPr lang="tr-TR" sz="2800" dirty="0"/>
              <a:t>)</a:t>
            </a:r>
          </a:p>
        </p:txBody>
      </p:sp>
      <p:pic>
        <p:nvPicPr>
          <p:cNvPr id="5" name="Picture 3" descr="D:\Mims\Ders notları\Bahar\2021\Bilgisayar Mimarisi\Ekran Alıntısı.JPG"/>
          <p:cNvPicPr>
            <a:picLocks noChangeAspect="1" noChangeArrowheads="1"/>
          </p:cNvPicPr>
          <p:nvPr/>
        </p:nvPicPr>
        <p:blipFill>
          <a:blip r:embed="rId2" cstate="print"/>
          <a:srcRect/>
          <a:stretch>
            <a:fillRect/>
          </a:stretch>
        </p:blipFill>
        <p:spPr bwMode="auto">
          <a:xfrm>
            <a:off x="467544" y="1772816"/>
            <a:ext cx="8190095" cy="2808312"/>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026" name="Picture 2" descr="D:\Mims\Ders notları\Bahar\2021\Bilgisayar Mimarisi\Ekran Alıntısı.JPG"/>
          <p:cNvPicPr>
            <a:picLocks noChangeAspect="1" noChangeArrowheads="1"/>
          </p:cNvPicPr>
          <p:nvPr/>
        </p:nvPicPr>
        <p:blipFill>
          <a:blip r:embed="rId2" cstate="print"/>
          <a:srcRect/>
          <a:stretch>
            <a:fillRect/>
          </a:stretch>
        </p:blipFill>
        <p:spPr bwMode="auto">
          <a:xfrm>
            <a:off x="827584" y="620688"/>
            <a:ext cx="7549898" cy="5256584"/>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tr-TR"/>
              <a:t>Veriyolu (BUS)</a:t>
            </a:r>
          </a:p>
        </p:txBody>
      </p:sp>
      <p:sp>
        <p:nvSpPr>
          <p:cNvPr id="27651" name="Rectangle 3"/>
          <p:cNvSpPr>
            <a:spLocks noGrp="1" noChangeArrowheads="1"/>
          </p:cNvSpPr>
          <p:nvPr>
            <p:ph type="body" idx="1"/>
          </p:nvPr>
        </p:nvSpPr>
        <p:spPr>
          <a:xfrm>
            <a:off x="457200" y="1124744"/>
            <a:ext cx="8229600" cy="5112568"/>
          </a:xfrm>
        </p:spPr>
        <p:txBody>
          <a:bodyPr>
            <a:normAutofit/>
          </a:bodyPr>
          <a:lstStyle/>
          <a:p>
            <a:pPr>
              <a:lnSpc>
                <a:spcPct val="80000"/>
              </a:lnSpc>
            </a:pPr>
            <a:r>
              <a:rPr lang="tr-TR" sz="2000" dirty="0" err="1"/>
              <a:t>Veriyolu</a:t>
            </a:r>
            <a:r>
              <a:rPr lang="tr-TR" sz="2000" dirty="0"/>
              <a:t>, bir bilgisayara bağlı bileşenler veya cihazlar arasındaki bağlantıdır.</a:t>
            </a:r>
          </a:p>
          <a:p>
            <a:pPr>
              <a:lnSpc>
                <a:spcPct val="80000"/>
              </a:lnSpc>
            </a:pPr>
            <a:r>
              <a:rPr lang="tr-TR" sz="2000" dirty="0"/>
              <a:t>Bilgisayar bileşenlerinin birbirlerine bağlanmalarındaki en önemli yöntem “</a:t>
            </a:r>
            <a:r>
              <a:rPr lang="tr-TR" sz="2000" dirty="0" err="1"/>
              <a:t>veriyolu</a:t>
            </a:r>
            <a:r>
              <a:rPr lang="tr-TR" sz="2000" dirty="0"/>
              <a:t> (</a:t>
            </a:r>
            <a:r>
              <a:rPr lang="tr-TR" sz="2000" dirty="0" err="1"/>
              <a:t>bus</a:t>
            </a:r>
            <a:r>
              <a:rPr lang="tr-TR" sz="2000" dirty="0"/>
              <a:t>)” olarak adlandırılan birimlerin kullanımıdır.</a:t>
            </a:r>
          </a:p>
          <a:p>
            <a:pPr>
              <a:lnSpc>
                <a:spcPct val="80000"/>
              </a:lnSpc>
            </a:pPr>
            <a:r>
              <a:rPr lang="tr-TR" sz="2000" dirty="0" err="1"/>
              <a:t>Veriyolu</a:t>
            </a:r>
            <a:r>
              <a:rPr lang="tr-TR" sz="2000" dirty="0"/>
              <a:t>, üzerine değişik bileşenlerin bağlanabilmelerine imkan verebilen, birbirine paralel elektrik iletkenlerinin </a:t>
            </a:r>
            <a:r>
              <a:rPr lang="tr-TR" sz="2000" dirty="0" err="1"/>
              <a:t>biraraya</a:t>
            </a:r>
            <a:r>
              <a:rPr lang="tr-TR" sz="2000" dirty="0"/>
              <a:t> gelmeleri ile oluşmaktadır. </a:t>
            </a:r>
          </a:p>
          <a:p>
            <a:pPr>
              <a:lnSpc>
                <a:spcPct val="80000"/>
              </a:lnSpc>
            </a:pPr>
            <a:r>
              <a:rPr lang="tr-TR" sz="2000" dirty="0" err="1"/>
              <a:t>Veriyolları</a:t>
            </a:r>
            <a:r>
              <a:rPr lang="tr-TR" sz="2000" dirty="0"/>
              <a:t>:</a:t>
            </a:r>
          </a:p>
          <a:p>
            <a:pPr lvl="1">
              <a:lnSpc>
                <a:spcPct val="80000"/>
              </a:lnSpc>
            </a:pPr>
            <a:r>
              <a:rPr lang="tr-TR" sz="1800" dirty="0"/>
              <a:t>Veri sinyallerini, </a:t>
            </a:r>
          </a:p>
          <a:p>
            <a:pPr lvl="1">
              <a:lnSpc>
                <a:spcPct val="80000"/>
              </a:lnSpc>
            </a:pPr>
            <a:r>
              <a:rPr lang="tr-TR" sz="1800" dirty="0"/>
              <a:t>Verilerin adres sinyallerini, </a:t>
            </a:r>
          </a:p>
          <a:p>
            <a:pPr lvl="1">
              <a:lnSpc>
                <a:spcPct val="80000"/>
              </a:lnSpc>
            </a:pPr>
            <a:r>
              <a:rPr lang="tr-TR" sz="1800" dirty="0"/>
              <a:t>Kontrol sinyallerini</a:t>
            </a:r>
          </a:p>
          <a:p>
            <a:pPr lvl="1">
              <a:lnSpc>
                <a:spcPct val="80000"/>
              </a:lnSpc>
            </a:pPr>
            <a:r>
              <a:rPr lang="tr-TR" sz="1800" dirty="0"/>
              <a:t>Gücü </a:t>
            </a:r>
          </a:p>
          <a:p>
            <a:pPr>
              <a:lnSpc>
                <a:spcPct val="80000"/>
              </a:lnSpc>
              <a:buFont typeface="Wingdings" pitchFamily="2" charset="2"/>
              <a:buNone/>
            </a:pPr>
            <a:r>
              <a:rPr lang="tr-TR" sz="2000" dirty="0"/>
              <a:t>	iletirler. </a:t>
            </a:r>
          </a:p>
          <a:p>
            <a:pPr>
              <a:lnSpc>
                <a:spcPct val="80000"/>
              </a:lnSpc>
            </a:pPr>
            <a:r>
              <a:rPr lang="tr-TR" sz="2000" dirty="0"/>
              <a:t>İki temel </a:t>
            </a:r>
            <a:r>
              <a:rPr lang="tr-TR" sz="2000" dirty="0" err="1"/>
              <a:t>veriyolu</a:t>
            </a:r>
            <a:r>
              <a:rPr lang="tr-TR" sz="2000" dirty="0"/>
              <a:t> türü vardır:</a:t>
            </a:r>
          </a:p>
          <a:p>
            <a:pPr lvl="1">
              <a:lnSpc>
                <a:spcPct val="80000"/>
              </a:lnSpc>
            </a:pPr>
            <a:r>
              <a:rPr lang="tr-TR" sz="1800" dirty="0"/>
              <a:t>İç </a:t>
            </a:r>
            <a:r>
              <a:rPr lang="tr-TR" sz="1800" dirty="0" err="1"/>
              <a:t>Veriyolu</a:t>
            </a:r>
            <a:r>
              <a:rPr lang="tr-TR" sz="1800" dirty="0"/>
              <a:t> (</a:t>
            </a:r>
            <a:r>
              <a:rPr lang="tr-TR" sz="1800" i="1" dirty="0" err="1"/>
              <a:t>Internal</a:t>
            </a:r>
            <a:r>
              <a:rPr lang="tr-TR" sz="1800" i="1" dirty="0"/>
              <a:t> </a:t>
            </a:r>
            <a:r>
              <a:rPr lang="tr-TR" sz="1800" i="1" dirty="0" err="1"/>
              <a:t>bus</a:t>
            </a:r>
            <a:r>
              <a:rPr lang="tr-TR" sz="1800" dirty="0"/>
              <a:t>): İşlemcinin içinde bulunmakta ve işlemci tasarımının bir parçasıdır.</a:t>
            </a:r>
          </a:p>
          <a:p>
            <a:pPr lvl="1">
              <a:lnSpc>
                <a:spcPct val="80000"/>
              </a:lnSpc>
            </a:pPr>
            <a:r>
              <a:rPr lang="tr-TR" sz="1800" dirty="0"/>
              <a:t>Dış </a:t>
            </a:r>
            <a:r>
              <a:rPr lang="tr-TR" sz="1800" dirty="0" err="1"/>
              <a:t>Veriyolu</a:t>
            </a:r>
            <a:r>
              <a:rPr lang="tr-TR" sz="1800" dirty="0"/>
              <a:t> (</a:t>
            </a:r>
            <a:r>
              <a:rPr lang="tr-TR" sz="1800" i="1" dirty="0" err="1"/>
              <a:t>External</a:t>
            </a:r>
            <a:r>
              <a:rPr lang="tr-TR" sz="1800" i="1" dirty="0"/>
              <a:t> </a:t>
            </a:r>
            <a:r>
              <a:rPr lang="tr-TR" sz="1800" i="1" dirty="0" err="1"/>
              <a:t>bus</a:t>
            </a:r>
            <a:r>
              <a:rPr lang="tr-TR" sz="1800" dirty="0"/>
              <a:t>): Ayrı donanım elemanlarını birbirine bağlamak için kullanılmaktadır.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026" name="Picture 2" descr="Computer Bus"/>
          <p:cNvPicPr>
            <a:picLocks noChangeAspect="1" noChangeArrowheads="1"/>
          </p:cNvPicPr>
          <p:nvPr/>
        </p:nvPicPr>
        <p:blipFill>
          <a:blip r:embed="rId2" cstate="print"/>
          <a:srcRect b="5893"/>
          <a:stretch>
            <a:fillRect/>
          </a:stretch>
        </p:blipFill>
        <p:spPr bwMode="auto">
          <a:xfrm>
            <a:off x="899592" y="620688"/>
            <a:ext cx="7344816" cy="4896544"/>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a:bodyPr>
          <a:lstStyle/>
          <a:p>
            <a:r>
              <a:rPr lang="tr-TR" sz="2400" dirty="0"/>
              <a:t>İşlemcinin data veri yolu (</a:t>
            </a:r>
            <a:r>
              <a:rPr lang="tr-TR" sz="2400" b="1" dirty="0"/>
              <a:t>data </a:t>
            </a:r>
            <a:r>
              <a:rPr lang="tr-TR" sz="2400" b="1" dirty="0" err="1"/>
              <a:t>bus</a:t>
            </a:r>
            <a:r>
              <a:rPr lang="tr-TR" sz="2400" dirty="0"/>
              <a:t>) ve adres yolu (</a:t>
            </a:r>
            <a:r>
              <a:rPr lang="tr-TR" sz="2400" b="1" dirty="0" err="1"/>
              <a:t>address</a:t>
            </a:r>
            <a:r>
              <a:rPr lang="tr-TR" sz="2400" b="1" dirty="0"/>
              <a:t> </a:t>
            </a:r>
            <a:r>
              <a:rPr lang="tr-TR" sz="2400" b="1" dirty="0" err="1"/>
              <a:t>bus</a:t>
            </a:r>
            <a:r>
              <a:rPr lang="tr-TR" sz="2400" dirty="0"/>
              <a:t>) genişliği önemli kavramlar arasında gelmektedir. Veri yolu (</a:t>
            </a:r>
            <a:r>
              <a:rPr lang="tr-TR" sz="2400" dirty="0" err="1"/>
              <a:t>bus</a:t>
            </a:r>
            <a:r>
              <a:rPr lang="tr-TR" sz="2400" dirty="0"/>
              <a:t>); sinyalleri taşımak için tasarlanmış bağlantılar dizisidir.</a:t>
            </a:r>
            <a:r>
              <a:rPr lang="tr-TR" sz="2400" b="1" dirty="0"/>
              <a:t> </a:t>
            </a:r>
            <a:endParaRPr lang="tr-TR" sz="2400" dirty="0"/>
          </a:p>
          <a:p>
            <a:endParaRPr lang="tr-TR" sz="2400" dirty="0"/>
          </a:p>
          <a:p>
            <a:r>
              <a:rPr lang="tr-TR" sz="2400" dirty="0"/>
              <a:t>Mikroişlemcinin yolu denildiğinde ilk akla gelen, veri göndermek ve almak için kullanılan tel kümesidir. Birim zamanda ne kadar çok sinyal gönderilebilirse, o kadar çok veri transfer edilebilir ve </a:t>
            </a:r>
            <a:r>
              <a:rPr lang="tr-TR" sz="2400" b="1" dirty="0"/>
              <a:t>veri yolu</a:t>
            </a:r>
            <a:r>
              <a:rPr lang="tr-TR" sz="2400" dirty="0"/>
              <a:t> o kadar hızlı olur.</a:t>
            </a:r>
          </a:p>
        </p:txBody>
      </p:sp>
      <p:sp>
        <p:nvSpPr>
          <p:cNvPr id="3" name="2 Başlık"/>
          <p:cNvSpPr>
            <a:spLocks noGrp="1"/>
          </p:cNvSpPr>
          <p:nvPr>
            <p:ph type="title"/>
          </p:nvPr>
        </p:nvSpPr>
        <p:spPr/>
        <p:txBody>
          <a:bodyPr/>
          <a:lstStyle/>
          <a:p>
            <a:endParaRPr lang="tr-T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3074" name="Picture 2" descr="D:\Mims\Ders notları\Bahar\2021\Bilgisayar Mimarisi\Ekran Alıntısı.JPG"/>
          <p:cNvPicPr>
            <a:picLocks noChangeAspect="1" noChangeArrowheads="1"/>
          </p:cNvPicPr>
          <p:nvPr/>
        </p:nvPicPr>
        <p:blipFill>
          <a:blip r:embed="rId2" cstate="print"/>
          <a:srcRect/>
          <a:stretch>
            <a:fillRect/>
          </a:stretch>
        </p:blipFill>
        <p:spPr bwMode="auto">
          <a:xfrm>
            <a:off x="683568" y="1484784"/>
            <a:ext cx="8208912" cy="2682387"/>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a:bodyPr>
          <a:lstStyle/>
          <a:p>
            <a:r>
              <a:rPr lang="tr-TR" sz="2400" dirty="0"/>
              <a:t>Veri yolundan tamamen farklı olan </a:t>
            </a:r>
            <a:r>
              <a:rPr lang="tr-TR" sz="2400" b="1" dirty="0"/>
              <a:t>adres yolu</a:t>
            </a:r>
            <a:r>
              <a:rPr lang="tr-TR" sz="2400" dirty="0"/>
              <a:t>, verinin gönderileceği veya alınacağı bellek konumunu bildiren adresleme bilgisini taşıyan bir dizi telden oluşur. </a:t>
            </a:r>
          </a:p>
          <a:p>
            <a:r>
              <a:rPr lang="tr-TR" sz="2400" dirty="0"/>
              <a:t>Veri yolunda olduğu gibi adres yolundaki her bir telde yalnızca tek bir bitlik bilgi taşır. Bu tek bit, söz konusu adresin tek bir basamağını oluşturur. </a:t>
            </a:r>
          </a:p>
          <a:p>
            <a:r>
              <a:rPr lang="tr-TR" sz="2400" dirty="0"/>
              <a:t>Bu nedenle, tel sayısı arttıkça adreslenecek toplam bellek miktarı da artar. Adres yolunun genişliği, bir yonganın adresleyebileceği maksimum RAM miktarını belirler.</a:t>
            </a:r>
          </a:p>
          <a:p>
            <a:endParaRPr lang="tr-TR" dirty="0"/>
          </a:p>
        </p:txBody>
      </p:sp>
      <p:sp>
        <p:nvSpPr>
          <p:cNvPr id="3" name="2 Başlık"/>
          <p:cNvSpPr>
            <a:spLocks noGrp="1"/>
          </p:cNvSpPr>
          <p:nvPr>
            <p:ph type="title"/>
          </p:nvPr>
        </p:nvSpPr>
        <p:spPr/>
        <p:txBody>
          <a:bodyPr/>
          <a:lstStyle/>
          <a:p>
            <a:endParaRPr lang="tr-T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323528" y="487213"/>
            <a:ext cx="8424936" cy="4525963"/>
          </a:xfrm>
        </p:spPr>
        <p:txBody>
          <a:bodyPr>
            <a:normAutofit fontScale="92500"/>
          </a:bodyPr>
          <a:lstStyle/>
          <a:p>
            <a:r>
              <a:rPr lang="tr-TR" sz="2400" dirty="0" err="1"/>
              <a:t>Assembly</a:t>
            </a:r>
            <a:r>
              <a:rPr lang="tr-TR" sz="2400" dirty="0"/>
              <a:t> programlama dili düşük seviyeli bir dil olup </a:t>
            </a:r>
            <a:r>
              <a:rPr lang="tr-TR" sz="2400" dirty="0" err="1"/>
              <a:t>Assembly</a:t>
            </a:r>
            <a:r>
              <a:rPr lang="tr-TR" sz="2400" dirty="0"/>
              <a:t> dili ile program yazarken kullanılan bilgisayarın donanımsal özelliklerinin bilinmesi gerekir. Yazılan program kullanılan mikroişlemcinin yapısına bağlıdır. </a:t>
            </a:r>
          </a:p>
          <a:p>
            <a:r>
              <a:rPr lang="tr-TR" sz="2400" dirty="0" err="1"/>
              <a:t>Assembly</a:t>
            </a:r>
            <a:r>
              <a:rPr lang="tr-TR" sz="2400" dirty="0"/>
              <a:t> dili ile program yazarken programcı doğrudan bilgisayarın işlemcisi ve hafızası ile uğraşır. </a:t>
            </a:r>
            <a:r>
              <a:rPr lang="tr-TR" sz="2400" dirty="0" err="1"/>
              <a:t>Anabellekteki</a:t>
            </a:r>
            <a:r>
              <a:rPr lang="tr-TR" sz="2400" dirty="0"/>
              <a:t> (</a:t>
            </a:r>
            <a:r>
              <a:rPr lang="tr-TR" sz="2400" dirty="0" err="1"/>
              <a:t>RAM’deki</a:t>
            </a:r>
            <a:r>
              <a:rPr lang="tr-TR" sz="2400" dirty="0"/>
              <a:t>) ve işlemci kaydedicilerindeki (</a:t>
            </a:r>
            <a:r>
              <a:rPr lang="tr-TR" sz="2400" dirty="0" err="1"/>
              <a:t>registers</a:t>
            </a:r>
            <a:r>
              <a:rPr lang="tr-TR" sz="2400" dirty="0"/>
              <a:t>) değerleri doğrudan değiştirebilme imkanı vardır.</a:t>
            </a:r>
          </a:p>
          <a:p>
            <a:r>
              <a:rPr lang="tr-TR" sz="2400" dirty="0"/>
              <a:t>Yüksek seviyeli dillerle karşılaştırıldığında </a:t>
            </a:r>
            <a:r>
              <a:rPr lang="tr-TR" sz="2400" dirty="0" err="1"/>
              <a:t>assembly</a:t>
            </a:r>
            <a:r>
              <a:rPr lang="tr-TR" sz="2400" dirty="0"/>
              <a:t> dilinde yazılan programlar daha hızlıdır ve bellekte daha az yer kaplar. Buna karşılık program yazmak yüksek seviyeli dillerde daha kolaydır.</a:t>
            </a:r>
          </a:p>
        </p:txBody>
      </p:sp>
      <p:pic>
        <p:nvPicPr>
          <p:cNvPr id="4" name="Picture 2" descr="D:\Mims\Ders notları\Bahar\2021\Bilgisayar Mimarisi\Ekran Alıntısı.JPG"/>
          <p:cNvPicPr>
            <a:picLocks noChangeAspect="1" noChangeArrowheads="1"/>
          </p:cNvPicPr>
          <p:nvPr/>
        </p:nvPicPr>
        <p:blipFill>
          <a:blip r:embed="rId2" cstate="print"/>
          <a:srcRect/>
          <a:stretch>
            <a:fillRect/>
          </a:stretch>
        </p:blipFill>
        <p:spPr bwMode="auto">
          <a:xfrm>
            <a:off x="2498539" y="4725144"/>
            <a:ext cx="5053115" cy="1584176"/>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dirty="0"/>
          </a:p>
        </p:txBody>
      </p:sp>
      <p:sp>
        <p:nvSpPr>
          <p:cNvPr id="3" name="2 Başlık"/>
          <p:cNvSpPr>
            <a:spLocks noGrp="1"/>
          </p:cNvSpPr>
          <p:nvPr>
            <p:ph type="title"/>
          </p:nvPr>
        </p:nvSpPr>
        <p:spPr/>
        <p:txBody>
          <a:bodyPr/>
          <a:lstStyle/>
          <a:p>
            <a:endParaRPr lang="tr-TR"/>
          </a:p>
        </p:txBody>
      </p:sp>
      <p:pic>
        <p:nvPicPr>
          <p:cNvPr id="239618" name="Picture 2" descr="What is the role of ISA (Instruction Set Architecture) in the comp arch  abstraction stack. - Electrical Engineering Stack Exchange"/>
          <p:cNvPicPr>
            <a:picLocks noChangeAspect="1" noChangeArrowheads="1"/>
          </p:cNvPicPr>
          <p:nvPr/>
        </p:nvPicPr>
        <p:blipFill>
          <a:blip r:embed="rId2" cstate="print"/>
          <a:srcRect/>
          <a:stretch>
            <a:fillRect/>
          </a:stretch>
        </p:blipFill>
        <p:spPr bwMode="auto">
          <a:xfrm>
            <a:off x="323528" y="1340768"/>
            <a:ext cx="6022856" cy="4464496"/>
          </a:xfrm>
          <a:prstGeom prst="rect">
            <a:avLst/>
          </a:prstGeom>
          <a:noFill/>
        </p:spPr>
      </p:pic>
      <p:pic>
        <p:nvPicPr>
          <p:cNvPr id="239620" name="Picture 4" descr="1 Assembler A short Overview. 2 Content Language Levels High Level  micro  code Machinecode language Assembler languages Structure Commands. - ppt  download"/>
          <p:cNvPicPr>
            <a:picLocks noChangeAspect="1" noChangeArrowheads="1"/>
          </p:cNvPicPr>
          <p:nvPr/>
        </p:nvPicPr>
        <p:blipFill>
          <a:blip r:embed="rId3" cstate="print"/>
          <a:srcRect l="22368" t="19298" r="43421" b="6914"/>
          <a:stretch>
            <a:fillRect/>
          </a:stretch>
        </p:blipFill>
        <p:spPr bwMode="auto">
          <a:xfrm>
            <a:off x="6300192" y="1412776"/>
            <a:ext cx="2448272" cy="3960440"/>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423317"/>
            <a:ext cx="8229600" cy="4525963"/>
          </a:xfrm>
        </p:spPr>
        <p:txBody>
          <a:bodyPr>
            <a:noAutofit/>
          </a:bodyPr>
          <a:lstStyle/>
          <a:p>
            <a:r>
              <a:rPr lang="tr-TR" sz="2200" dirty="0" err="1"/>
              <a:t>Veriyolu</a:t>
            </a:r>
            <a:r>
              <a:rPr lang="tr-TR" sz="2200" dirty="0"/>
              <a:t> mantığını kontrol etmek için basitleştirilmiş komutlara </a:t>
            </a:r>
            <a:r>
              <a:rPr lang="tr-TR" sz="2200" dirty="0" err="1"/>
              <a:t>mikrokod</a:t>
            </a:r>
            <a:r>
              <a:rPr lang="tr-TR" sz="2200" dirty="0"/>
              <a:t> denilir ve bu tip bir uygulama </a:t>
            </a:r>
            <a:r>
              <a:rPr lang="tr-TR" sz="2200" dirty="0" err="1"/>
              <a:t>mikroprogramlı</a:t>
            </a:r>
            <a:r>
              <a:rPr lang="tr-TR" sz="2200" dirty="0"/>
              <a:t> uygulama olarak bilinir. </a:t>
            </a:r>
          </a:p>
          <a:p>
            <a:r>
              <a:rPr lang="tr-TR" sz="2200" dirty="0"/>
              <a:t>Bir </a:t>
            </a:r>
            <a:r>
              <a:rPr lang="tr-TR" sz="2200" dirty="0" err="1"/>
              <a:t>mikroprogramlı</a:t>
            </a:r>
            <a:r>
              <a:rPr lang="tr-TR" sz="2200" dirty="0"/>
              <a:t> sistemde işlemcinin komut kodlarının her birine karşılık gelen </a:t>
            </a:r>
            <a:r>
              <a:rPr lang="tr-TR" sz="2200" dirty="0" err="1"/>
              <a:t>mikrokod</a:t>
            </a:r>
            <a:r>
              <a:rPr lang="tr-TR" sz="2200" dirty="0"/>
              <a:t> komut gruplarını içeren belleği (tipik olarak ROM) vardır. </a:t>
            </a:r>
          </a:p>
          <a:p>
            <a:r>
              <a:rPr lang="tr-TR" sz="2200" dirty="0"/>
              <a:t>Bir makine kodu işlemciye eriştiğinde, işlemci kodun daha basit komutçuklara ayrılmış dizilerini icra eder. İçerisinde </a:t>
            </a:r>
            <a:r>
              <a:rPr lang="tr-TR" sz="2200" dirty="0" err="1"/>
              <a:t>mikrokod</a:t>
            </a:r>
            <a:r>
              <a:rPr lang="tr-TR" sz="2200" dirty="0"/>
              <a:t> bulunduran ROM bellek, ana bellekten çok daha hızlı olduğu için, </a:t>
            </a:r>
            <a:r>
              <a:rPr lang="tr-TR" sz="2200" dirty="0" err="1"/>
              <a:t>mikrokod</a:t>
            </a:r>
            <a:r>
              <a:rPr lang="tr-TR" sz="2200" dirty="0"/>
              <a:t> bellekteki komut serisi fazla hız kaybetmeksizin dahili sistemde yürütülebilir.</a:t>
            </a:r>
          </a:p>
        </p:txBody>
      </p:sp>
      <p:sp>
        <p:nvSpPr>
          <p:cNvPr id="3" name="2 Başlık"/>
          <p:cNvSpPr>
            <a:spLocks noGrp="1"/>
          </p:cNvSpPr>
          <p:nvPr>
            <p:ph type="title"/>
          </p:nvPr>
        </p:nvSpPr>
        <p:spPr>
          <a:xfrm>
            <a:off x="457200" y="341784"/>
            <a:ext cx="8229600" cy="1143000"/>
          </a:xfrm>
        </p:spPr>
        <p:txBody>
          <a:bodyPr/>
          <a:lstStyle/>
          <a:p>
            <a:r>
              <a:rPr lang="tr-TR" sz="4400" dirty="0" err="1"/>
              <a:t>Mikrokod</a:t>
            </a:r>
            <a:endParaRPr lang="tr-T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alabalık">
  <a:themeElements>
    <a:clrScheme name="Kalabalık">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Kalabalık">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Kalabalık">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13967</TotalTime>
  <Words>1897</Words>
  <Application>Microsoft Office PowerPoint</Application>
  <PresentationFormat>Ekran Gösterisi (4:3)</PresentationFormat>
  <Paragraphs>162</Paragraphs>
  <Slides>35</Slides>
  <Notes>0</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35</vt:i4>
      </vt:variant>
    </vt:vector>
  </HeadingPairs>
  <TitlesOfParts>
    <vt:vector size="43" baseType="lpstr">
      <vt:lpstr>Arial</vt:lpstr>
      <vt:lpstr>Calibri</vt:lpstr>
      <vt:lpstr>Lucida Sans Unicode</vt:lpstr>
      <vt:lpstr>Verdana</vt:lpstr>
      <vt:lpstr>Wingdings</vt:lpstr>
      <vt:lpstr>Wingdings 2</vt:lpstr>
      <vt:lpstr>Wingdings 3</vt:lpstr>
      <vt:lpstr>Kalabalık</vt:lpstr>
      <vt:lpstr>Bilgisayar Mimarisi</vt:lpstr>
      <vt:lpstr>Bilgisayar Mimarisi</vt:lpstr>
      <vt:lpstr>PowerPoint Sunusu</vt:lpstr>
      <vt:lpstr>Mikroişlemci- Mikrodenetleyici </vt:lpstr>
      <vt:lpstr>PowerPoint Sunusu</vt:lpstr>
      <vt:lpstr>PowerPoint Sunusu</vt:lpstr>
      <vt:lpstr>Bilgisayarlar için Sayı Sistemleri</vt:lpstr>
      <vt:lpstr>Hexadecimal - On altılı sayı sistemi</vt:lpstr>
      <vt:lpstr>Binary sayılarda işaret</vt:lpstr>
      <vt:lpstr>PowerPoint Sunusu</vt:lpstr>
      <vt:lpstr>PowerPoint Sunusu</vt:lpstr>
      <vt:lpstr>PowerPoint Sunusu</vt:lpstr>
      <vt:lpstr>0 rakamı ve Algoritma</vt:lpstr>
      <vt:lpstr>Alan Turing</vt:lpstr>
      <vt:lpstr>PowerPoint Sunusu</vt:lpstr>
      <vt:lpstr>Turing makinesi (Turing machine)</vt:lpstr>
      <vt:lpstr>Turing makinesinin çalışma prensibi</vt:lpstr>
      <vt:lpstr>PowerPoint Sunusu</vt:lpstr>
      <vt:lpstr>PowerPoint Sunusu</vt:lpstr>
      <vt:lpstr>PowerPoint Sunusu</vt:lpstr>
      <vt:lpstr>PowerPoint Sunusu</vt:lpstr>
      <vt:lpstr>PowerPoint Sunusu</vt:lpstr>
      <vt:lpstr>PowerPoint Sunusu</vt:lpstr>
      <vt:lpstr>Turing-complete</vt:lpstr>
      <vt:lpstr>PowerPoint Sunusu</vt:lpstr>
      <vt:lpstr>Bilgisayar Mimarisi (Computer Architecture)</vt:lpstr>
      <vt:lpstr>PowerPoint Sunusu</vt:lpstr>
      <vt:lpstr>Veriyolu (BUS)</vt:lpstr>
      <vt:lpstr>PowerPoint Sunusu</vt:lpstr>
      <vt:lpstr>PowerPoint Sunusu</vt:lpstr>
      <vt:lpstr>PowerPoint Sunusu</vt:lpstr>
      <vt:lpstr>PowerPoint Sunusu</vt:lpstr>
      <vt:lpstr>PowerPoint Sunusu</vt:lpstr>
      <vt:lpstr>PowerPoint Sunusu</vt:lpstr>
      <vt:lpstr>Mikrokod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Bilgisayar Mimarisi</dc:title>
  <dc:creator>ihsan</dc:creator>
  <cp:lastModifiedBy>İhsan Pençe</cp:lastModifiedBy>
  <cp:revision>513</cp:revision>
  <dcterms:created xsi:type="dcterms:W3CDTF">2021-02-14T11:19:24Z</dcterms:created>
  <dcterms:modified xsi:type="dcterms:W3CDTF">2025-02-09T17:36:34Z</dcterms:modified>
</cp:coreProperties>
</file>