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90" r:id="rId2"/>
    <p:sldId id="291" r:id="rId3"/>
    <p:sldId id="258" r:id="rId4"/>
    <p:sldId id="274" r:id="rId5"/>
    <p:sldId id="277" r:id="rId6"/>
    <p:sldId id="278" r:id="rId7"/>
    <p:sldId id="275" r:id="rId8"/>
    <p:sldId id="279" r:id="rId9"/>
    <p:sldId id="280" r:id="rId10"/>
    <p:sldId id="276" r:id="rId11"/>
    <p:sldId id="288" r:id="rId12"/>
    <p:sldId id="289" r:id="rId13"/>
    <p:sldId id="262" r:id="rId14"/>
    <p:sldId id="285" r:id="rId15"/>
    <p:sldId id="260" r:id="rId16"/>
    <p:sldId id="286" r:id="rId17"/>
    <p:sldId id="287" r:id="rId18"/>
    <p:sldId id="263" r:id="rId19"/>
    <p:sldId id="265" r:id="rId20"/>
    <p:sldId id="266" r:id="rId21"/>
    <p:sldId id="267" r:id="rId22"/>
    <p:sldId id="268" r:id="rId23"/>
    <p:sldId id="272" r:id="rId24"/>
    <p:sldId id="273" r:id="rId25"/>
    <p:sldId id="284" r:id="rId26"/>
    <p:sldId id="282" r:id="rId27"/>
    <p:sldId id="283"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66"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0CD7162F-9175-1B46-9412-839D23D07375}"/>
    <pc:docChg chg="custSel modSld">
      <pc:chgData name="İhsan Pençe" userId="2188b72f-395e-4735-86c6-9b1407aec0e3" providerId="ADAL" clId="{0CD7162F-9175-1B46-9412-839D23D07375}" dt="2024-05-16T07:51:20.128" v="0" actId="7634"/>
      <pc:docMkLst>
        <pc:docMk/>
      </pc:docMkLst>
      <pc:sldChg chg="addSp">
        <pc:chgData name="İhsan Pençe" userId="2188b72f-395e-4735-86c6-9b1407aec0e3" providerId="ADAL" clId="{0CD7162F-9175-1B46-9412-839D23D07375}" dt="2024-05-16T07:51:20.128" v="0" actId="7634"/>
        <pc:sldMkLst>
          <pc:docMk/>
          <pc:sldMk cId="0" sldId="260"/>
        </pc:sldMkLst>
      </pc:sldChg>
      <pc:sldChg chg="addSp">
        <pc:chgData name="İhsan Pençe" userId="2188b72f-395e-4735-86c6-9b1407aec0e3" providerId="ADAL" clId="{0CD7162F-9175-1B46-9412-839D23D07375}" dt="2024-05-16T07:51:20.128" v="0" actId="7634"/>
        <pc:sldMkLst>
          <pc:docMk/>
          <pc:sldMk cId="0" sldId="262"/>
        </pc:sldMkLst>
      </pc:sldChg>
      <pc:sldChg chg="addSp">
        <pc:chgData name="İhsan Pençe" userId="2188b72f-395e-4735-86c6-9b1407aec0e3" providerId="ADAL" clId="{0CD7162F-9175-1B46-9412-839D23D07375}" dt="2024-05-16T07:51:20.128" v="0" actId="7634"/>
        <pc:sldMkLst>
          <pc:docMk/>
          <pc:sldMk cId="0" sldId="288"/>
        </pc:sldMkLst>
      </pc:sldChg>
    </pc:docChg>
  </pc:docChgLst>
  <pc:docChgLst>
    <pc:chgData name="İhsan Pençe" userId="2188b72f-395e-4735-86c6-9b1407aec0e3" providerId="ADAL" clId="{AB4FD82C-2D58-4226-8731-83D30DC64EA3}"/>
    <pc:docChg chg="custSel modSld">
      <pc:chgData name="İhsan Pençe" userId="2188b72f-395e-4735-86c6-9b1407aec0e3" providerId="ADAL" clId="{AB4FD82C-2D58-4226-8731-83D30DC64EA3}" dt="2025-04-28T17:14:37.459" v="2" actId="478"/>
      <pc:docMkLst>
        <pc:docMk/>
      </pc:docMkLst>
      <pc:sldChg chg="delSp mod">
        <pc:chgData name="İhsan Pençe" userId="2188b72f-395e-4735-86c6-9b1407aec0e3" providerId="ADAL" clId="{AB4FD82C-2D58-4226-8731-83D30DC64EA3}" dt="2025-04-28T17:14:37.459" v="2" actId="478"/>
        <pc:sldMkLst>
          <pc:docMk/>
          <pc:sldMk cId="0" sldId="260"/>
        </pc:sldMkLst>
        <pc:inkChg chg="del">
          <ac:chgData name="İhsan Pençe" userId="2188b72f-395e-4735-86c6-9b1407aec0e3" providerId="ADAL" clId="{AB4FD82C-2D58-4226-8731-83D30DC64EA3}" dt="2025-04-28T17:14:37.459" v="2" actId="478"/>
          <ac:inkMkLst>
            <pc:docMk/>
            <pc:sldMk cId="0" sldId="260"/>
            <ac:inkMk id="4" creationId="{DC35BFA1-AF35-0709-B28F-ACC0040A6628}"/>
          </ac:inkMkLst>
        </pc:inkChg>
      </pc:sldChg>
      <pc:sldChg chg="delSp mod">
        <pc:chgData name="İhsan Pençe" userId="2188b72f-395e-4735-86c6-9b1407aec0e3" providerId="ADAL" clId="{AB4FD82C-2D58-4226-8731-83D30DC64EA3}" dt="2025-04-28T17:14:19.105" v="0" actId="478"/>
        <pc:sldMkLst>
          <pc:docMk/>
          <pc:sldMk cId="0" sldId="262"/>
        </pc:sldMkLst>
        <pc:inkChg chg="del">
          <ac:chgData name="İhsan Pençe" userId="2188b72f-395e-4735-86c6-9b1407aec0e3" providerId="ADAL" clId="{AB4FD82C-2D58-4226-8731-83D30DC64EA3}" dt="2025-04-28T17:14:19.105" v="0" actId="478"/>
          <ac:inkMkLst>
            <pc:docMk/>
            <pc:sldMk cId="0" sldId="262"/>
            <ac:inkMk id="3" creationId="{061BA32E-405E-E5E6-C4C2-9620DA8FCD3A}"/>
          </ac:inkMkLst>
        </pc:inkChg>
      </pc:sldChg>
      <pc:sldChg chg="delSp mod">
        <pc:chgData name="İhsan Pençe" userId="2188b72f-395e-4735-86c6-9b1407aec0e3" providerId="ADAL" clId="{AB4FD82C-2D58-4226-8731-83D30DC64EA3}" dt="2025-04-28T17:14:22.835" v="1" actId="478"/>
        <pc:sldMkLst>
          <pc:docMk/>
          <pc:sldMk cId="0" sldId="288"/>
        </pc:sldMkLst>
        <pc:inkChg chg="del">
          <ac:chgData name="İhsan Pençe" userId="2188b72f-395e-4735-86c6-9b1407aec0e3" providerId="ADAL" clId="{AB4FD82C-2D58-4226-8731-83D30DC64EA3}" dt="2025-04-28T17:14:22.835" v="1" actId="478"/>
          <ac:inkMkLst>
            <pc:docMk/>
            <pc:sldMk cId="0" sldId="288"/>
            <ac:inkMk id="4" creationId="{63D9DB25-9020-6706-9CF8-CE347C853C48}"/>
          </ac:inkMkLst>
        </pc:ink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28.04.2025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28.04.2025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28.04.2025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28.04.2025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28.04.2025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Autofit/>
          </a:bodyPr>
          <a:lstStyle/>
          <a:p>
            <a:r>
              <a:rPr lang="tr-TR" sz="2200" dirty="0"/>
              <a:t>Bilgisayar işlemcisi yapısı gereği aynı anda farklı işlemleri yürütememektedir. Bir işlemi gerçekleştirirken başka bir işlem geldiğinde o işlemi kuyruğa alarak bekletir. Ancak bazen yürüttüğü işlemden daha acil başka bir işlem gelebilmektedir.  Bu kimi zaman arka arkaya gerçekleştirilen bir I/O işlemi, kimi zaman sıfıra bölme hatası, kimi zaman da başka bir işlem olabilmektedir. </a:t>
            </a:r>
          </a:p>
          <a:p>
            <a:r>
              <a:rPr lang="tr-TR" sz="2200" dirty="0"/>
              <a:t>Bu gibi işlemler geldiğinde işlemci yürütmekte olduğu işlemin durumunu kaydederek askıya alır ve gelen acil işlemi yürütür. Bu işi tamamladıktan sonra bir önceki işlemi kesme hizmeti yordamı (ISR) ile askıya alınan yerden alarak yapmaya devam etmektedir.</a:t>
            </a:r>
          </a:p>
        </p:txBody>
      </p:sp>
      <p:sp>
        <p:nvSpPr>
          <p:cNvPr id="3" name="2 Başlık"/>
          <p:cNvSpPr>
            <a:spLocks noGrp="1"/>
          </p:cNvSpPr>
          <p:nvPr>
            <p:ph type="title"/>
          </p:nvPr>
        </p:nvSpPr>
        <p:spPr/>
        <p:txBody>
          <a:bodyPr/>
          <a:lstStyle/>
          <a:p>
            <a:r>
              <a:rPr lang="tr-TR" dirty="0" err="1"/>
              <a:t>Interrupt</a:t>
            </a:r>
            <a:r>
              <a:rPr lang="tr-TR" dirty="0"/>
              <a:t> (Kesmeler)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2290" name="Picture 2" descr="https://1.bp.blogspot.com/-wMMsbPkoR_c/XrilGuTqlqI/AAAAAAAAAXk/nc61HnOL87o82zOb0vTg0osCkQOi1z0MgCLcBGAsYHQ/s400/1.png"/>
          <p:cNvPicPr>
            <a:picLocks noChangeAspect="1" noChangeArrowheads="1"/>
          </p:cNvPicPr>
          <p:nvPr/>
        </p:nvPicPr>
        <p:blipFill>
          <a:blip r:embed="rId2" cstate="print"/>
          <a:srcRect/>
          <a:stretch>
            <a:fillRect/>
          </a:stretch>
        </p:blipFill>
        <p:spPr bwMode="auto">
          <a:xfrm>
            <a:off x="1187624" y="764704"/>
            <a:ext cx="6753851" cy="489654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692697"/>
            <a:ext cx="8229600" cy="4896544"/>
          </a:xfrm>
        </p:spPr>
        <p:txBody>
          <a:bodyPr>
            <a:noAutofit/>
          </a:bodyPr>
          <a:lstStyle/>
          <a:p>
            <a:r>
              <a:rPr lang="tr-TR" sz="2000" dirty="0"/>
              <a:t>Kesme, mikroişlemcinin normal bir işi yaparken yaptığı işlemi kesip kesme bölümündeki kodları uygulayıp daha sonra ilk yaptığı işte kaldığı yerden devam etmesidir. </a:t>
            </a:r>
          </a:p>
          <a:p>
            <a:endParaRPr lang="tr-TR" sz="1000" dirty="0"/>
          </a:p>
          <a:p>
            <a:pPr>
              <a:buNone/>
            </a:pPr>
            <a:r>
              <a:rPr lang="tr-TR" sz="3200" b="1" dirty="0" err="1">
                <a:solidFill>
                  <a:schemeClr val="tx2"/>
                </a:solidFill>
                <a:effectLst>
                  <a:outerShdw blurRad="31750" dist="25400" dir="5400000" algn="tl" rotWithShape="0">
                    <a:srgbClr val="000000">
                      <a:alpha val="25000"/>
                    </a:srgbClr>
                  </a:outerShdw>
                </a:effectLst>
                <a:latin typeface="+mj-lt"/>
                <a:ea typeface="+mj-ea"/>
                <a:cs typeface="+mj-cs"/>
              </a:rPr>
              <a:t>Interrupt</a:t>
            </a:r>
            <a:r>
              <a:rPr lang="tr-TR" sz="3200" b="1" dirty="0">
                <a:solidFill>
                  <a:schemeClr val="tx2"/>
                </a:solidFill>
                <a:effectLst>
                  <a:outerShdw blurRad="31750" dist="25400" dir="5400000" algn="tl" rotWithShape="0">
                    <a:srgbClr val="000000">
                      <a:alpha val="25000"/>
                    </a:srgbClr>
                  </a:outerShdw>
                </a:effectLst>
                <a:latin typeface="+mj-lt"/>
                <a:ea typeface="+mj-ea"/>
                <a:cs typeface="+mj-cs"/>
              </a:rPr>
              <a:t> (Kesme) Sınıfları </a:t>
            </a:r>
          </a:p>
        </p:txBody>
      </p:sp>
      <p:graphicFrame>
        <p:nvGraphicFramePr>
          <p:cNvPr id="4" name="3 İçerik Yer Tutucusu"/>
          <p:cNvGraphicFramePr>
            <a:graphicFrameLocks/>
          </p:cNvGraphicFramePr>
          <p:nvPr/>
        </p:nvGraphicFramePr>
        <p:xfrm>
          <a:off x="518864" y="2492896"/>
          <a:ext cx="8229600" cy="3108960"/>
        </p:xfrm>
        <a:graphic>
          <a:graphicData uri="http://schemas.openxmlformats.org/drawingml/2006/table">
            <a:tbl>
              <a:tblPr firstCol="1" bandRow="1">
                <a:tableStyleId>{5C22544A-7EE6-4342-B048-85BDC9FD1C3A}</a:tableStyleId>
              </a:tblPr>
              <a:tblGrid>
                <a:gridCol w="1882552">
                  <a:extLst>
                    <a:ext uri="{9D8B030D-6E8A-4147-A177-3AD203B41FA5}">
                      <a16:colId xmlns:a16="http://schemas.microsoft.com/office/drawing/2014/main" val="20000"/>
                    </a:ext>
                  </a:extLst>
                </a:gridCol>
                <a:gridCol w="6347048">
                  <a:extLst>
                    <a:ext uri="{9D8B030D-6E8A-4147-A177-3AD203B41FA5}">
                      <a16:colId xmlns:a16="http://schemas.microsoft.com/office/drawing/2014/main" val="20001"/>
                    </a:ext>
                  </a:extLst>
                </a:gridCol>
              </a:tblGrid>
              <a:tr h="370840">
                <a:tc>
                  <a:txBody>
                    <a:bodyPr/>
                    <a:lstStyle/>
                    <a:p>
                      <a:r>
                        <a:rPr kumimoji="0" lang="tr-TR" sz="1500" kern="1200" baseline="0" dirty="0"/>
                        <a:t>Program</a:t>
                      </a:r>
                      <a:endParaRPr lang="tr-TR" sz="1500" dirty="0"/>
                    </a:p>
                  </a:txBody>
                  <a:tcPr/>
                </a:tc>
                <a:tc>
                  <a:txBody>
                    <a:bodyPr/>
                    <a:lstStyle/>
                    <a:p>
                      <a:r>
                        <a:rPr lang="tr-TR" sz="1500" dirty="0"/>
                        <a:t>Aritmetik taşma, sıfıra bölme, geçersiz bir makine talimatı yürütme girişimi veya bir kullanıcının izin verilen bellek alanı dışındaki referans gibi bir komutun yürütülmesinin bir sonucu olarak ortaya çıkan bazı koşullar tarafından oluşturulur.</a:t>
                      </a:r>
                    </a:p>
                  </a:txBody>
                  <a:tcPr/>
                </a:tc>
                <a:extLst>
                  <a:ext uri="{0D108BD9-81ED-4DB2-BD59-A6C34878D82A}">
                    <a16:rowId xmlns:a16="http://schemas.microsoft.com/office/drawing/2014/main" val="10000"/>
                  </a:ext>
                </a:extLst>
              </a:tr>
              <a:tr h="370840">
                <a:tc>
                  <a:txBody>
                    <a:bodyPr/>
                    <a:lstStyle/>
                    <a:p>
                      <a:r>
                        <a:rPr kumimoji="0" lang="tr-TR" sz="1500" kern="1200" baseline="0" dirty="0" err="1"/>
                        <a:t>Timer</a:t>
                      </a:r>
                      <a:r>
                        <a:rPr kumimoji="0" lang="tr-TR" sz="1500" kern="1200" baseline="0" dirty="0"/>
                        <a:t> (Zamanlayıcı)</a:t>
                      </a:r>
                      <a:endParaRPr lang="tr-TR" sz="1500" dirty="0"/>
                    </a:p>
                  </a:txBody>
                  <a:tcPr/>
                </a:tc>
                <a:tc>
                  <a:txBody>
                    <a:bodyPr/>
                    <a:lstStyle/>
                    <a:p>
                      <a:r>
                        <a:rPr lang="tr-TR" sz="1500" dirty="0"/>
                        <a:t>İşlemci içindeki bir zamanlayıcı tarafından oluşturulur. Bu, işletim sisteminin belirli işlevleri düzenli olarak gerçekleştirmesine izin verir.</a:t>
                      </a:r>
                    </a:p>
                  </a:txBody>
                  <a:tcPr/>
                </a:tc>
                <a:extLst>
                  <a:ext uri="{0D108BD9-81ED-4DB2-BD59-A6C34878D82A}">
                    <a16:rowId xmlns:a16="http://schemas.microsoft.com/office/drawing/2014/main" val="10001"/>
                  </a:ext>
                </a:extLst>
              </a:tr>
              <a:tr h="370840">
                <a:tc>
                  <a:txBody>
                    <a:bodyPr/>
                    <a:lstStyle/>
                    <a:p>
                      <a:r>
                        <a:rPr kumimoji="0" lang="tr-TR" sz="1500" kern="1200" baseline="0" dirty="0"/>
                        <a:t>I/O (G/Ç)</a:t>
                      </a:r>
                      <a:endParaRPr lang="tr-TR" sz="1500" dirty="0"/>
                    </a:p>
                  </a:txBody>
                  <a:tcPr/>
                </a:tc>
                <a:tc>
                  <a:txBody>
                    <a:bodyPr/>
                    <a:lstStyle/>
                    <a:p>
                      <a:r>
                        <a:rPr lang="tr-TR" sz="1500" dirty="0"/>
                        <a:t>Bir işlemin normal tamamlandığını işaret etmek, işlemciden servis talep etmek veya çeşitli hata durumlarını işaret etmek için bir G/Ç denetleyicisi tarafından oluşturulur.</a:t>
                      </a:r>
                    </a:p>
                  </a:txBody>
                  <a:tcPr/>
                </a:tc>
                <a:extLst>
                  <a:ext uri="{0D108BD9-81ED-4DB2-BD59-A6C34878D82A}">
                    <a16:rowId xmlns:a16="http://schemas.microsoft.com/office/drawing/2014/main" val="10002"/>
                  </a:ext>
                </a:extLst>
              </a:tr>
              <a:tr h="370840">
                <a:tc>
                  <a:txBody>
                    <a:bodyPr/>
                    <a:lstStyle/>
                    <a:p>
                      <a:r>
                        <a:rPr kumimoji="0" lang="tr-TR" sz="1500" kern="1200" baseline="0" dirty="0"/>
                        <a:t>Hardware </a:t>
                      </a:r>
                      <a:r>
                        <a:rPr kumimoji="0" lang="tr-TR" sz="1500" kern="1200" baseline="0" dirty="0" err="1"/>
                        <a:t>Failure</a:t>
                      </a:r>
                      <a:endParaRPr lang="tr-TR" sz="1500" dirty="0"/>
                    </a:p>
                  </a:txBody>
                  <a:tcPr/>
                </a:tc>
                <a:tc>
                  <a:txBody>
                    <a:bodyPr/>
                    <a:lstStyle/>
                    <a:p>
                      <a:r>
                        <a:rPr lang="tr-TR" sz="1500" dirty="0"/>
                        <a:t>Elektrik kesintisi veya bellek eşlik hatası gibi bir arızadan kaynaklanır.</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127173"/>
            <a:ext cx="8568952" cy="4525963"/>
          </a:xfrm>
        </p:spPr>
        <p:txBody>
          <a:bodyPr>
            <a:noAutofit/>
          </a:bodyPr>
          <a:lstStyle/>
          <a:p>
            <a:r>
              <a:rPr lang="tr-TR" sz="2200" dirty="0"/>
              <a:t>Dolayısıyla kesmeler Donanım ve Yazılım Kesmeleri olarak da ayrılabilir.</a:t>
            </a:r>
          </a:p>
          <a:p>
            <a:endParaRPr lang="tr-TR" sz="2200" dirty="0"/>
          </a:p>
          <a:p>
            <a:r>
              <a:rPr lang="tr-TR" sz="2200" dirty="0"/>
              <a:t>Mikroişlemciler, mikroişlemcinin pimleri aracılığıyla kesme sinyalleri aldıklarında, Donanım Kesmeleri olarak bilinir. Bir cihaz bir kesme yürütürken, belirli bir biti bire ayarlayacaktır. Bu bit IRQ (</a:t>
            </a:r>
            <a:r>
              <a:rPr lang="tr-TR" sz="2200" dirty="0" err="1"/>
              <a:t>Interrupt</a:t>
            </a:r>
            <a:r>
              <a:rPr lang="tr-TR" sz="2200" dirty="0"/>
              <a:t> </a:t>
            </a:r>
            <a:r>
              <a:rPr lang="tr-TR" sz="2200" dirty="0" err="1"/>
              <a:t>ReQuest</a:t>
            </a:r>
            <a:r>
              <a:rPr lang="tr-TR" sz="2200" dirty="0"/>
              <a:t>) olarak adlandırılır. 8085 mikroişlemcide 5 adet Donanım Kesmesi vardır. Bunlar - INTR, RST 7.5, RST 6.5, RST 5.5, TRAP. TRAP, </a:t>
            </a:r>
            <a:r>
              <a:rPr lang="tr-TR" sz="2200" dirty="0" err="1"/>
              <a:t>Non</a:t>
            </a:r>
            <a:r>
              <a:rPr lang="tr-TR" sz="2200" dirty="0"/>
              <a:t>-</a:t>
            </a:r>
            <a:r>
              <a:rPr lang="tr-TR" sz="2200" dirty="0" err="1"/>
              <a:t>Maskable</a:t>
            </a:r>
            <a:r>
              <a:rPr lang="tr-TR" sz="2200" dirty="0"/>
              <a:t> olup </a:t>
            </a:r>
            <a:r>
              <a:rPr lang="nn-NO" sz="2200" dirty="0"/>
              <a:t>elektrik kesintisi ve acil kapatma</a:t>
            </a:r>
            <a:r>
              <a:rPr lang="tr-TR" sz="2200" dirty="0"/>
              <a:t> için kullanılır.</a:t>
            </a:r>
          </a:p>
          <a:p>
            <a:endParaRPr lang="tr-TR" sz="2200" dirty="0"/>
          </a:p>
          <a:p>
            <a:r>
              <a:rPr lang="tr-TR" sz="2200" dirty="0"/>
              <a:t>Yazılım Kesmeleri, programın arasına yerleştirilenlerdir, bu da bunların mikroişlemcinin anımsatıcıları olduğu anlamına gelir. 8085 mikroişlemcide 8 adet yazılım kesintisi vardır. Bunlar - RST 0, RST 1, RST 2, RST 3, RST 4, RST 5, RST 6, RST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8085 Pin Diagram in Microprocessor | Diagram, Photo background images, Pin"/>
          <p:cNvPicPr>
            <a:picLocks noChangeAspect="1" noChangeArrowheads="1"/>
          </p:cNvPicPr>
          <p:nvPr/>
        </p:nvPicPr>
        <p:blipFill>
          <a:blip r:embed="rId2" cstate="print"/>
          <a:srcRect/>
          <a:stretch>
            <a:fillRect/>
          </a:stretch>
        </p:blipFill>
        <p:spPr bwMode="auto">
          <a:xfrm>
            <a:off x="467544" y="188640"/>
            <a:ext cx="8215641" cy="576064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buNone/>
            </a:pPr>
            <a:r>
              <a:rPr lang="tr-TR" b="1" dirty="0"/>
              <a:t>Yazılım Kesmeleri (Software </a:t>
            </a:r>
            <a:r>
              <a:rPr lang="tr-TR" b="1" dirty="0" err="1"/>
              <a:t>Interrupts</a:t>
            </a:r>
            <a:r>
              <a:rPr lang="tr-TR" b="1" dirty="0"/>
              <a:t>)</a:t>
            </a:r>
            <a:endParaRPr lang="tr-TR" dirty="0"/>
          </a:p>
          <a:p>
            <a:pPr lvl="1">
              <a:buFont typeface="Wingdings" pitchFamily="2" charset="2"/>
              <a:buChar char="Ø"/>
            </a:pPr>
            <a:r>
              <a:rPr lang="tr-TR" b="1" dirty="0">
                <a:solidFill>
                  <a:srgbClr val="FF0000"/>
                </a:solidFill>
              </a:rPr>
              <a:t>Normal Kesme (Normal </a:t>
            </a:r>
            <a:r>
              <a:rPr lang="tr-TR" b="1" dirty="0" err="1">
                <a:solidFill>
                  <a:srgbClr val="FF0000"/>
                </a:solidFill>
              </a:rPr>
              <a:t>Interrupt</a:t>
            </a:r>
            <a:r>
              <a:rPr lang="tr-TR" b="1" dirty="0">
                <a:solidFill>
                  <a:srgbClr val="FF0000"/>
                </a:solidFill>
              </a:rPr>
              <a:t>)</a:t>
            </a:r>
          </a:p>
          <a:p>
            <a:pPr lvl="1"/>
            <a:r>
              <a:rPr lang="tr-TR" dirty="0"/>
              <a:t>Yazılım talimatlarının neden olduğu kesmelere normal yazılım kesmeleri denir.</a:t>
            </a:r>
          </a:p>
          <a:p>
            <a:pPr lvl="1"/>
            <a:endParaRPr lang="tr-TR" dirty="0"/>
          </a:p>
          <a:p>
            <a:pPr lvl="1">
              <a:buFont typeface="Wingdings" pitchFamily="2" charset="2"/>
              <a:buChar char="Ø"/>
            </a:pPr>
            <a:r>
              <a:rPr lang="tr-TR" b="1" dirty="0">
                <a:solidFill>
                  <a:srgbClr val="FF0000"/>
                </a:solidFill>
              </a:rPr>
              <a:t>İstisna (</a:t>
            </a:r>
            <a:r>
              <a:rPr lang="tr-TR" b="1" dirty="0" err="1">
                <a:solidFill>
                  <a:srgbClr val="FF0000"/>
                </a:solidFill>
              </a:rPr>
              <a:t>Exception</a:t>
            </a:r>
            <a:r>
              <a:rPr lang="tr-TR" b="1" dirty="0">
                <a:solidFill>
                  <a:srgbClr val="FF0000"/>
                </a:solidFill>
              </a:rPr>
              <a:t>)</a:t>
            </a:r>
          </a:p>
          <a:p>
            <a:pPr lvl="1"/>
            <a:r>
              <a:rPr lang="tr-TR" dirty="0"/>
              <a:t>Bazı programların yürütülmesi sırasında üretilen plansız kesmelere, (sıfıra bölme gibi) istisnalar denir.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260648"/>
            <a:ext cx="8496944" cy="5904656"/>
          </a:xfrm>
        </p:spPr>
        <p:txBody>
          <a:bodyPr>
            <a:normAutofit fontScale="70000" lnSpcReduction="20000"/>
          </a:bodyPr>
          <a:lstStyle/>
          <a:p>
            <a:pPr>
              <a:buNone/>
            </a:pPr>
            <a:r>
              <a:rPr lang="tr-TR" b="1" dirty="0"/>
              <a:t>Donanım Kesmeleri (Hardware </a:t>
            </a:r>
            <a:r>
              <a:rPr lang="tr-TR" b="1" dirty="0" err="1"/>
              <a:t>Interrupts</a:t>
            </a:r>
            <a:r>
              <a:rPr lang="tr-TR" b="1" dirty="0"/>
              <a:t>)</a:t>
            </a:r>
          </a:p>
          <a:p>
            <a:r>
              <a:rPr lang="tr-TR" dirty="0"/>
              <a:t>Bu tür kesme işlemleri dışarıdan gelen sinyallere bağlı olan kesmedir. İnternet bağlantısı, fare, klavye, dokunmatik ekran, hard disk vb. donanımsal cihazlardan gelen bir kesme isteği olduğu zaman işlemci bu kesme isteğini değerlendirerek yaptığı işlemi askıya alıp bunu gerçekleştirir.</a:t>
            </a:r>
            <a:endParaRPr lang="tr-TR" b="1" dirty="0"/>
          </a:p>
          <a:p>
            <a:endParaRPr lang="tr-TR" dirty="0"/>
          </a:p>
          <a:p>
            <a:r>
              <a:rPr lang="tr-TR" dirty="0"/>
              <a:t>Donanım kesmelerinin de iki çeşidi mevcuttur. Bunlar: Maskelenebilen (</a:t>
            </a:r>
            <a:r>
              <a:rPr lang="tr-TR" dirty="0" err="1"/>
              <a:t>Maskable</a:t>
            </a:r>
            <a:r>
              <a:rPr lang="tr-TR" dirty="0"/>
              <a:t>) ve Maskelenemeyen (</a:t>
            </a:r>
            <a:r>
              <a:rPr lang="tr-TR" dirty="0" err="1"/>
              <a:t>Non</a:t>
            </a:r>
            <a:r>
              <a:rPr lang="tr-TR" dirty="0"/>
              <a:t>-</a:t>
            </a:r>
            <a:r>
              <a:rPr lang="tr-TR" dirty="0" err="1"/>
              <a:t>Maskable</a:t>
            </a:r>
            <a:r>
              <a:rPr lang="tr-TR" dirty="0"/>
              <a:t>) olarak ikiye ayrılır.</a:t>
            </a:r>
            <a:endParaRPr lang="tr-TR" b="1" dirty="0"/>
          </a:p>
          <a:p>
            <a:pPr lvl="1"/>
            <a:r>
              <a:rPr lang="tr-TR" b="1" dirty="0">
                <a:solidFill>
                  <a:srgbClr val="FF0000"/>
                </a:solidFill>
              </a:rPr>
              <a:t>Maskelenebilir Kesmeler (</a:t>
            </a:r>
            <a:r>
              <a:rPr lang="tr-TR" b="1" dirty="0" err="1">
                <a:solidFill>
                  <a:srgbClr val="FF0000"/>
                </a:solidFill>
              </a:rPr>
              <a:t>Maskable</a:t>
            </a:r>
            <a:r>
              <a:rPr lang="tr-TR" b="1" dirty="0">
                <a:solidFill>
                  <a:srgbClr val="FF0000"/>
                </a:solidFill>
              </a:rPr>
              <a:t> </a:t>
            </a:r>
            <a:r>
              <a:rPr lang="tr-TR" b="1" dirty="0" err="1">
                <a:solidFill>
                  <a:srgbClr val="FF0000"/>
                </a:solidFill>
              </a:rPr>
              <a:t>Interrupts</a:t>
            </a:r>
            <a:r>
              <a:rPr lang="tr-TR" b="1" dirty="0">
                <a:solidFill>
                  <a:srgbClr val="FF0000"/>
                </a:solidFill>
              </a:rPr>
              <a:t>):</a:t>
            </a:r>
            <a:r>
              <a:rPr lang="tr-TR" dirty="0"/>
              <a:t> İşlemci üzerinde bir kesme maskesi bulunmaktadır. Bu kesme maskesi gelen kesme işleminin gerçekleştirilmesine veya devre dışı bırakılmasına karar verebilmektedir. Gelen her kesme sinyali, maske yazmacında bulunan bir bit ile ilişkilidir ve bu bitler üzerinde yapılan değişikliklere göre kesme işleminin durumuna karar verilebilmektedir. Eğer kesme işlemi işlemci tarafından devre dışı bırakılabiliyor ve gerçekleştirilmeyebiliyorsa bu tür kesme işlemlerine maskelenebilir kesme adı verilmektedir. Önem sırasına göre sonradan gerçekleştirilirler.</a:t>
            </a:r>
          </a:p>
          <a:p>
            <a:pPr lvl="1"/>
            <a:endParaRPr lang="tr-TR" b="1" dirty="0"/>
          </a:p>
          <a:p>
            <a:pPr lvl="1"/>
            <a:r>
              <a:rPr lang="tr-TR" b="1" dirty="0">
                <a:solidFill>
                  <a:srgbClr val="FF0000"/>
                </a:solidFill>
              </a:rPr>
              <a:t>Maskelenemeyen Kesmeler (</a:t>
            </a:r>
            <a:r>
              <a:rPr lang="tr-TR" b="1" dirty="0" err="1">
                <a:solidFill>
                  <a:srgbClr val="FF0000"/>
                </a:solidFill>
              </a:rPr>
              <a:t>Non</a:t>
            </a:r>
            <a:r>
              <a:rPr lang="tr-TR" b="1" dirty="0">
                <a:solidFill>
                  <a:srgbClr val="FF0000"/>
                </a:solidFill>
              </a:rPr>
              <a:t>-</a:t>
            </a:r>
            <a:r>
              <a:rPr lang="tr-TR" b="1" dirty="0" err="1">
                <a:solidFill>
                  <a:srgbClr val="FF0000"/>
                </a:solidFill>
              </a:rPr>
              <a:t>Maskable</a:t>
            </a:r>
            <a:r>
              <a:rPr lang="tr-TR" b="1" dirty="0">
                <a:solidFill>
                  <a:srgbClr val="FF0000"/>
                </a:solidFill>
              </a:rPr>
              <a:t> </a:t>
            </a:r>
            <a:r>
              <a:rPr lang="tr-TR" b="1" dirty="0" err="1">
                <a:solidFill>
                  <a:srgbClr val="FF0000"/>
                </a:solidFill>
              </a:rPr>
              <a:t>Interrupts</a:t>
            </a:r>
            <a:r>
              <a:rPr lang="tr-TR" b="1" dirty="0">
                <a:solidFill>
                  <a:srgbClr val="FF0000"/>
                </a:solidFill>
              </a:rPr>
              <a:t>): </a:t>
            </a:r>
            <a:r>
              <a:rPr lang="tr-TR" dirty="0"/>
              <a:t>Bu tür kesmeler işlemci tarafından devre dışı bırakılamayan ve gerçekleştirilmesi zorunlu olan kesmelerdir. Bu gibi durumlarda işlemcinin karar vermesini sağlayan bir bitlik kısım yanlış gelmiştir ve bu yüzden işlemci karar verememektedir. Buna örnek olarak elektriksel arızalar, </a:t>
            </a:r>
            <a:r>
              <a:rPr lang="tr-TR" dirty="0" err="1"/>
              <a:t>chipset</a:t>
            </a:r>
            <a:r>
              <a:rPr lang="tr-TR" dirty="0"/>
              <a:t> arızası, bellek arızası ve mavi ekrana düşüren arızalar verilebilir.</a:t>
            </a:r>
            <a:endParaRPr lang="tr-TR"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p:txBody>
          <a:bodyPr/>
          <a:lstStyle/>
          <a:p>
            <a:endParaRPr lang="tr-TR"/>
          </a:p>
        </p:txBody>
      </p:sp>
      <p:graphicFrame>
        <p:nvGraphicFramePr>
          <p:cNvPr id="4" name="3 Tablo"/>
          <p:cNvGraphicFramePr>
            <a:graphicFrameLocks noGrp="1"/>
          </p:cNvGraphicFramePr>
          <p:nvPr/>
        </p:nvGraphicFramePr>
        <p:xfrm>
          <a:off x="467544" y="815941"/>
          <a:ext cx="8208912" cy="4557275"/>
        </p:xfrm>
        <a:graphic>
          <a:graphicData uri="http://schemas.openxmlformats.org/drawingml/2006/table">
            <a:tbl>
              <a:tblPr firstRow="1" bandRow="1">
                <a:tableStyleId>{5C22544A-7EE6-4342-B048-85BDC9FD1C3A}</a:tableStyleId>
              </a:tblPr>
              <a:tblGrid>
                <a:gridCol w="3888432">
                  <a:extLst>
                    <a:ext uri="{9D8B030D-6E8A-4147-A177-3AD203B41FA5}">
                      <a16:colId xmlns:a16="http://schemas.microsoft.com/office/drawing/2014/main" val="20000"/>
                    </a:ext>
                  </a:extLst>
                </a:gridCol>
                <a:gridCol w="4320480">
                  <a:extLst>
                    <a:ext uri="{9D8B030D-6E8A-4147-A177-3AD203B41FA5}">
                      <a16:colId xmlns:a16="http://schemas.microsoft.com/office/drawing/2014/main" val="20001"/>
                    </a:ext>
                  </a:extLst>
                </a:gridCol>
              </a:tblGrid>
              <a:tr h="411486">
                <a:tc>
                  <a:txBody>
                    <a:bodyPr/>
                    <a:lstStyle/>
                    <a:p>
                      <a:r>
                        <a:rPr lang="tr-TR" b="1" dirty="0"/>
                        <a:t>Yazılım Kesmeleri </a:t>
                      </a:r>
                      <a:endParaRPr lang="tr-TR" dirty="0"/>
                    </a:p>
                  </a:txBody>
                  <a:tcPr/>
                </a:tc>
                <a:tc>
                  <a:txBody>
                    <a:bodyPr/>
                    <a:lstStyle/>
                    <a:p>
                      <a:r>
                        <a:rPr lang="tr-TR" b="1" dirty="0"/>
                        <a:t>Donanım Kesmeleri</a:t>
                      </a:r>
                      <a:endParaRPr lang="tr-TR" dirty="0"/>
                    </a:p>
                  </a:txBody>
                  <a:tcPr/>
                </a:tc>
                <a:extLst>
                  <a:ext uri="{0D108BD9-81ED-4DB2-BD59-A6C34878D82A}">
                    <a16:rowId xmlns:a16="http://schemas.microsoft.com/office/drawing/2014/main" val="10000"/>
                  </a:ext>
                </a:extLst>
              </a:tr>
              <a:tr h="7406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Bunlar INT talimatı yardımıyla çağrılabilir.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Bunlar harici aygıtlardan, özellikle de donanım arızasından kaynaklanır.</a:t>
                      </a:r>
                    </a:p>
                  </a:txBody>
                  <a:tcPr/>
                </a:tc>
                <a:extLst>
                  <a:ext uri="{0D108BD9-81ED-4DB2-BD59-A6C34878D82A}">
                    <a16:rowId xmlns:a16="http://schemas.microsoft.com/office/drawing/2014/main" val="10001"/>
                  </a:ext>
                </a:extLst>
              </a:tr>
              <a:tr h="4114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Senkronize (</a:t>
                      </a:r>
                      <a:r>
                        <a:rPr lang="tr-TR" dirty="0" err="1"/>
                        <a:t>Synchronous</a:t>
                      </a:r>
                      <a:r>
                        <a:rPr lang="tr-TR" dirty="0"/>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Eşzamansızdır (</a:t>
                      </a:r>
                      <a:r>
                        <a:rPr lang="tr-TR" dirty="0" err="1"/>
                        <a:t>Asynchronous</a:t>
                      </a:r>
                      <a:r>
                        <a:rPr lang="tr-TR" dirty="0"/>
                        <a:t>).</a:t>
                      </a:r>
                    </a:p>
                  </a:txBody>
                  <a:tcPr/>
                </a:tc>
                <a:extLst>
                  <a:ext uri="{0D108BD9-81ED-4DB2-BD59-A6C34878D82A}">
                    <a16:rowId xmlns:a16="http://schemas.microsoft.com/office/drawing/2014/main" val="10002"/>
                  </a:ext>
                </a:extLst>
              </a:tr>
              <a:tr h="7613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Bilgisayarın herhangi bir dahili sisteminden kaynaklanır.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İşlemcinin sinyali harici bir cihazdan veya donanımdan geldiğinde olur.</a:t>
                      </a:r>
                    </a:p>
                  </a:txBody>
                  <a:tcPr/>
                </a:tc>
                <a:extLst>
                  <a:ext uri="{0D108BD9-81ED-4DB2-BD59-A6C34878D82A}">
                    <a16:rowId xmlns:a16="http://schemas.microsoft.com/office/drawing/2014/main" val="10003"/>
                  </a:ext>
                </a:extLst>
              </a:tr>
              <a:tr h="13167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Bu genellikle ya işlemcideki istisna bir koşulun ya da komut setindeki özel talimatın sonucudur.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Çevre birimlerinden, kullanıcılardan, bir ağ üzerinden veya diğer donanım cihazlarından gelen dış müdahalenin sonucudur.</a:t>
                      </a:r>
                    </a:p>
                  </a:txBody>
                  <a:tcPr/>
                </a:tc>
                <a:extLst>
                  <a:ext uri="{0D108BD9-81ED-4DB2-BD59-A6C34878D82A}">
                    <a16:rowId xmlns:a16="http://schemas.microsoft.com/office/drawing/2014/main" val="10004"/>
                  </a:ext>
                </a:extLst>
              </a:tr>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PC artırılır.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PC artırılmaz.</a:t>
                      </a:r>
                    </a:p>
                  </a:txBody>
                  <a:tcPr/>
                </a:tc>
                <a:extLst>
                  <a:ext uri="{0D108BD9-81ED-4DB2-BD59-A6C34878D82A}">
                    <a16:rowId xmlns:a16="http://schemas.microsoft.com/office/drawing/2014/main" val="10005"/>
                  </a:ext>
                </a:extLst>
              </a:tr>
              <a:tr h="4114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Yüksek önceliğe sahiptir.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Düşük önceliğe sahiptir.</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Diğer görevleri yapmak istiyorsunuz, ancak CPU meşgul. Ne yapılabilir?</a:t>
            </a:r>
          </a:p>
          <a:p>
            <a:endParaRPr lang="tr-TR" dirty="0"/>
          </a:p>
          <a:p>
            <a:r>
              <a:rPr lang="tr-TR" dirty="0"/>
              <a:t>Maskelenemeyen bir kesme oluşturulup ardından temel alt programa atlama talimatı verilebilir.</a:t>
            </a:r>
          </a:p>
        </p:txBody>
      </p:sp>
      <p:sp>
        <p:nvSpPr>
          <p:cNvPr id="3" name="2 Başlık"/>
          <p:cNvSpPr>
            <a:spLocks noGrp="1"/>
          </p:cNvSpPr>
          <p:nvPr>
            <p:ph type="title"/>
          </p:nvPr>
        </p:nvSpPr>
        <p:spPr/>
        <p:txBody>
          <a:bodyPr/>
          <a:lstStyle/>
          <a:p>
            <a:endParaRPr lang="tr-T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ox(in)">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96752"/>
            <a:ext cx="8229600" cy="4896544"/>
          </a:xfrm>
        </p:spPr>
        <p:txBody>
          <a:bodyPr>
            <a:normAutofit fontScale="77500" lnSpcReduction="20000"/>
          </a:bodyPr>
          <a:lstStyle/>
          <a:p>
            <a:r>
              <a:rPr lang="tr-TR" sz="2800" dirty="0"/>
              <a:t>İşlemci kesme sinyali geldiğini kesme girişlerinden anlar. Kesme sinyali geldiğinde “R” </a:t>
            </a:r>
            <a:r>
              <a:rPr lang="tr-TR" sz="2800" dirty="0" err="1"/>
              <a:t>flip</a:t>
            </a:r>
            <a:r>
              <a:rPr lang="tr-TR" sz="2800" dirty="0"/>
              <a:t> </a:t>
            </a:r>
            <a:r>
              <a:rPr lang="tr-TR" sz="2800" dirty="0" err="1"/>
              <a:t>flopu</a:t>
            </a:r>
            <a:r>
              <a:rPr lang="tr-TR" sz="2800" dirty="0"/>
              <a:t> 1 sinyali alır. R=1 ise o an yapmakta olduğu komutun çalışması biter bitmez kesme alt programına (0 adresine) dallanır ve kesme alt programındaki (1 adresinden itibaren) komutları sırası ile çalıştırır. </a:t>
            </a:r>
          </a:p>
          <a:p>
            <a:r>
              <a:rPr lang="tr-TR" sz="2800" dirty="0"/>
              <a:t>Buradaki komutlar biter bitmez “BUN 0 I” Komutu ile ana programa geri dönülür. (BUN-</a:t>
            </a:r>
            <a:r>
              <a:rPr lang="tr-TR" sz="2800" dirty="0" err="1"/>
              <a:t>Branch</a:t>
            </a:r>
            <a:r>
              <a:rPr lang="tr-TR" sz="2800" dirty="0"/>
              <a:t> </a:t>
            </a:r>
            <a:r>
              <a:rPr lang="tr-TR" sz="2800" dirty="0" err="1"/>
              <a:t>Unconditionally</a:t>
            </a:r>
            <a:r>
              <a:rPr lang="tr-TR" sz="2800" dirty="0"/>
              <a:t>-Koşulsuz Dallanma).</a:t>
            </a:r>
          </a:p>
          <a:p>
            <a:endParaRPr lang="tr-TR" sz="2800" dirty="0"/>
          </a:p>
          <a:p>
            <a:r>
              <a:rPr lang="tr-TR" sz="2800" dirty="0"/>
              <a:t>Temel bilgisayar da bir kesme geldiğinde işlemci otomatik olarak “0” adresine dallanır. “0” adresi bu yüzden kesme vektör adresidir. Kesme alt programı 1 adresinden itibaren yazılır. İşlemcinin kesmeyi kabul etmesi için Kesme yetkilendirme (</a:t>
            </a:r>
            <a:r>
              <a:rPr lang="tr-TR" sz="2800" dirty="0" err="1"/>
              <a:t>interrupt</a:t>
            </a:r>
            <a:r>
              <a:rPr lang="tr-TR" sz="2800" dirty="0"/>
              <a:t> </a:t>
            </a:r>
            <a:r>
              <a:rPr lang="tr-TR" sz="2800" dirty="0" err="1"/>
              <a:t>enable</a:t>
            </a:r>
            <a:r>
              <a:rPr lang="tr-TR" sz="2800" dirty="0"/>
              <a:t>) biti “IEN=1” yapılmalıdır. Eğer IEN=0 ise kesme kabul edilmez. </a:t>
            </a:r>
          </a:p>
        </p:txBody>
      </p:sp>
      <p:sp>
        <p:nvSpPr>
          <p:cNvPr id="3" name="2 Başlık"/>
          <p:cNvSpPr>
            <a:spLocks noGrp="1"/>
          </p:cNvSpPr>
          <p:nvPr>
            <p:ph type="title"/>
          </p:nvPr>
        </p:nvSpPr>
        <p:spPr/>
        <p:txBody>
          <a:bodyPr/>
          <a:lstStyle/>
          <a:p>
            <a:r>
              <a:rPr lang="tr-TR" dirty="0"/>
              <a:t>Kesme (</a:t>
            </a:r>
            <a:r>
              <a:rPr lang="tr-TR" dirty="0" err="1"/>
              <a:t>Interrupt</a:t>
            </a:r>
            <a:r>
              <a:rPr lang="tr-TR" dirty="0"/>
              <a:t>) İşleyişi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7170"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611560" y="764704"/>
            <a:ext cx="7834387" cy="504056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340768"/>
            <a:ext cx="8229600" cy="4525963"/>
          </a:xfrm>
        </p:spPr>
        <p:txBody>
          <a:bodyPr>
            <a:noAutofit/>
          </a:bodyPr>
          <a:lstStyle/>
          <a:p>
            <a:r>
              <a:rPr lang="tr-TR" sz="2400" b="1" dirty="0"/>
              <a:t>Adım 1:</a:t>
            </a:r>
            <a:r>
              <a:rPr lang="tr-TR" sz="2400" dirty="0"/>
              <a:t> Kesme meydana geldiğinde, işlemci şu anda </a:t>
            </a:r>
            <a:r>
              <a:rPr lang="tr-TR" sz="2400" dirty="0" err="1"/>
              <a:t>i'inci</a:t>
            </a:r>
            <a:r>
              <a:rPr lang="tr-TR" sz="2400" dirty="0"/>
              <a:t> komutu yürütmektedir ve program sayacı şu anda (i+1) 'inci talimatı işaret edecektir.</a:t>
            </a:r>
          </a:p>
          <a:p>
            <a:r>
              <a:rPr lang="tr-TR" sz="2400" b="1" dirty="0"/>
              <a:t>Adım 2:</a:t>
            </a:r>
            <a:r>
              <a:rPr lang="tr-TR" sz="2400" dirty="0"/>
              <a:t> Kesinti oluştuğunda, program sayacı değeri işlem yığınında (</a:t>
            </a:r>
            <a:r>
              <a:rPr lang="tr-TR" sz="2400" dirty="0" err="1"/>
              <a:t>stack</a:t>
            </a:r>
            <a:r>
              <a:rPr lang="tr-TR" sz="2400" dirty="0"/>
              <a:t>) saklanır.</a:t>
            </a:r>
          </a:p>
          <a:p>
            <a:r>
              <a:rPr lang="tr-TR" sz="2400" b="1" dirty="0"/>
              <a:t>Adım 3: </a:t>
            </a:r>
            <a:r>
              <a:rPr lang="tr-TR" sz="2400" dirty="0"/>
              <a:t>Program sayacı şimdi kesinti servis rutininin adresi ile yüklenmiştir.</a:t>
            </a:r>
          </a:p>
          <a:p>
            <a:r>
              <a:rPr lang="tr-TR" sz="2400" b="1" dirty="0"/>
              <a:t>Adım 4: </a:t>
            </a:r>
            <a:r>
              <a:rPr lang="tr-TR" sz="2400" dirty="0"/>
              <a:t>Kesinti hizmeti rutini tamamlandığında, işlem yığınındaki adres açılır ve program sayacına geri yerleştirilir.</a:t>
            </a:r>
          </a:p>
          <a:p>
            <a:r>
              <a:rPr lang="tr-TR" sz="2400" b="1" dirty="0"/>
              <a:t>Adım 5: </a:t>
            </a:r>
            <a:r>
              <a:rPr lang="tr-TR" sz="2400" dirty="0"/>
              <a:t>Yürütme, COMPUTE rutininin (i+1) 'inci satırından devam eder.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72008" y="490669"/>
            <a:ext cx="3419872" cy="5674635"/>
          </a:xfrm>
        </p:spPr>
        <p:txBody>
          <a:bodyPr>
            <a:normAutofit fontScale="55000" lnSpcReduction="20000"/>
          </a:bodyPr>
          <a:lstStyle/>
          <a:p>
            <a:pPr marL="0">
              <a:spcBef>
                <a:spcPts val="0"/>
              </a:spcBef>
            </a:pPr>
            <a:r>
              <a:rPr lang="tr-TR" dirty="0"/>
              <a:t>Yandaki durumda, kullanıcı programı N konumundaki talimattan sonra kesilir. </a:t>
            </a:r>
          </a:p>
          <a:p>
            <a:pPr marL="0">
              <a:spcBef>
                <a:spcPts val="0"/>
              </a:spcBef>
            </a:pPr>
            <a:r>
              <a:rPr lang="tr-TR" dirty="0"/>
              <a:t>Tüm kayıtların içeriği artı bir sonraki talimatın adresi (N+1) yığına itilir. Yığın işaretçisi, yığının yeni tepesine işaret edecek şekilde güncellenir ve program sayacı, kesme hizmeti yordamının başlangıcına işaret edecek şekilde güncellenir. </a:t>
            </a:r>
          </a:p>
          <a:p>
            <a:pPr marL="0">
              <a:spcBef>
                <a:spcPts val="0"/>
              </a:spcBef>
            </a:pPr>
            <a:r>
              <a:rPr lang="tr-TR" dirty="0"/>
              <a:t>Kesme işleyicisi daha sonra kesmeyi işler. Bu, G/Ç işlemi veya kesintiye neden olan diğer olayla ilgili durum bilgilerinin incelenmesini içerir. Ayrıca, G/Ç cihazına ek komutlar veya onaylar göndermeyi de içerebilir.</a:t>
            </a:r>
          </a:p>
          <a:p>
            <a:pPr marL="0">
              <a:spcBef>
                <a:spcPts val="0"/>
              </a:spcBef>
            </a:pPr>
            <a:r>
              <a:rPr lang="tr-TR" dirty="0"/>
              <a:t>Kesinti işlemi tamamlandığında, kaydedilen kayıt değerleri yığından alınır ve kayıtlara geri yüklenir. </a:t>
            </a:r>
          </a:p>
          <a:p>
            <a:pPr marL="0">
              <a:spcBef>
                <a:spcPts val="0"/>
              </a:spcBef>
            </a:pPr>
            <a:r>
              <a:rPr lang="tr-TR" dirty="0"/>
              <a:t>Son eylem, program sayacı değerini yığından geri yüklemektir. Sonuç olarak, yürütülecek bir sonraki komut daha önce kesintiye uğramış programdan olacaktır.</a:t>
            </a:r>
          </a:p>
        </p:txBody>
      </p:sp>
      <p:pic>
        <p:nvPicPr>
          <p:cNvPr id="8194" name="Picture 2" descr="D:\Mims\Ders notları\Bahar\2021\Bilgisayar Mimarisi\Ekran Alıntısı.JPG"/>
          <p:cNvPicPr>
            <a:picLocks noChangeAspect="1" noChangeArrowheads="1"/>
          </p:cNvPicPr>
          <p:nvPr/>
        </p:nvPicPr>
        <p:blipFill>
          <a:blip r:embed="rId2" cstate="print"/>
          <a:srcRect l="2469" r="1235"/>
          <a:stretch>
            <a:fillRect/>
          </a:stretch>
        </p:blipFill>
        <p:spPr bwMode="auto">
          <a:xfrm>
            <a:off x="3491880" y="188640"/>
            <a:ext cx="5616624" cy="626469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48680"/>
            <a:ext cx="8229600" cy="5458611"/>
          </a:xfrm>
        </p:spPr>
        <p:txBody>
          <a:bodyPr>
            <a:noAutofit/>
          </a:bodyPr>
          <a:lstStyle/>
          <a:p>
            <a:r>
              <a:rPr lang="tr-TR" sz="2100" dirty="0"/>
              <a:t>Kesmeler öncelikle işlem etkinliğini geliştirmek için bir yol olarak temin edilmiştir. Bu sayede kesmeler kullanılarak işlemci, bir G/Ç işlemi devam ederken diğer talimatların yürütülmesi için devreye sokulabilir.</a:t>
            </a:r>
          </a:p>
          <a:p>
            <a:r>
              <a:rPr lang="tr-TR" sz="2100" dirty="0"/>
              <a:t>İşlemcinin komut döngüsünü kullanarak verileri bir yazıcıya aktardığını varsayalım. Her yazma işleminden sonra, işlemci duraklamalı ve yazıcı yetişene kadar boşta kalmalıdır. Bu duraklamanın uzunluğu, belleği içermeyen yüzlerce hatta binlerce talimat döngüsü düzeninde olabilir. bu, işlemcinin çok israflı bir kullanımıdır. </a:t>
            </a:r>
          </a:p>
          <a:p>
            <a:r>
              <a:rPr lang="tr-TR" sz="2100" dirty="0"/>
              <a:t>Şekil (a) bu durumu göstermektedir. Kullanıcı programı, işleme ile birlikte bir dizi YAZMA çağrısı gerçekleştirir. Kod bölümleri 1, 2 ve 3, G/Ç içermeyen talimat dizilerine atıfta bulunur. WRITE çağrıları, bir sistem yardımcı programı olan ve gerçek G/Ç işlemini gerçekleştirecek olan bir G/Ç programına yöneliktir.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6146"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467544" y="697960"/>
            <a:ext cx="8280920" cy="517931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5148064" y="490669"/>
            <a:ext cx="3816424" cy="5746643"/>
          </a:xfrm>
        </p:spPr>
        <p:txBody>
          <a:bodyPr>
            <a:normAutofit/>
          </a:bodyPr>
          <a:lstStyle/>
          <a:p>
            <a:r>
              <a:rPr lang="tr-TR" sz="1800" dirty="0"/>
              <a:t>Şekil (b), G/Ç işlemi için gereken sürenin kullanıcı programındaki yazma işlemleri arasındaki talimatların yürütülmesinden nispeten kısa olduğunu varsayar. </a:t>
            </a:r>
          </a:p>
          <a:p>
            <a:r>
              <a:rPr lang="tr-TR" sz="1800" dirty="0"/>
              <a:t>Bu durumda, 2 olarak etiketlenmiş kod bölümü kesintiye uğrar. Kodun bir bölümü (2a) yürütülür (G/Ç işlemi gerçekleştirilirken) ve ardından kesme gerçekleşir (G/Ç işlemi tamamlandıktan sonra). </a:t>
            </a:r>
          </a:p>
          <a:p>
            <a:r>
              <a:rPr lang="tr-TR" sz="1800" dirty="0"/>
              <a:t>Kesinti servis edildikten sonra yürütme, kod </a:t>
            </a:r>
            <a:r>
              <a:rPr lang="tr-TR" sz="1800" dirty="0" err="1"/>
              <a:t>segmenti</a:t>
            </a:r>
            <a:r>
              <a:rPr lang="tr-TR" sz="1800" dirty="0"/>
              <a:t> 2 (2b) '</a:t>
            </a:r>
            <a:r>
              <a:rPr lang="tr-TR" sz="1800" dirty="0" err="1"/>
              <a:t>nin</a:t>
            </a:r>
            <a:r>
              <a:rPr lang="tr-TR" sz="1800" dirty="0"/>
              <a:t> geri kalanıyla devam eder.</a:t>
            </a:r>
          </a:p>
        </p:txBody>
      </p:sp>
      <p:pic>
        <p:nvPicPr>
          <p:cNvPr id="1026" name="Picture 2"/>
          <p:cNvPicPr>
            <a:picLocks noChangeAspect="1" noChangeArrowheads="1"/>
          </p:cNvPicPr>
          <p:nvPr/>
        </p:nvPicPr>
        <p:blipFill>
          <a:blip r:embed="rId2" cstate="print"/>
          <a:srcRect/>
          <a:stretch>
            <a:fillRect/>
          </a:stretch>
        </p:blipFill>
        <p:spPr bwMode="auto">
          <a:xfrm>
            <a:off x="107504" y="188640"/>
            <a:ext cx="5369059" cy="5616624"/>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932040" y="490669"/>
            <a:ext cx="4032448" cy="5746643"/>
          </a:xfrm>
        </p:spPr>
        <p:txBody>
          <a:bodyPr>
            <a:normAutofit fontScale="92500" lnSpcReduction="10000"/>
          </a:bodyPr>
          <a:lstStyle/>
          <a:p>
            <a:r>
              <a:rPr lang="tr-TR" sz="1800" dirty="0"/>
              <a:t>Özellikle yazıcı gibi yavaş bir cihaz için daha tipik durum, G/Ç işleminin bir dizi kullanıcı talimatını yürütmekten çok daha fazla zaman almasıdır. </a:t>
            </a:r>
          </a:p>
          <a:p>
            <a:r>
              <a:rPr lang="tr-TR" sz="1800" dirty="0"/>
              <a:t>Şekil (c) bunu göstermektedir. Bu durumda, kullanıcı programı ikinci YAZMA çağrısına, ilk çağrı tarafından oluşturulan G/Ç işlemi tamamlanmadan önce ulaşır. Sonuç, kullanıcı programının bu noktada kapatılmasıdır. Önceki G/Ç işlemi tamamlandığında, bu yeni YAZMA çağrısı işlenebilir ve yeni bir G/Ç işlemi başlatılabilir.</a:t>
            </a:r>
          </a:p>
          <a:p>
            <a:r>
              <a:rPr lang="tr-TR" sz="1800" dirty="0"/>
              <a:t>Yandaki şekil bu durum için zamanlamayı göstermektedir. Verimlilikte hala bir kazanç olduğunu görülebilir çünkü G/Ç işleminin devam ettiği sürenin bir kısmı kullanıcı talimatlarının yürütülmesiyle çakışır.</a:t>
            </a:r>
          </a:p>
        </p:txBody>
      </p:sp>
      <p:pic>
        <p:nvPicPr>
          <p:cNvPr id="3074" name="Picture 2"/>
          <p:cNvPicPr>
            <a:picLocks noChangeAspect="1" noChangeArrowheads="1"/>
          </p:cNvPicPr>
          <p:nvPr/>
        </p:nvPicPr>
        <p:blipFill>
          <a:blip r:embed="rId2" cstate="print"/>
          <a:srcRect/>
          <a:stretch>
            <a:fillRect/>
          </a:stretch>
        </p:blipFill>
        <p:spPr bwMode="auto">
          <a:xfrm>
            <a:off x="107504" y="44624"/>
            <a:ext cx="4931016" cy="576064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noAutofit/>
          </a:bodyPr>
          <a:lstStyle/>
          <a:p>
            <a:r>
              <a:rPr lang="tr-TR" sz="2400" dirty="0"/>
              <a:t>Kesintili (</a:t>
            </a:r>
            <a:r>
              <a:rPr lang="tr-TR" sz="2400" dirty="0" err="1"/>
              <a:t>Interrupt</a:t>
            </a:r>
            <a:r>
              <a:rPr lang="tr-TR" sz="2400" dirty="0"/>
              <a:t>) Talimat Döngüsü Durum Şeması</a:t>
            </a:r>
          </a:p>
        </p:txBody>
      </p:sp>
      <p:pic>
        <p:nvPicPr>
          <p:cNvPr id="2050" name="Picture 2"/>
          <p:cNvPicPr>
            <a:picLocks noChangeAspect="1" noChangeArrowheads="1"/>
          </p:cNvPicPr>
          <p:nvPr/>
        </p:nvPicPr>
        <p:blipFill>
          <a:blip r:embed="rId2" cstate="print"/>
          <a:srcRect/>
          <a:stretch>
            <a:fillRect/>
          </a:stretch>
        </p:blipFill>
        <p:spPr bwMode="auto">
          <a:xfrm>
            <a:off x="467544" y="1371323"/>
            <a:ext cx="8243209" cy="349783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en-US" sz="2400" dirty="0"/>
              <a:t>Program </a:t>
            </a:r>
            <a:r>
              <a:rPr lang="en-US" sz="2400" dirty="0" err="1"/>
              <a:t>sayacında</a:t>
            </a:r>
            <a:r>
              <a:rPr lang="en-US" sz="2400" dirty="0"/>
              <a:t> (PC) </a:t>
            </a:r>
            <a:r>
              <a:rPr lang="en-US" sz="2400" dirty="0" err="1"/>
              <a:t>bulunan</a:t>
            </a:r>
            <a:r>
              <a:rPr lang="en-US" sz="2400" dirty="0"/>
              <a:t> </a:t>
            </a:r>
            <a:r>
              <a:rPr lang="en-US" sz="2400" dirty="0" err="1"/>
              <a:t>dönüş</a:t>
            </a:r>
            <a:r>
              <a:rPr lang="en-US" sz="2400" dirty="0"/>
              <a:t> </a:t>
            </a:r>
            <a:r>
              <a:rPr lang="en-US" sz="2400" dirty="0" err="1"/>
              <a:t>adresi</a:t>
            </a:r>
            <a:r>
              <a:rPr lang="en-US" sz="2400" dirty="0"/>
              <a:t>, </a:t>
            </a:r>
            <a:r>
              <a:rPr lang="en-US" sz="2400" dirty="0" err="1"/>
              <a:t>daha</a:t>
            </a:r>
            <a:r>
              <a:rPr lang="en-US" sz="2400" dirty="0"/>
              <a:t> </a:t>
            </a:r>
            <a:r>
              <a:rPr lang="en-US" sz="2400" dirty="0" err="1"/>
              <a:t>sonra</a:t>
            </a:r>
            <a:r>
              <a:rPr lang="en-US" sz="2400" dirty="0"/>
              <a:t> program</a:t>
            </a:r>
            <a:r>
              <a:rPr lang="tr-TR" sz="2400" dirty="0" err="1"/>
              <a:t>ın</a:t>
            </a:r>
            <a:r>
              <a:rPr lang="en-US" sz="2400" dirty="0"/>
              <a:t> </a:t>
            </a:r>
            <a:r>
              <a:rPr lang="en-US" sz="2400" dirty="0" err="1"/>
              <a:t>kesintiye</a:t>
            </a:r>
            <a:r>
              <a:rPr lang="en-US" sz="2400" dirty="0"/>
              <a:t> </a:t>
            </a:r>
            <a:r>
              <a:rPr lang="en-US" sz="2400" dirty="0" err="1"/>
              <a:t>uğradığı</a:t>
            </a:r>
            <a:r>
              <a:rPr lang="en-US" sz="2400" dirty="0"/>
              <a:t> </a:t>
            </a:r>
            <a:r>
              <a:rPr lang="en-US" sz="2400" dirty="0" err="1"/>
              <a:t>talimata</a:t>
            </a:r>
            <a:r>
              <a:rPr lang="en-US" sz="2400" dirty="0"/>
              <a:t> </a:t>
            </a:r>
            <a:r>
              <a:rPr lang="en-US" sz="2400" dirty="0" err="1"/>
              <a:t>geri</a:t>
            </a:r>
            <a:r>
              <a:rPr lang="en-US" sz="2400" dirty="0"/>
              <a:t> </a:t>
            </a:r>
            <a:r>
              <a:rPr lang="en-US" sz="2400" dirty="0" err="1"/>
              <a:t>döndüğünde</a:t>
            </a:r>
            <a:r>
              <a:rPr lang="en-US" sz="2400" dirty="0"/>
              <a:t> </a:t>
            </a:r>
            <a:r>
              <a:rPr lang="en-US" sz="2400" dirty="0" err="1"/>
              <a:t>bulunabileceği</a:t>
            </a:r>
            <a:r>
              <a:rPr lang="en-US" sz="2400" dirty="0"/>
              <a:t> </a:t>
            </a:r>
            <a:r>
              <a:rPr lang="en-US" sz="2400" dirty="0" err="1"/>
              <a:t>belirli</a:t>
            </a:r>
            <a:r>
              <a:rPr lang="en-US" sz="2400" dirty="0"/>
              <a:t> </a:t>
            </a:r>
            <a:r>
              <a:rPr lang="en-US" sz="2400" dirty="0" err="1"/>
              <a:t>bir</a:t>
            </a:r>
            <a:r>
              <a:rPr lang="en-US" sz="2400" dirty="0"/>
              <a:t> </a:t>
            </a:r>
            <a:r>
              <a:rPr lang="en-US" sz="2400" dirty="0" err="1"/>
              <a:t>konumda</a:t>
            </a:r>
            <a:r>
              <a:rPr lang="en-US" sz="2400" dirty="0"/>
              <a:t> </a:t>
            </a:r>
            <a:r>
              <a:rPr lang="en-US" sz="2400" dirty="0" err="1"/>
              <a:t>saklanır</a:t>
            </a:r>
            <a:r>
              <a:rPr lang="en-US" sz="2400" dirty="0"/>
              <a:t>. </a:t>
            </a:r>
            <a:endParaRPr lang="tr-TR" sz="2400" dirty="0"/>
          </a:p>
          <a:p>
            <a:r>
              <a:rPr lang="en-US" sz="2400" dirty="0"/>
              <a:t>Bu </a:t>
            </a:r>
            <a:r>
              <a:rPr lang="en-US" sz="2400" dirty="0" err="1"/>
              <a:t>konum</a:t>
            </a:r>
            <a:r>
              <a:rPr lang="tr-TR" sz="2400" dirty="0"/>
              <a:t>;</a:t>
            </a:r>
          </a:p>
          <a:p>
            <a:pPr lvl="1"/>
            <a:r>
              <a:rPr lang="en-US" sz="2000" dirty="0" err="1"/>
              <a:t>bir</a:t>
            </a:r>
            <a:r>
              <a:rPr lang="en-US" sz="2000" dirty="0"/>
              <a:t> </a:t>
            </a:r>
            <a:r>
              <a:rPr lang="en-US" sz="2000" dirty="0" err="1"/>
              <a:t>işlemci</a:t>
            </a:r>
            <a:r>
              <a:rPr lang="en-US" sz="2000" dirty="0"/>
              <a:t> </a:t>
            </a:r>
            <a:r>
              <a:rPr lang="en-US" sz="2000" dirty="0" err="1"/>
              <a:t>yazmacı</a:t>
            </a:r>
            <a:r>
              <a:rPr lang="tr-TR" sz="2000" dirty="0"/>
              <a:t> (</a:t>
            </a:r>
            <a:r>
              <a:rPr lang="tr-TR" sz="2000" dirty="0" err="1"/>
              <a:t>register</a:t>
            </a:r>
            <a:r>
              <a:rPr lang="tr-TR" sz="2000" dirty="0"/>
              <a:t>)</a:t>
            </a:r>
            <a:r>
              <a:rPr lang="en-US" sz="2000" dirty="0"/>
              <a:t>, </a:t>
            </a:r>
            <a:endParaRPr lang="tr-TR" sz="2000" dirty="0"/>
          </a:p>
          <a:p>
            <a:pPr lvl="1"/>
            <a:r>
              <a:rPr lang="en-US" sz="2000" dirty="0" err="1"/>
              <a:t>bir</a:t>
            </a:r>
            <a:r>
              <a:rPr lang="en-US" sz="2000" dirty="0"/>
              <a:t> </a:t>
            </a:r>
            <a:r>
              <a:rPr lang="en-US" sz="2000" dirty="0" err="1"/>
              <a:t>bellek</a:t>
            </a:r>
            <a:r>
              <a:rPr lang="en-US" sz="2000" dirty="0"/>
              <a:t> </a:t>
            </a:r>
            <a:r>
              <a:rPr lang="en-US" sz="2000" dirty="0" err="1"/>
              <a:t>yığın</a:t>
            </a:r>
            <a:r>
              <a:rPr lang="tr-TR" sz="2000" dirty="0"/>
              <a:t>ı (</a:t>
            </a:r>
            <a:r>
              <a:rPr lang="tr-TR" sz="2000" dirty="0" err="1"/>
              <a:t>stack</a:t>
            </a:r>
            <a:r>
              <a:rPr lang="tr-TR" sz="2000" dirty="0"/>
              <a:t>)</a:t>
            </a:r>
            <a:r>
              <a:rPr lang="en-US" sz="2000" dirty="0"/>
              <a:t> </a:t>
            </a:r>
            <a:r>
              <a:rPr lang="en-US" sz="2000" dirty="0" err="1"/>
              <a:t>ya</a:t>
            </a:r>
            <a:r>
              <a:rPr lang="en-US" sz="2000" dirty="0"/>
              <a:t> </a:t>
            </a:r>
            <a:r>
              <a:rPr lang="en-US" sz="2000" dirty="0" err="1"/>
              <a:t>da</a:t>
            </a:r>
            <a:r>
              <a:rPr lang="en-US" sz="2000" dirty="0"/>
              <a:t> </a:t>
            </a:r>
            <a:endParaRPr lang="tr-TR" sz="2000" dirty="0"/>
          </a:p>
          <a:p>
            <a:pPr lvl="1"/>
            <a:r>
              <a:rPr lang="en-US" sz="2000" dirty="0" err="1"/>
              <a:t>belirli</a:t>
            </a:r>
            <a:r>
              <a:rPr lang="en-US" sz="2000" dirty="0"/>
              <a:t> </a:t>
            </a:r>
            <a:r>
              <a:rPr lang="en-US" sz="2000" dirty="0" err="1"/>
              <a:t>bir</a:t>
            </a:r>
            <a:r>
              <a:rPr lang="en-US" sz="2000" dirty="0"/>
              <a:t> </a:t>
            </a:r>
            <a:r>
              <a:rPr lang="en-US" sz="2000" dirty="0" err="1"/>
              <a:t>bellek</a:t>
            </a:r>
            <a:r>
              <a:rPr lang="en-US" sz="2000" dirty="0"/>
              <a:t> </a:t>
            </a:r>
            <a:r>
              <a:rPr lang="en-US" sz="2000" dirty="0" err="1"/>
              <a:t>konumu</a:t>
            </a:r>
            <a:r>
              <a:rPr lang="en-US" sz="2000" dirty="0"/>
              <a:t> </a:t>
            </a:r>
            <a:r>
              <a:rPr lang="en-US" sz="2000" dirty="0" err="1"/>
              <a:t>olabilir</a:t>
            </a:r>
            <a:r>
              <a:rPr lang="en-US" sz="2000" dirty="0"/>
              <a:t>. </a:t>
            </a:r>
            <a:endParaRPr lang="tr-TR" sz="2000"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07504" y="188640"/>
            <a:ext cx="3384376" cy="6048672"/>
          </a:xfrm>
        </p:spPr>
        <p:txBody>
          <a:bodyPr>
            <a:normAutofit fontScale="92500" lnSpcReduction="10000"/>
          </a:bodyPr>
          <a:lstStyle/>
          <a:p>
            <a:pPr>
              <a:buNone/>
            </a:pPr>
            <a:r>
              <a:rPr lang="tr-TR" sz="2800" b="1" dirty="0"/>
              <a:t>Örnek olarak; </a:t>
            </a:r>
          </a:p>
          <a:p>
            <a:r>
              <a:rPr lang="tr-TR" sz="1900" dirty="0"/>
              <a:t>Geri dönüş </a:t>
            </a:r>
            <a:r>
              <a:rPr lang="en-US" sz="1900" dirty="0" err="1"/>
              <a:t>adresini</a:t>
            </a:r>
            <a:r>
              <a:rPr lang="en-US" sz="1900" dirty="0"/>
              <a:t> </a:t>
            </a:r>
            <a:r>
              <a:rPr lang="en-US" sz="1900" dirty="0" err="1"/>
              <a:t>saklamak</a:t>
            </a:r>
            <a:r>
              <a:rPr lang="en-US" sz="1900" dirty="0"/>
              <a:t> </a:t>
            </a:r>
            <a:r>
              <a:rPr lang="en-US" sz="1900" dirty="0" err="1"/>
              <a:t>için</a:t>
            </a:r>
            <a:r>
              <a:rPr lang="en-US" sz="1900" dirty="0"/>
              <a:t> 0 </a:t>
            </a:r>
            <a:r>
              <a:rPr lang="en-US" sz="1900" dirty="0" err="1"/>
              <a:t>adresindeki</a:t>
            </a:r>
            <a:r>
              <a:rPr lang="en-US" sz="1900" dirty="0"/>
              <a:t> </a:t>
            </a:r>
            <a:r>
              <a:rPr lang="en-US" sz="1900" dirty="0" err="1"/>
              <a:t>hafıza</a:t>
            </a:r>
            <a:r>
              <a:rPr lang="en-US" sz="1900" dirty="0"/>
              <a:t> </a:t>
            </a:r>
            <a:r>
              <a:rPr lang="en-US" sz="1900" dirty="0" err="1"/>
              <a:t>konumunu</a:t>
            </a:r>
            <a:r>
              <a:rPr lang="tr-TR" sz="1900" dirty="0"/>
              <a:t>n</a:t>
            </a:r>
            <a:r>
              <a:rPr lang="en-US" sz="1900" dirty="0"/>
              <a:t> </a:t>
            </a:r>
            <a:r>
              <a:rPr lang="en-US" sz="1900" dirty="0" err="1"/>
              <a:t>seçi</a:t>
            </a:r>
            <a:r>
              <a:rPr lang="tr-TR" sz="1900" dirty="0" err="1"/>
              <a:t>ldiği</a:t>
            </a:r>
            <a:r>
              <a:rPr lang="tr-TR" sz="1900" dirty="0"/>
              <a:t> varsayılırsa; </a:t>
            </a:r>
          </a:p>
          <a:p>
            <a:r>
              <a:rPr lang="tr-TR" sz="1900" dirty="0"/>
              <a:t>G/Ç biriminden bir kesme gelmeden önce</a:t>
            </a:r>
            <a:r>
              <a:rPr lang="en-US" sz="1900" dirty="0"/>
              <a:t>, </a:t>
            </a:r>
            <a:r>
              <a:rPr lang="tr-TR" sz="1900" dirty="0"/>
              <a:t>PC=256 dır ve 0 adresi boştur</a:t>
            </a:r>
            <a:r>
              <a:rPr lang="en-US" sz="1900" dirty="0"/>
              <a:t>. </a:t>
            </a:r>
            <a:r>
              <a:rPr lang="en-US" sz="1900" dirty="0" err="1"/>
              <a:t>Programcı</a:t>
            </a:r>
            <a:r>
              <a:rPr lang="en-US" sz="1900" dirty="0"/>
              <a:t> </a:t>
            </a:r>
            <a:r>
              <a:rPr lang="en-US" sz="1900" dirty="0" err="1"/>
              <a:t>daha</a:t>
            </a:r>
            <a:r>
              <a:rPr lang="en-US" sz="1900" dirty="0"/>
              <a:t> </a:t>
            </a:r>
            <a:r>
              <a:rPr lang="en-US" sz="1900" dirty="0" err="1"/>
              <a:t>önce</a:t>
            </a:r>
            <a:r>
              <a:rPr lang="en-US" sz="1900" dirty="0"/>
              <a:t> </a:t>
            </a:r>
            <a:r>
              <a:rPr lang="en-US" sz="1900" dirty="0" err="1"/>
              <a:t>belleğe</a:t>
            </a:r>
            <a:r>
              <a:rPr lang="en-US" sz="1900" dirty="0"/>
              <a:t> 1120 </a:t>
            </a:r>
            <a:r>
              <a:rPr lang="en-US" sz="1900" dirty="0" err="1"/>
              <a:t>adresinden</a:t>
            </a:r>
            <a:r>
              <a:rPr lang="en-US" sz="1900" dirty="0"/>
              <a:t> </a:t>
            </a:r>
            <a:r>
              <a:rPr lang="en-US" sz="1900" dirty="0" err="1"/>
              <a:t>başlayarak</a:t>
            </a:r>
            <a:r>
              <a:rPr lang="en-US" sz="1900" dirty="0"/>
              <a:t> </a:t>
            </a:r>
            <a:r>
              <a:rPr lang="en-US" sz="1900" dirty="0" err="1"/>
              <a:t>bir</a:t>
            </a:r>
            <a:r>
              <a:rPr lang="en-US" sz="1900" dirty="0"/>
              <a:t> </a:t>
            </a:r>
            <a:r>
              <a:rPr lang="en-US" sz="1900" dirty="0" err="1"/>
              <a:t>giriş-çıkış</a:t>
            </a:r>
            <a:r>
              <a:rPr lang="en-US" sz="1900" dirty="0"/>
              <a:t> </a:t>
            </a:r>
            <a:r>
              <a:rPr lang="en-US" sz="1900" dirty="0" err="1"/>
              <a:t>hizmet</a:t>
            </a:r>
            <a:r>
              <a:rPr lang="en-US" sz="1900" dirty="0"/>
              <a:t> </a:t>
            </a:r>
            <a:r>
              <a:rPr lang="en-US" sz="1900" dirty="0" err="1"/>
              <a:t>programı</a:t>
            </a:r>
            <a:r>
              <a:rPr lang="en-US" sz="1900" dirty="0"/>
              <a:t> </a:t>
            </a:r>
            <a:r>
              <a:rPr lang="en-US" sz="1900" dirty="0" err="1"/>
              <a:t>ve</a:t>
            </a:r>
            <a:r>
              <a:rPr lang="en-US" sz="1900" dirty="0"/>
              <a:t> 1 </a:t>
            </a:r>
            <a:r>
              <a:rPr lang="en-US" sz="1900" dirty="0" err="1"/>
              <a:t>adresinde</a:t>
            </a:r>
            <a:r>
              <a:rPr lang="en-US" sz="1900" dirty="0"/>
              <a:t> BUN</a:t>
            </a:r>
            <a:r>
              <a:rPr lang="tr-TR" sz="1900" dirty="0"/>
              <a:t> </a:t>
            </a:r>
            <a:r>
              <a:rPr lang="en-US" sz="1900" dirty="0"/>
              <a:t>1120 </a:t>
            </a:r>
            <a:r>
              <a:rPr lang="en-US" sz="1900" dirty="0" err="1"/>
              <a:t>komutu</a:t>
            </a:r>
            <a:r>
              <a:rPr lang="en-US" sz="1900" dirty="0"/>
              <a:t> </a:t>
            </a:r>
            <a:r>
              <a:rPr lang="en-US" sz="1900" dirty="0" err="1"/>
              <a:t>yerleştirmiştir</a:t>
            </a:r>
            <a:r>
              <a:rPr lang="en-US" sz="1900" dirty="0"/>
              <a:t>.</a:t>
            </a:r>
            <a:endParaRPr lang="tr-TR" sz="1900" dirty="0"/>
          </a:p>
          <a:p>
            <a:r>
              <a:rPr lang="tr-TR" sz="1900" dirty="0"/>
              <a:t>Ana program 256 adresinde yer alan komutu çalıştırmaya hazırlanırken bu esnada G/Ç biriminde kesme gelmiştir.</a:t>
            </a:r>
          </a:p>
        </p:txBody>
      </p:sp>
      <p:pic>
        <p:nvPicPr>
          <p:cNvPr id="4099" name="Picture 3"/>
          <p:cNvPicPr>
            <a:picLocks noChangeAspect="1" noChangeArrowheads="1"/>
          </p:cNvPicPr>
          <p:nvPr/>
        </p:nvPicPr>
        <p:blipFill>
          <a:blip r:embed="rId2" cstate="print"/>
          <a:srcRect/>
          <a:stretch>
            <a:fillRect/>
          </a:stretch>
        </p:blipFill>
        <p:spPr bwMode="auto">
          <a:xfrm>
            <a:off x="3491880" y="679645"/>
            <a:ext cx="5616624" cy="4837587"/>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5760640"/>
          </a:xfrm>
        </p:spPr>
        <p:txBody>
          <a:bodyPr>
            <a:normAutofit lnSpcReduction="10000"/>
          </a:bodyPr>
          <a:lstStyle/>
          <a:p>
            <a:r>
              <a:rPr lang="tr-TR" sz="2200" dirty="0"/>
              <a:t>Donanımsal olarak önceki komutun çalışması biter bitmez 0 adresine gidilmiş buraya ana programa dönüş adresi 256 atılmıştır. </a:t>
            </a:r>
          </a:p>
          <a:p>
            <a:r>
              <a:rPr lang="tr-TR" sz="2200" dirty="0"/>
              <a:t>Daha sonra PC=1 yapılarak 1 adresindeki komut çalıştırılmıştır. 1 adresinde BUN 1120 komutu vardır ve I=0 dır. BUN 1120 komutu çalışınca PC=1120 olmaktadır. Bunun anlamı 1120 adresindeki komutu çalıştır demektir. </a:t>
            </a:r>
          </a:p>
          <a:p>
            <a:r>
              <a:rPr lang="tr-TR" sz="2200" dirty="0"/>
              <a:t>1120 adresinden itibaren G/Ç işlemlerini yapan altprogram yer almaktadır. Buradaki komutların çalışması sırası ile yapıldıktan sonra sonda yer alan BUN 0 I komutu çalıştırılmaktadır. Bu komut çalışınca 0 adresinin içindeki adrese (256 adresine) dallanma gerçekleştirilir. 0 adresinin içinde yer alan 256 adres değerinin ana program dönüş adresi olduğuna dikkat ediniz. Böylece ana programa kaldığı yerden devam edilir.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CPU’lar bir kesme isteği kabul edildiğinde hangi hizmet programının çalıştırılacağına ilişkin bilgileri kesme vektör tablosunda tutarlar.</a:t>
            </a:r>
          </a:p>
          <a:p>
            <a:r>
              <a:rPr lang="tr-TR" dirty="0"/>
              <a:t>Kesme vektörü olarak adlandırılan kesme vektör tablosunun her girişi, bir kesme işleyicisinin adresidir.</a:t>
            </a:r>
          </a:p>
          <a:p>
            <a:r>
              <a:rPr lang="tr-TR" dirty="0"/>
              <a:t>8086 da her biri 4-bayttan 256 adettir.</a:t>
            </a:r>
          </a:p>
        </p:txBody>
      </p:sp>
      <p:sp>
        <p:nvSpPr>
          <p:cNvPr id="3" name="2 Başlık"/>
          <p:cNvSpPr>
            <a:spLocks noGrp="1"/>
          </p:cNvSpPr>
          <p:nvPr>
            <p:ph type="title"/>
          </p:nvPr>
        </p:nvSpPr>
        <p:spPr/>
        <p:txBody>
          <a:bodyPr>
            <a:normAutofit/>
          </a:bodyPr>
          <a:lstStyle/>
          <a:p>
            <a:r>
              <a:rPr lang="tr-TR" sz="2800" dirty="0" err="1"/>
              <a:t>Interrupt</a:t>
            </a:r>
            <a:r>
              <a:rPr lang="tr-TR" sz="2800" dirty="0"/>
              <a:t> </a:t>
            </a:r>
            <a:r>
              <a:rPr lang="tr-TR" sz="2800" dirty="0" err="1"/>
              <a:t>vector</a:t>
            </a:r>
            <a:r>
              <a:rPr lang="tr-TR" sz="2800" dirty="0"/>
              <a:t> </a:t>
            </a:r>
            <a:r>
              <a:rPr lang="tr-TR" sz="2800" dirty="0" err="1"/>
              <a:t>table</a:t>
            </a:r>
            <a:r>
              <a:rPr lang="tr-TR" sz="2800" dirty="0"/>
              <a:t> (Kesme vektör Tablosu)</a:t>
            </a:r>
            <a:endParaRPr lang="tr-TR" sz="4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8086’da bir kesme, </a:t>
            </a:r>
            <a:r>
              <a:rPr lang="en-US" b="1" dirty="0" err="1">
                <a:solidFill>
                  <a:srgbClr val="C00000"/>
                </a:solidFill>
              </a:rPr>
              <a:t>intr</a:t>
            </a:r>
            <a:r>
              <a:rPr lang="en-US" dirty="0"/>
              <a:t> pin</a:t>
            </a:r>
            <a:r>
              <a:rPr lang="tr-TR" dirty="0"/>
              <a:t>’i 0’dan 1’e geçtiğinde gerçekleşir.</a:t>
            </a:r>
          </a:p>
          <a:p>
            <a:r>
              <a:rPr lang="tr-TR" dirty="0"/>
              <a:t>Ayrıca, gerçek acil durumlar için </a:t>
            </a:r>
            <a:r>
              <a:rPr lang="en-US" b="1" dirty="0">
                <a:solidFill>
                  <a:srgbClr val="C00000"/>
                </a:solidFill>
              </a:rPr>
              <a:t>NMI</a:t>
            </a:r>
            <a:r>
              <a:rPr lang="en-US" dirty="0"/>
              <a:t> (</a:t>
            </a:r>
            <a:r>
              <a:rPr lang="en-US" b="1" dirty="0">
                <a:solidFill>
                  <a:srgbClr val="0070C0"/>
                </a:solidFill>
              </a:rPr>
              <a:t>Non </a:t>
            </a:r>
            <a:r>
              <a:rPr lang="en-US" b="1" dirty="0" err="1">
                <a:solidFill>
                  <a:srgbClr val="0070C0"/>
                </a:solidFill>
              </a:rPr>
              <a:t>Maskable</a:t>
            </a:r>
            <a:r>
              <a:rPr lang="en-US" b="1" dirty="0">
                <a:solidFill>
                  <a:srgbClr val="0070C0"/>
                </a:solidFill>
              </a:rPr>
              <a:t> Interrupt</a:t>
            </a:r>
            <a:r>
              <a:rPr lang="en-US" dirty="0"/>
              <a:t>) </a:t>
            </a:r>
            <a:r>
              <a:rPr lang="tr-TR" dirty="0"/>
              <a:t>de bulunur.</a:t>
            </a:r>
          </a:p>
          <a:p>
            <a:r>
              <a:rPr lang="tr-TR" dirty="0"/>
              <a:t>Kesmeler, genellikle I/O aygıtları tarafından başlatılırlar.</a:t>
            </a:r>
          </a:p>
          <a:p>
            <a:endParaRPr lang="tr-TR" dirty="0"/>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4" name="Picture 2"/>
          <p:cNvPicPr>
            <a:picLocks noChangeAspect="1" noChangeArrowheads="1"/>
          </p:cNvPicPr>
          <p:nvPr/>
        </p:nvPicPr>
        <p:blipFill>
          <a:blip r:embed="rId2" cstate="print"/>
          <a:srcRect r="47939"/>
          <a:stretch>
            <a:fillRect/>
          </a:stretch>
        </p:blipFill>
        <p:spPr bwMode="auto">
          <a:xfrm>
            <a:off x="971600" y="260648"/>
            <a:ext cx="7200900" cy="5822950"/>
          </a:xfrm>
          <a:prstGeom prst="rect">
            <a:avLst/>
          </a:prstGeom>
          <a:noFill/>
          <a:ln w="9525">
            <a:noFill/>
            <a:miter lim="800000"/>
            <a:headEnd/>
            <a:tailEnd/>
          </a:ln>
        </p:spPr>
      </p:pic>
      <p:cxnSp>
        <p:nvCxnSpPr>
          <p:cNvPr id="5" name="Straight Arrow Connector 6"/>
          <p:cNvCxnSpPr/>
          <p:nvPr/>
        </p:nvCxnSpPr>
        <p:spPr>
          <a:xfrm>
            <a:off x="466775" y="4931073"/>
            <a:ext cx="1152525"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 name="Straight Arrow Connector 7"/>
          <p:cNvCxnSpPr/>
          <p:nvPr/>
        </p:nvCxnSpPr>
        <p:spPr>
          <a:xfrm>
            <a:off x="466775" y="5218410"/>
            <a:ext cx="1152525"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7" name="Straight Arrow Connector 9"/>
          <p:cNvCxnSpPr/>
          <p:nvPr/>
        </p:nvCxnSpPr>
        <p:spPr>
          <a:xfrm flipH="1">
            <a:off x="5796013" y="4931073"/>
            <a:ext cx="576262" cy="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p:cNvPicPr>
            <a:picLocks noChangeAspect="1" noChangeArrowheads="1"/>
          </p:cNvPicPr>
          <p:nvPr/>
        </p:nvPicPr>
        <p:blipFill>
          <a:blip r:embed="rId2" cstate="print"/>
          <a:srcRect/>
          <a:stretch>
            <a:fillRect/>
          </a:stretch>
        </p:blipFill>
        <p:spPr bwMode="auto">
          <a:xfrm>
            <a:off x="467544" y="332656"/>
            <a:ext cx="8235386" cy="5544616"/>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882547"/>
          </a:xfrm>
        </p:spPr>
        <p:txBody>
          <a:bodyPr>
            <a:normAutofit fontScale="85000" lnSpcReduction="20000"/>
          </a:bodyPr>
          <a:lstStyle/>
          <a:p>
            <a:r>
              <a:rPr lang="tr-TR" sz="2600" dirty="0"/>
              <a:t>Bir CPU'nun komut döngüsü, verilen sürelerle aşağıdaki 4 duruma (döngü) sahiptir:</a:t>
            </a:r>
          </a:p>
          <a:p>
            <a:pPr lvl="1"/>
            <a:r>
              <a:rPr lang="tr-TR" sz="2400" dirty="0"/>
              <a:t>1. Yönerge getirme (</a:t>
            </a:r>
            <a:r>
              <a:rPr lang="en-US" sz="2400" dirty="0"/>
              <a:t>Instruction fetch</a:t>
            </a:r>
            <a:r>
              <a:rPr lang="tr-TR" sz="2400" dirty="0"/>
              <a:t>): </a:t>
            </a:r>
            <a:r>
              <a:rPr lang="tr-TR" sz="2400" b="1" dirty="0"/>
              <a:t>60 </a:t>
            </a:r>
            <a:r>
              <a:rPr lang="tr-TR" sz="2400" b="1" dirty="0" err="1"/>
              <a:t>ns</a:t>
            </a:r>
            <a:r>
              <a:rPr lang="tr-TR" sz="2400" dirty="0"/>
              <a:t>, </a:t>
            </a:r>
          </a:p>
          <a:p>
            <a:pPr lvl="1"/>
            <a:r>
              <a:rPr lang="tr-TR" sz="2400" dirty="0"/>
              <a:t>2. Yönerge Kod Çözme (</a:t>
            </a:r>
            <a:r>
              <a:rPr lang="en-US" sz="2400" dirty="0"/>
              <a:t>Instruction Decode</a:t>
            </a:r>
            <a:r>
              <a:rPr lang="tr-TR" sz="2400" dirty="0"/>
              <a:t>): </a:t>
            </a:r>
            <a:r>
              <a:rPr lang="tr-TR" sz="2400" b="1" dirty="0"/>
              <a:t>20 </a:t>
            </a:r>
            <a:r>
              <a:rPr lang="tr-TR" sz="2400" b="1" dirty="0" err="1"/>
              <a:t>ns</a:t>
            </a:r>
            <a:r>
              <a:rPr lang="tr-TR" sz="2400" dirty="0"/>
              <a:t>, </a:t>
            </a:r>
          </a:p>
          <a:p>
            <a:pPr lvl="1"/>
            <a:r>
              <a:rPr lang="tr-TR" sz="2400" dirty="0"/>
              <a:t>3. </a:t>
            </a:r>
            <a:r>
              <a:rPr lang="tr-TR" sz="2400" dirty="0" err="1"/>
              <a:t>Operand</a:t>
            </a:r>
            <a:r>
              <a:rPr lang="tr-TR" sz="2400" dirty="0"/>
              <a:t> getirme (</a:t>
            </a:r>
            <a:r>
              <a:rPr lang="en-US" sz="2400" dirty="0"/>
              <a:t>Operand fetch</a:t>
            </a:r>
            <a:r>
              <a:rPr lang="tr-TR" sz="2400" dirty="0"/>
              <a:t>): </a:t>
            </a:r>
            <a:r>
              <a:rPr lang="tr-TR" sz="2400" b="1" dirty="0"/>
              <a:t>60 </a:t>
            </a:r>
            <a:r>
              <a:rPr lang="tr-TR" sz="2400" b="1" dirty="0" err="1"/>
              <a:t>ns</a:t>
            </a:r>
            <a:r>
              <a:rPr lang="tr-TR" sz="2400" b="1" dirty="0"/>
              <a:t> </a:t>
            </a:r>
            <a:r>
              <a:rPr lang="tr-TR" sz="2400" dirty="0"/>
              <a:t>ve Yürütme (</a:t>
            </a:r>
            <a:r>
              <a:rPr lang="en-US" sz="2400" dirty="0"/>
              <a:t>Execution</a:t>
            </a:r>
            <a:r>
              <a:rPr lang="tr-TR" sz="2400" dirty="0"/>
              <a:t>): </a:t>
            </a:r>
            <a:r>
              <a:rPr lang="tr-TR" sz="2400" b="1" dirty="0"/>
              <a:t>30 </a:t>
            </a:r>
            <a:r>
              <a:rPr lang="tr-TR" sz="2400" b="1" dirty="0" err="1"/>
              <a:t>ns</a:t>
            </a:r>
            <a:r>
              <a:rPr lang="tr-TR" sz="2400" dirty="0"/>
              <a:t>, </a:t>
            </a:r>
          </a:p>
          <a:p>
            <a:pPr lvl="1"/>
            <a:r>
              <a:rPr lang="tr-TR" sz="2400" dirty="0"/>
              <a:t>4. Kesme (</a:t>
            </a:r>
            <a:r>
              <a:rPr lang="en-US" sz="2400" dirty="0"/>
              <a:t>Interrupt</a:t>
            </a:r>
            <a:r>
              <a:rPr lang="tr-TR" sz="2400" dirty="0"/>
              <a:t>)(Kesme çevrimindeki işlemler (dönüş adresini kaydetme, vektör adresi alma, vb.)): </a:t>
            </a:r>
            <a:r>
              <a:rPr lang="tr-TR" sz="2400" b="1" dirty="0"/>
              <a:t>200 </a:t>
            </a:r>
            <a:r>
              <a:rPr lang="tr-TR" sz="2400" b="1" dirty="0" err="1"/>
              <a:t>ns</a:t>
            </a:r>
            <a:r>
              <a:rPr lang="tr-TR" sz="2400" dirty="0"/>
              <a:t>. </a:t>
            </a:r>
          </a:p>
          <a:p>
            <a:r>
              <a:rPr lang="tr-TR" sz="2600" dirty="0"/>
              <a:t>Kesintiye dayalı G/Ç tekniği, G/Ç </a:t>
            </a:r>
            <a:r>
              <a:rPr lang="tr-TR" sz="2600" dirty="0" err="1"/>
              <a:t>arayüzünden</a:t>
            </a:r>
            <a:r>
              <a:rPr lang="tr-TR" sz="2600" dirty="0"/>
              <a:t> belleğe 10 bayt aktarmak için kullanılmaktadır. Kesme servis programı (</a:t>
            </a:r>
            <a:r>
              <a:rPr lang="tr-TR" sz="2600" dirty="0" err="1"/>
              <a:t>Interrupt</a:t>
            </a:r>
            <a:r>
              <a:rPr lang="tr-TR" sz="2600" dirty="0"/>
              <a:t> Service </a:t>
            </a:r>
            <a:r>
              <a:rPr lang="tr-TR" sz="2600" dirty="0" err="1"/>
              <a:t>Routine</a:t>
            </a:r>
            <a:r>
              <a:rPr lang="tr-TR" sz="2600" dirty="0"/>
              <a:t>) her seferinde bir kelime aktarır ve </a:t>
            </a:r>
            <a:r>
              <a:rPr lang="tr-TR" sz="2600" b="1" dirty="0"/>
              <a:t>500 </a:t>
            </a:r>
            <a:r>
              <a:rPr lang="tr-TR" sz="2600" b="1" dirty="0" err="1"/>
              <a:t>ns</a:t>
            </a:r>
            <a:r>
              <a:rPr lang="tr-TR" sz="2600" dirty="0"/>
              <a:t> sürer (Kesme çevrimindeki işlemler dahil değildir). </a:t>
            </a:r>
          </a:p>
          <a:p>
            <a:r>
              <a:rPr lang="tr-TR" sz="2600" dirty="0"/>
              <a:t>CPU programı çalıştırmaya başladığında G/Ç </a:t>
            </a:r>
            <a:r>
              <a:rPr lang="tr-TR" sz="2600" dirty="0" err="1"/>
              <a:t>arayüzü</a:t>
            </a:r>
            <a:r>
              <a:rPr lang="tr-TR" sz="2600" dirty="0"/>
              <a:t> her zaman aktarıma hazırsa, 10 baytın tamamı </a:t>
            </a:r>
            <a:r>
              <a:rPr lang="tr-TR" sz="2600" u="sng" dirty="0"/>
              <a:t>ne zaman aktarılır</a:t>
            </a:r>
            <a:r>
              <a:rPr lang="tr-TR" sz="2600" dirty="0"/>
              <a:t>?</a:t>
            </a:r>
          </a:p>
        </p:txBody>
      </p:sp>
      <p:sp>
        <p:nvSpPr>
          <p:cNvPr id="3" name="2 Başlık"/>
          <p:cNvSpPr>
            <a:spLocks noGrp="1"/>
          </p:cNvSpPr>
          <p:nvPr>
            <p:ph type="title"/>
          </p:nvPr>
        </p:nvSpPr>
        <p:spPr>
          <a:xfrm>
            <a:off x="457200" y="274638"/>
            <a:ext cx="8229600" cy="850106"/>
          </a:xfrm>
        </p:spPr>
        <p:txBody>
          <a:bodyPr>
            <a:normAutofit/>
          </a:bodyPr>
          <a:lstStyle/>
          <a:p>
            <a:r>
              <a:rPr lang="pl-PL" dirty="0"/>
              <a:t>Örnek: Kesme odaklı </a:t>
            </a:r>
            <a:r>
              <a:rPr lang="tr-TR" dirty="0"/>
              <a:t>G</a:t>
            </a:r>
            <a:r>
              <a:rPr lang="pl-PL" dirty="0"/>
              <a:t>/</a:t>
            </a:r>
            <a:r>
              <a:rPr lang="tr-TR" dirty="0"/>
              <a:t>Ç</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124744"/>
            <a:ext cx="8229600" cy="4525963"/>
          </a:xfrm>
        </p:spPr>
        <p:txBody>
          <a:bodyPr>
            <a:normAutofit fontScale="92500" lnSpcReduction="20000"/>
          </a:bodyPr>
          <a:lstStyle/>
          <a:p>
            <a:r>
              <a:rPr lang="tr-TR" dirty="0" err="1"/>
              <a:t>K</a:t>
            </a:r>
            <a:r>
              <a:rPr lang="en-US" dirty="0" err="1"/>
              <a:t>omutun</a:t>
            </a:r>
            <a:r>
              <a:rPr lang="en-US" dirty="0"/>
              <a:t> </a:t>
            </a:r>
            <a:r>
              <a:rPr lang="en-US" dirty="0" err="1"/>
              <a:t>yürütülmesinden</a:t>
            </a:r>
            <a:r>
              <a:rPr lang="en-US" dirty="0"/>
              <a:t> </a:t>
            </a:r>
            <a:r>
              <a:rPr lang="en-US" dirty="0" err="1"/>
              <a:t>sonra</a:t>
            </a:r>
            <a:r>
              <a:rPr lang="en-US" dirty="0"/>
              <a:t> </a:t>
            </a:r>
            <a:r>
              <a:rPr lang="en-US" dirty="0" err="1"/>
              <a:t>kesme</a:t>
            </a:r>
            <a:r>
              <a:rPr lang="en-US" dirty="0"/>
              <a:t> </a:t>
            </a:r>
            <a:r>
              <a:rPr lang="en-US" dirty="0" err="1"/>
              <a:t>istekleri</a:t>
            </a:r>
            <a:r>
              <a:rPr lang="en-US" dirty="0"/>
              <a:t> </a:t>
            </a:r>
            <a:r>
              <a:rPr lang="en-US" dirty="0" err="1"/>
              <a:t>kontrol</a:t>
            </a:r>
            <a:r>
              <a:rPr lang="en-US" dirty="0"/>
              <a:t> </a:t>
            </a:r>
            <a:r>
              <a:rPr lang="en-US" dirty="0" err="1"/>
              <a:t>edilir</a:t>
            </a:r>
            <a:r>
              <a:rPr lang="en-US" dirty="0"/>
              <a:t>. </a:t>
            </a:r>
            <a:r>
              <a:rPr lang="en-US" dirty="0" err="1"/>
              <a:t>Bir</a:t>
            </a:r>
            <a:r>
              <a:rPr lang="en-US" dirty="0"/>
              <a:t> </a:t>
            </a:r>
            <a:r>
              <a:rPr lang="en-US" dirty="0" err="1"/>
              <a:t>talep</a:t>
            </a:r>
            <a:r>
              <a:rPr lang="en-US" dirty="0"/>
              <a:t> </a:t>
            </a:r>
            <a:r>
              <a:rPr lang="en-US" dirty="0" err="1"/>
              <a:t>varsa</a:t>
            </a:r>
            <a:r>
              <a:rPr lang="en-US" dirty="0"/>
              <a:t> </a:t>
            </a:r>
            <a:r>
              <a:rPr lang="en-US" dirty="0" err="1"/>
              <a:t>ve</a:t>
            </a:r>
            <a:r>
              <a:rPr lang="en-US" dirty="0"/>
              <a:t> </a:t>
            </a:r>
            <a:r>
              <a:rPr lang="en-US" dirty="0" err="1"/>
              <a:t>kesintiler</a:t>
            </a:r>
            <a:r>
              <a:rPr lang="en-US" dirty="0"/>
              <a:t> </a:t>
            </a:r>
            <a:r>
              <a:rPr lang="en-US" dirty="0" err="1"/>
              <a:t>etkinleştirilirse</a:t>
            </a:r>
            <a:r>
              <a:rPr lang="en-US" dirty="0"/>
              <a:t>, CPU </a:t>
            </a:r>
            <a:r>
              <a:rPr lang="en-US" dirty="0" err="1"/>
              <a:t>kesinti</a:t>
            </a:r>
            <a:r>
              <a:rPr lang="en-US" dirty="0"/>
              <a:t> </a:t>
            </a:r>
            <a:r>
              <a:rPr lang="en-US" dirty="0" err="1"/>
              <a:t>döngüsüne</a:t>
            </a:r>
            <a:r>
              <a:rPr lang="en-US" dirty="0"/>
              <a:t> </a:t>
            </a:r>
            <a:r>
              <a:rPr lang="en-US" dirty="0" err="1"/>
              <a:t>girer</a:t>
            </a:r>
            <a:r>
              <a:rPr lang="en-US" dirty="0"/>
              <a:t>.</a:t>
            </a:r>
            <a:r>
              <a:rPr lang="tr-TR" dirty="0"/>
              <a:t> </a:t>
            </a:r>
          </a:p>
          <a:p>
            <a:pPr>
              <a:buNone/>
            </a:pPr>
            <a:r>
              <a:rPr lang="tr-TR" u="sng" dirty="0"/>
              <a:t>İlk kelime</a:t>
            </a:r>
            <a:r>
              <a:rPr lang="en-US" u="sng" dirty="0"/>
              <a:t>:</a:t>
            </a:r>
            <a:endParaRPr lang="tr-TR" u="sng" dirty="0"/>
          </a:p>
          <a:p>
            <a:r>
              <a:rPr lang="en-US" dirty="0"/>
              <a:t>Fetch + Decode + Operand + Execute + </a:t>
            </a:r>
            <a:r>
              <a:rPr lang="en-US" sz="2800" dirty="0"/>
              <a:t>Interrupt</a:t>
            </a:r>
            <a:r>
              <a:rPr lang="tr-TR" sz="2800" dirty="0"/>
              <a:t> </a:t>
            </a:r>
            <a:r>
              <a:rPr lang="en-US" dirty="0"/>
              <a:t>+ Interrupt Service Routine</a:t>
            </a:r>
            <a:endParaRPr lang="tr-TR" dirty="0"/>
          </a:p>
          <a:p>
            <a:pPr>
              <a:buNone/>
            </a:pPr>
            <a:r>
              <a:rPr lang="tr-TR" dirty="0"/>
              <a:t>Süre</a:t>
            </a:r>
            <a:r>
              <a:rPr lang="en-US" dirty="0"/>
              <a:t>= 60 + 20 + 60 + 30 + 200 + 500 = 870</a:t>
            </a:r>
            <a:r>
              <a:rPr lang="tr-TR" dirty="0"/>
              <a:t> </a:t>
            </a:r>
            <a:r>
              <a:rPr lang="en-US" dirty="0"/>
              <a:t>ns</a:t>
            </a:r>
            <a:endParaRPr lang="tr-TR" dirty="0"/>
          </a:p>
          <a:p>
            <a:pPr>
              <a:buNone/>
            </a:pPr>
            <a:endParaRPr lang="tr-TR" dirty="0"/>
          </a:p>
          <a:p>
            <a:pPr lvl="0"/>
            <a:r>
              <a:rPr lang="en-US" u="sng" dirty="0"/>
              <a:t>10 </a:t>
            </a:r>
            <a:r>
              <a:rPr lang="tr-TR" u="sng" dirty="0"/>
              <a:t>kelime</a:t>
            </a:r>
            <a:r>
              <a:rPr lang="en-US" u="sng" dirty="0"/>
              <a:t>:</a:t>
            </a:r>
            <a:endParaRPr lang="tr-TR" u="sng" dirty="0"/>
          </a:p>
          <a:p>
            <a:pPr>
              <a:buNone/>
            </a:pPr>
            <a:r>
              <a:rPr lang="tr-TR" dirty="0"/>
              <a:t>Süre</a:t>
            </a:r>
            <a:r>
              <a:rPr lang="en-US" dirty="0"/>
              <a:t>= 10 x 870 = </a:t>
            </a:r>
            <a:r>
              <a:rPr lang="en-US" b="1" dirty="0"/>
              <a:t>8700</a:t>
            </a:r>
            <a:r>
              <a:rPr lang="tr-TR" b="1" dirty="0"/>
              <a:t> </a:t>
            </a:r>
            <a:r>
              <a:rPr lang="en-US" b="1" dirty="0"/>
              <a:t>ns</a:t>
            </a:r>
            <a:r>
              <a:rPr lang="en-US" dirty="0"/>
              <a:t> </a:t>
            </a:r>
            <a:endParaRPr lang="tr-TR" dirty="0"/>
          </a:p>
          <a:p>
            <a:endParaRPr lang="tr-TR" dirty="0"/>
          </a:p>
          <a:p>
            <a:r>
              <a:rPr lang="tr-TR" dirty="0"/>
              <a:t>(Zaman alıcı olduğu görülmektedir. </a:t>
            </a:r>
            <a:r>
              <a:rPr lang="tr-TR" dirty="0" err="1"/>
              <a:t>Cpu</a:t>
            </a:r>
            <a:r>
              <a:rPr lang="tr-TR" dirty="0"/>
              <a:t> ek yükü büyüktür)</a:t>
            </a:r>
          </a:p>
        </p:txBody>
      </p:sp>
      <p:sp>
        <p:nvSpPr>
          <p:cNvPr id="3" name="2 Başlık"/>
          <p:cNvSpPr>
            <a:spLocks noGrp="1"/>
          </p:cNvSpPr>
          <p:nvPr>
            <p:ph type="title"/>
          </p:nvPr>
        </p:nvSpPr>
        <p:spPr>
          <a:xfrm>
            <a:off x="457200" y="274638"/>
            <a:ext cx="8229600" cy="706090"/>
          </a:xfrm>
        </p:spPr>
        <p:txBody>
          <a:bodyPr>
            <a:normAutofit fontScale="90000"/>
          </a:bodyPr>
          <a:lstStyle/>
          <a:p>
            <a:r>
              <a:rPr lang="tr-TR" dirty="0"/>
              <a:t>Çözüm:</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13545</TotalTime>
  <Words>1985</Words>
  <Application>Microsoft Office PowerPoint</Application>
  <PresentationFormat>Ekran Gösterisi (4:3)</PresentationFormat>
  <Paragraphs>111</Paragraphs>
  <Slides>27</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27</vt:i4>
      </vt:variant>
    </vt:vector>
  </HeadingPairs>
  <TitlesOfParts>
    <vt:vector size="33" baseType="lpstr">
      <vt:lpstr>Lucida Sans Unicode</vt:lpstr>
      <vt:lpstr>Verdana</vt:lpstr>
      <vt:lpstr>Wingdings</vt:lpstr>
      <vt:lpstr>Wingdings 2</vt:lpstr>
      <vt:lpstr>Wingdings 3</vt:lpstr>
      <vt:lpstr>Kalabalık</vt:lpstr>
      <vt:lpstr>Interrupt (Kesmeler)</vt:lpstr>
      <vt:lpstr>PowerPoint Sunusu</vt:lpstr>
      <vt:lpstr>PowerPoint Sunusu</vt:lpstr>
      <vt:lpstr>PowerPoint Sunusu</vt:lpstr>
      <vt:lpstr>PowerPoint Sunusu</vt:lpstr>
      <vt:lpstr>PowerPoint Sunusu</vt:lpstr>
      <vt:lpstr>PowerPoint Sunusu</vt:lpstr>
      <vt:lpstr>PowerPoint Sunusu</vt:lpstr>
      <vt:lpstr>PowerPoint Sunusu</vt:lpstr>
      <vt:lpstr>Kesme (Interrupt) İşleyişi</vt:lpstr>
      <vt:lpstr>PowerPoint Sunusu</vt:lpstr>
      <vt:lpstr>PowerPoint Sunusu</vt:lpstr>
      <vt:lpstr>PowerPoint Sunusu</vt:lpstr>
      <vt:lpstr>PowerPoint Sunusu</vt:lpstr>
      <vt:lpstr>PowerPoint Sunusu</vt:lpstr>
      <vt:lpstr>PowerPoint Sunusu</vt:lpstr>
      <vt:lpstr>PowerPoint Sunusu</vt:lpstr>
      <vt:lpstr>Kesintili (Interrupt) Talimat Döngüsü Durum Şeması</vt:lpstr>
      <vt:lpstr>PowerPoint Sunusu</vt:lpstr>
      <vt:lpstr>PowerPoint Sunusu</vt:lpstr>
      <vt:lpstr>PowerPoint Sunusu</vt:lpstr>
      <vt:lpstr>Interrupt vector table (Kesme vektör Tablosu)</vt:lpstr>
      <vt:lpstr>PowerPoint Sunusu</vt:lpstr>
      <vt:lpstr>PowerPoint Sunusu</vt:lpstr>
      <vt:lpstr>PowerPoint Sunusu</vt:lpstr>
      <vt:lpstr>Örnek: Kesme odaklı G/Ç</vt:lpstr>
      <vt:lpstr>Çözüm: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471</cp:revision>
  <dcterms:created xsi:type="dcterms:W3CDTF">2021-02-14T11:19:24Z</dcterms:created>
  <dcterms:modified xsi:type="dcterms:W3CDTF">2025-04-28T17:14:48Z</dcterms:modified>
</cp:coreProperties>
</file>