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sldIdLst>
    <p:sldId id="262" r:id="rId2"/>
    <p:sldId id="263" r:id="rId3"/>
    <p:sldId id="264" r:id="rId4"/>
    <p:sldId id="265" r:id="rId5"/>
    <p:sldId id="266" r:id="rId6"/>
    <p:sldId id="275" r:id="rId7"/>
    <p:sldId id="267" r:id="rId8"/>
    <p:sldId id="274" r:id="rId9"/>
    <p:sldId id="268" r:id="rId10"/>
    <p:sldId id="269" r:id="rId11"/>
    <p:sldId id="270" r:id="rId12"/>
    <p:sldId id="271" r:id="rId13"/>
    <p:sldId id="285" r:id="rId14"/>
    <p:sldId id="305" r:id="rId15"/>
    <p:sldId id="306" r:id="rId16"/>
    <p:sldId id="289" r:id="rId17"/>
    <p:sldId id="293" r:id="rId18"/>
    <p:sldId id="294" r:id="rId19"/>
    <p:sldId id="295" r:id="rId20"/>
    <p:sldId id="296" r:id="rId21"/>
    <p:sldId id="298" r:id="rId22"/>
    <p:sldId id="297" r:id="rId23"/>
    <p:sldId id="272" r:id="rId24"/>
    <p:sldId id="290" r:id="rId25"/>
    <p:sldId id="291" r:id="rId26"/>
    <p:sldId id="286" r:id="rId27"/>
    <p:sldId id="288" r:id="rId28"/>
    <p:sldId id="287" r:id="rId29"/>
    <p:sldId id="292" r:id="rId30"/>
    <p:sldId id="276" r:id="rId31"/>
    <p:sldId id="277" r:id="rId32"/>
    <p:sldId id="278" r:id="rId33"/>
    <p:sldId id="279" r:id="rId34"/>
    <p:sldId id="280" r:id="rId35"/>
    <p:sldId id="281" r:id="rId36"/>
    <p:sldId id="282" r:id="rId37"/>
    <p:sldId id="283" r:id="rId38"/>
    <p:sldId id="284" r:id="rId39"/>
    <p:sldId id="299" r:id="rId40"/>
    <p:sldId id="303" r:id="rId41"/>
    <p:sldId id="304" r:id="rId42"/>
    <p:sldId id="302" r:id="rId43"/>
    <p:sldId id="301" r:id="rId44"/>
    <p:sldId id="273" r:id="rId45"/>
    <p:sldId id="258" r:id="rId46"/>
    <p:sldId id="259" r:id="rId47"/>
    <p:sldId id="260" r:id="rId48"/>
    <p:sldId id="261" r:id="rId4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66" autoAdjust="0"/>
  </p:normalViewPr>
  <p:slideViewPr>
    <p:cSldViewPr>
      <p:cViewPr varScale="1">
        <p:scale>
          <a:sx n="78" d="100"/>
          <a:sy n="78" d="100"/>
        </p:scale>
        <p:origin x="1594"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hsan Pençe" userId="2188b72f-395e-4735-86c6-9b1407aec0e3" providerId="ADAL" clId="{283571B8-10D6-4664-9D15-A1D96B5B846A}"/>
    <pc:docChg chg="undo redo custSel addSld delSld modSld">
      <pc:chgData name="İhsan Pençe" userId="2188b72f-395e-4735-86c6-9b1407aec0e3" providerId="ADAL" clId="{283571B8-10D6-4664-9D15-A1D96B5B846A}" dt="2025-04-29T14:39:35.272" v="2195" actId="1035"/>
      <pc:docMkLst>
        <pc:docMk/>
      </pc:docMkLst>
      <pc:sldChg chg="modSp mod">
        <pc:chgData name="İhsan Pençe" userId="2188b72f-395e-4735-86c6-9b1407aec0e3" providerId="ADAL" clId="{283571B8-10D6-4664-9D15-A1D96B5B846A}" dt="2025-04-25T20:28:11.221" v="92" actId="1038"/>
        <pc:sldMkLst>
          <pc:docMk/>
          <pc:sldMk cId="0" sldId="268"/>
        </pc:sldMkLst>
        <pc:spChg chg="mod">
          <ac:chgData name="İhsan Pençe" userId="2188b72f-395e-4735-86c6-9b1407aec0e3" providerId="ADAL" clId="{283571B8-10D6-4664-9D15-A1D96B5B846A}" dt="2025-04-25T20:28:11.221" v="92" actId="1038"/>
          <ac:spMkLst>
            <pc:docMk/>
            <pc:sldMk cId="0" sldId="268"/>
            <ac:spMk id="2" creationId="{00000000-0000-0000-0000-000000000000}"/>
          </ac:spMkLst>
        </pc:spChg>
      </pc:sldChg>
      <pc:sldChg chg="modSp mod">
        <pc:chgData name="İhsan Pençe" userId="2188b72f-395e-4735-86c6-9b1407aec0e3" providerId="ADAL" clId="{283571B8-10D6-4664-9D15-A1D96B5B846A}" dt="2025-04-25T22:26:17.867" v="717" actId="20577"/>
        <pc:sldMkLst>
          <pc:docMk/>
          <pc:sldMk cId="0" sldId="271"/>
        </pc:sldMkLst>
        <pc:spChg chg="mod">
          <ac:chgData name="İhsan Pençe" userId="2188b72f-395e-4735-86c6-9b1407aec0e3" providerId="ADAL" clId="{283571B8-10D6-4664-9D15-A1D96B5B846A}" dt="2025-04-25T22:26:17.867" v="717" actId="20577"/>
          <ac:spMkLst>
            <pc:docMk/>
            <pc:sldMk cId="0" sldId="271"/>
            <ac:spMk id="2" creationId="{00000000-0000-0000-0000-000000000000}"/>
          </ac:spMkLst>
        </pc:spChg>
      </pc:sldChg>
      <pc:sldChg chg="modSp mod">
        <pc:chgData name="İhsan Pençe" userId="2188b72f-395e-4735-86c6-9b1407aec0e3" providerId="ADAL" clId="{283571B8-10D6-4664-9D15-A1D96B5B846A}" dt="2025-04-25T20:49:21.123" v="207" actId="20577"/>
        <pc:sldMkLst>
          <pc:docMk/>
          <pc:sldMk cId="0" sldId="272"/>
        </pc:sldMkLst>
        <pc:spChg chg="mod">
          <ac:chgData name="İhsan Pençe" userId="2188b72f-395e-4735-86c6-9b1407aec0e3" providerId="ADAL" clId="{283571B8-10D6-4664-9D15-A1D96B5B846A}" dt="2025-04-25T20:49:21.123" v="207" actId="20577"/>
          <ac:spMkLst>
            <pc:docMk/>
            <pc:sldMk cId="0" sldId="272"/>
            <ac:spMk id="2" creationId="{00000000-0000-0000-0000-000000000000}"/>
          </ac:spMkLst>
        </pc:spChg>
      </pc:sldChg>
      <pc:sldChg chg="addSp delSp modSp new mod delAnim modAnim">
        <pc:chgData name="İhsan Pençe" userId="2188b72f-395e-4735-86c6-9b1407aec0e3" providerId="ADAL" clId="{283571B8-10D6-4664-9D15-A1D96B5B846A}" dt="2025-04-29T11:58:55.245" v="2091" actId="6549"/>
        <pc:sldMkLst>
          <pc:docMk/>
          <pc:sldMk cId="2804025823" sldId="289"/>
        </pc:sldMkLst>
        <pc:spChg chg="mod">
          <ac:chgData name="İhsan Pençe" userId="2188b72f-395e-4735-86c6-9b1407aec0e3" providerId="ADAL" clId="{283571B8-10D6-4664-9D15-A1D96B5B846A}" dt="2025-04-29T11:58:55.245" v="2091" actId="6549"/>
          <ac:spMkLst>
            <pc:docMk/>
            <pc:sldMk cId="2804025823" sldId="289"/>
            <ac:spMk id="2" creationId="{96900B0C-EB9A-3862-C69B-E0D9DF9E87AC}"/>
          </ac:spMkLst>
        </pc:spChg>
        <pc:spChg chg="mod">
          <ac:chgData name="İhsan Pençe" userId="2188b72f-395e-4735-86c6-9b1407aec0e3" providerId="ADAL" clId="{283571B8-10D6-4664-9D15-A1D96B5B846A}" dt="2025-04-29T11:47:34.862" v="2055" actId="255"/>
          <ac:spMkLst>
            <pc:docMk/>
            <pc:sldMk cId="2804025823" sldId="289"/>
            <ac:spMk id="3" creationId="{D532DEFF-3608-DCAF-CE06-9A74274184D9}"/>
          </ac:spMkLst>
        </pc:spChg>
        <pc:picChg chg="add del mod">
          <ac:chgData name="İhsan Pençe" userId="2188b72f-395e-4735-86c6-9b1407aec0e3" providerId="ADAL" clId="{283571B8-10D6-4664-9D15-A1D96B5B846A}" dt="2025-04-29T11:26:49.007" v="2004" actId="478"/>
          <ac:picMkLst>
            <pc:docMk/>
            <pc:sldMk cId="2804025823" sldId="289"/>
            <ac:picMk id="5" creationId="{D1165785-A135-5C03-DCBD-B4BA504B0FD5}"/>
          </ac:picMkLst>
        </pc:picChg>
        <pc:picChg chg="add mod">
          <ac:chgData name="İhsan Pençe" userId="2188b72f-395e-4735-86c6-9b1407aec0e3" providerId="ADAL" clId="{283571B8-10D6-4664-9D15-A1D96B5B846A}" dt="2025-04-29T11:47:52.649" v="2073" actId="1076"/>
          <ac:picMkLst>
            <pc:docMk/>
            <pc:sldMk cId="2804025823" sldId="289"/>
            <ac:picMk id="6" creationId="{EA768188-6E11-B63B-A4BB-984C4656D7C8}"/>
          </ac:picMkLst>
        </pc:picChg>
      </pc:sldChg>
      <pc:sldChg chg="addSp delSp modSp add mod">
        <pc:chgData name="İhsan Pençe" userId="2188b72f-395e-4735-86c6-9b1407aec0e3" providerId="ADAL" clId="{283571B8-10D6-4664-9D15-A1D96B5B846A}" dt="2025-04-25T21:14:13.438" v="344" actId="404"/>
        <pc:sldMkLst>
          <pc:docMk/>
          <pc:sldMk cId="1203523640" sldId="290"/>
        </pc:sldMkLst>
        <pc:spChg chg="mod">
          <ac:chgData name="İhsan Pençe" userId="2188b72f-395e-4735-86c6-9b1407aec0e3" providerId="ADAL" clId="{283571B8-10D6-4664-9D15-A1D96B5B846A}" dt="2025-04-25T21:14:13.438" v="344" actId="404"/>
          <ac:spMkLst>
            <pc:docMk/>
            <pc:sldMk cId="1203523640" sldId="290"/>
            <ac:spMk id="2" creationId="{3144DD8E-2DC3-7AD1-1957-B157B8E1FFEB}"/>
          </ac:spMkLst>
        </pc:spChg>
        <pc:spChg chg="mod">
          <ac:chgData name="İhsan Pençe" userId="2188b72f-395e-4735-86c6-9b1407aec0e3" providerId="ADAL" clId="{283571B8-10D6-4664-9D15-A1D96B5B846A}" dt="2025-04-25T20:49:46.994" v="210" actId="20577"/>
          <ac:spMkLst>
            <pc:docMk/>
            <pc:sldMk cId="1203523640" sldId="290"/>
            <ac:spMk id="3" creationId="{F988D30D-57D9-D7F9-8C67-D9B8D7439A5A}"/>
          </ac:spMkLst>
        </pc:spChg>
        <pc:picChg chg="add mod">
          <ac:chgData name="İhsan Pençe" userId="2188b72f-395e-4735-86c6-9b1407aec0e3" providerId="ADAL" clId="{283571B8-10D6-4664-9D15-A1D96B5B846A}" dt="2025-04-25T20:59:07.241" v="266" actId="1076"/>
          <ac:picMkLst>
            <pc:docMk/>
            <pc:sldMk cId="1203523640" sldId="290"/>
            <ac:picMk id="1026" creationId="{9C93AFEC-16AA-8931-AE1A-CA6D284C93AA}"/>
          </ac:picMkLst>
        </pc:picChg>
      </pc:sldChg>
      <pc:sldChg chg="addSp delSp modSp add mod">
        <pc:chgData name="İhsan Pençe" userId="2188b72f-395e-4735-86c6-9b1407aec0e3" providerId="ADAL" clId="{283571B8-10D6-4664-9D15-A1D96B5B846A}" dt="2025-04-25T21:21:13.521" v="380"/>
        <pc:sldMkLst>
          <pc:docMk/>
          <pc:sldMk cId="2869629023" sldId="291"/>
        </pc:sldMkLst>
        <pc:spChg chg="mod">
          <ac:chgData name="İhsan Pençe" userId="2188b72f-395e-4735-86c6-9b1407aec0e3" providerId="ADAL" clId="{283571B8-10D6-4664-9D15-A1D96B5B846A}" dt="2025-04-25T21:21:13.521" v="380"/>
          <ac:spMkLst>
            <pc:docMk/>
            <pc:sldMk cId="2869629023" sldId="291"/>
            <ac:spMk id="2" creationId="{5F775C1D-9B35-8D0D-7C75-3E841D1AECCC}"/>
          </ac:spMkLst>
        </pc:spChg>
        <pc:spChg chg="mod">
          <ac:chgData name="İhsan Pençe" userId="2188b72f-395e-4735-86c6-9b1407aec0e3" providerId="ADAL" clId="{283571B8-10D6-4664-9D15-A1D96B5B846A}" dt="2025-04-25T21:09:28.144" v="329" actId="1035"/>
          <ac:spMkLst>
            <pc:docMk/>
            <pc:sldMk cId="2869629023" sldId="291"/>
            <ac:spMk id="3" creationId="{ACA35116-52AF-6023-45DD-B3D80786D41D}"/>
          </ac:spMkLst>
        </pc:spChg>
        <pc:picChg chg="add mod">
          <ac:chgData name="İhsan Pençe" userId="2188b72f-395e-4735-86c6-9b1407aec0e3" providerId="ADAL" clId="{283571B8-10D6-4664-9D15-A1D96B5B846A}" dt="2025-04-25T21:09:37.416" v="332" actId="1035"/>
          <ac:picMkLst>
            <pc:docMk/>
            <pc:sldMk cId="2869629023" sldId="291"/>
            <ac:picMk id="2050" creationId="{C8DF8A8C-0102-8256-CB1B-DB4A701F4777}"/>
          </ac:picMkLst>
        </pc:picChg>
      </pc:sldChg>
      <pc:sldChg chg="addSp modSp new mod modAnim">
        <pc:chgData name="İhsan Pençe" userId="2188b72f-395e-4735-86c6-9b1407aec0e3" providerId="ADAL" clId="{283571B8-10D6-4664-9D15-A1D96B5B846A}" dt="2025-04-25T21:38:40.139" v="456" actId="1038"/>
        <pc:sldMkLst>
          <pc:docMk/>
          <pc:sldMk cId="4289895786" sldId="292"/>
        </pc:sldMkLst>
        <pc:spChg chg="mod">
          <ac:chgData name="İhsan Pençe" userId="2188b72f-395e-4735-86c6-9b1407aec0e3" providerId="ADAL" clId="{283571B8-10D6-4664-9D15-A1D96B5B846A}" dt="2025-04-25T21:35:49.219" v="432" actId="20577"/>
          <ac:spMkLst>
            <pc:docMk/>
            <pc:sldMk cId="4289895786" sldId="292"/>
            <ac:spMk id="2" creationId="{AE0B85D8-81FA-8BC3-0B65-5B93D8C47F21}"/>
          </ac:spMkLst>
        </pc:spChg>
        <pc:spChg chg="mod">
          <ac:chgData name="İhsan Pençe" userId="2188b72f-395e-4735-86c6-9b1407aec0e3" providerId="ADAL" clId="{283571B8-10D6-4664-9D15-A1D96B5B846A}" dt="2025-04-25T21:33:39.007" v="421" actId="20577"/>
          <ac:spMkLst>
            <pc:docMk/>
            <pc:sldMk cId="4289895786" sldId="292"/>
            <ac:spMk id="3" creationId="{11F35ADB-ED5C-480D-190A-840707B4244D}"/>
          </ac:spMkLst>
        </pc:spChg>
        <pc:picChg chg="add mod">
          <ac:chgData name="İhsan Pençe" userId="2188b72f-395e-4735-86c6-9b1407aec0e3" providerId="ADAL" clId="{283571B8-10D6-4664-9D15-A1D96B5B846A}" dt="2025-04-25T21:38:37.433" v="455" actId="1038"/>
          <ac:picMkLst>
            <pc:docMk/>
            <pc:sldMk cId="4289895786" sldId="292"/>
            <ac:picMk id="3074" creationId="{21F1C57B-7C5D-518E-5151-700342945842}"/>
          </ac:picMkLst>
        </pc:picChg>
        <pc:picChg chg="add mod">
          <ac:chgData name="İhsan Pençe" userId="2188b72f-395e-4735-86c6-9b1407aec0e3" providerId="ADAL" clId="{283571B8-10D6-4664-9D15-A1D96B5B846A}" dt="2025-04-25T21:38:40.139" v="456" actId="1038"/>
          <ac:picMkLst>
            <pc:docMk/>
            <pc:sldMk cId="4289895786" sldId="292"/>
            <ac:picMk id="3076" creationId="{208871AF-10FC-F466-6E47-FDF910B61358}"/>
          </ac:picMkLst>
        </pc:picChg>
      </pc:sldChg>
      <pc:sldChg chg="addSp delSp modSp add mod delAnim modAnim">
        <pc:chgData name="İhsan Pençe" userId="2188b72f-395e-4735-86c6-9b1407aec0e3" providerId="ADAL" clId="{283571B8-10D6-4664-9D15-A1D96B5B846A}" dt="2025-04-25T22:09:45.301" v="690" actId="255"/>
        <pc:sldMkLst>
          <pc:docMk/>
          <pc:sldMk cId="3293303052" sldId="293"/>
        </pc:sldMkLst>
        <pc:spChg chg="mod">
          <ac:chgData name="İhsan Pençe" userId="2188b72f-395e-4735-86c6-9b1407aec0e3" providerId="ADAL" clId="{283571B8-10D6-4664-9D15-A1D96B5B846A}" dt="2025-04-25T22:05:52.063" v="670" actId="20577"/>
          <ac:spMkLst>
            <pc:docMk/>
            <pc:sldMk cId="3293303052" sldId="293"/>
            <ac:spMk id="2" creationId="{8F3F2438-71E5-8ABB-C629-588C6FEF07BC}"/>
          </ac:spMkLst>
        </pc:spChg>
        <pc:spChg chg="mod">
          <ac:chgData name="İhsan Pençe" userId="2188b72f-395e-4735-86c6-9b1407aec0e3" providerId="ADAL" clId="{283571B8-10D6-4664-9D15-A1D96B5B846A}" dt="2025-04-25T22:09:45.301" v="690" actId="255"/>
          <ac:spMkLst>
            <pc:docMk/>
            <pc:sldMk cId="3293303052" sldId="293"/>
            <ac:spMk id="3" creationId="{D750F5E2-B630-9260-98C3-5D7D783BFEB9}"/>
          </ac:spMkLst>
        </pc:spChg>
        <pc:picChg chg="add mod">
          <ac:chgData name="İhsan Pençe" userId="2188b72f-395e-4735-86c6-9b1407aec0e3" providerId="ADAL" clId="{283571B8-10D6-4664-9D15-A1D96B5B846A}" dt="2025-04-25T22:08:38.306" v="679" actId="1036"/>
          <ac:picMkLst>
            <pc:docMk/>
            <pc:sldMk cId="3293303052" sldId="293"/>
            <ac:picMk id="6" creationId="{77814B1F-E33C-3CBC-3FC6-7FB615396DCD}"/>
          </ac:picMkLst>
        </pc:picChg>
        <pc:picChg chg="add mod">
          <ac:chgData name="İhsan Pençe" userId="2188b72f-395e-4735-86c6-9b1407aec0e3" providerId="ADAL" clId="{283571B8-10D6-4664-9D15-A1D96B5B846A}" dt="2025-04-25T22:08:39.472" v="680" actId="1036"/>
          <ac:picMkLst>
            <pc:docMk/>
            <pc:sldMk cId="3293303052" sldId="293"/>
            <ac:picMk id="8" creationId="{0F3C7BDE-DC7C-3B94-6D5F-4103DC51EF3E}"/>
          </ac:picMkLst>
        </pc:picChg>
        <pc:picChg chg="add mod">
          <ac:chgData name="İhsan Pençe" userId="2188b72f-395e-4735-86c6-9b1407aec0e3" providerId="ADAL" clId="{283571B8-10D6-4664-9D15-A1D96B5B846A}" dt="2025-04-25T22:02:35.362" v="660" actId="1038"/>
          <ac:picMkLst>
            <pc:docMk/>
            <pc:sldMk cId="3293303052" sldId="293"/>
            <ac:picMk id="4098" creationId="{78069616-29DC-33E7-6155-E4807214809F}"/>
          </ac:picMkLst>
        </pc:picChg>
      </pc:sldChg>
      <pc:sldChg chg="delSp modSp add mod delAnim modAnim">
        <pc:chgData name="İhsan Pençe" userId="2188b72f-395e-4735-86c6-9b1407aec0e3" providerId="ADAL" clId="{283571B8-10D6-4664-9D15-A1D96B5B846A}" dt="2025-04-26T00:21:45.456" v="1175" actId="20577"/>
        <pc:sldMkLst>
          <pc:docMk/>
          <pc:sldMk cId="3337473811" sldId="294"/>
        </pc:sldMkLst>
        <pc:spChg chg="mod">
          <ac:chgData name="İhsan Pençe" userId="2188b72f-395e-4735-86c6-9b1407aec0e3" providerId="ADAL" clId="{283571B8-10D6-4664-9D15-A1D96B5B846A}" dt="2025-04-26T00:21:45.456" v="1175" actId="20577"/>
          <ac:spMkLst>
            <pc:docMk/>
            <pc:sldMk cId="3337473811" sldId="294"/>
            <ac:spMk id="2" creationId="{88088918-6A95-C3C9-1120-FD42FE5B3DDE}"/>
          </ac:spMkLst>
        </pc:spChg>
        <pc:spChg chg="mod">
          <ac:chgData name="İhsan Pençe" userId="2188b72f-395e-4735-86c6-9b1407aec0e3" providerId="ADAL" clId="{283571B8-10D6-4664-9D15-A1D96B5B846A}" dt="2025-04-25T22:10:36.309" v="697" actId="20577"/>
          <ac:spMkLst>
            <pc:docMk/>
            <pc:sldMk cId="3337473811" sldId="294"/>
            <ac:spMk id="3" creationId="{DB86EC3D-BD60-9616-7C9E-8B5452C751E7}"/>
          </ac:spMkLst>
        </pc:spChg>
        <pc:picChg chg="mod">
          <ac:chgData name="İhsan Pençe" userId="2188b72f-395e-4735-86c6-9b1407aec0e3" providerId="ADAL" clId="{283571B8-10D6-4664-9D15-A1D96B5B846A}" dt="2025-04-26T00:19:54.428" v="1150" actId="14100"/>
          <ac:picMkLst>
            <pc:docMk/>
            <pc:sldMk cId="3337473811" sldId="294"/>
            <ac:picMk id="8" creationId="{434A36CA-4927-4A51-6535-C9829919A4CC}"/>
          </ac:picMkLst>
        </pc:picChg>
      </pc:sldChg>
      <pc:sldChg chg="addSp delSp modSp add mod delAnim modAnim">
        <pc:chgData name="İhsan Pençe" userId="2188b72f-395e-4735-86c6-9b1407aec0e3" providerId="ADAL" clId="{283571B8-10D6-4664-9D15-A1D96B5B846A}" dt="2025-04-25T22:33:15.801" v="776"/>
        <pc:sldMkLst>
          <pc:docMk/>
          <pc:sldMk cId="1150594629" sldId="295"/>
        </pc:sldMkLst>
        <pc:spChg chg="mod">
          <ac:chgData name="İhsan Pençe" userId="2188b72f-395e-4735-86c6-9b1407aec0e3" providerId="ADAL" clId="{283571B8-10D6-4664-9D15-A1D96B5B846A}" dt="2025-04-25T22:32:31.750" v="766" actId="27636"/>
          <ac:spMkLst>
            <pc:docMk/>
            <pc:sldMk cId="1150594629" sldId="295"/>
            <ac:spMk id="2" creationId="{BA82460B-EDC4-5F2C-5456-40B587FCB114}"/>
          </ac:spMkLst>
        </pc:spChg>
        <pc:spChg chg="mod">
          <ac:chgData name="İhsan Pençe" userId="2188b72f-395e-4735-86c6-9b1407aec0e3" providerId="ADAL" clId="{283571B8-10D6-4664-9D15-A1D96B5B846A}" dt="2025-04-25T22:24:13.868" v="707" actId="20577"/>
          <ac:spMkLst>
            <pc:docMk/>
            <pc:sldMk cId="1150594629" sldId="295"/>
            <ac:spMk id="3" creationId="{57B3635F-DC90-5A1A-B024-B85C8979F272}"/>
          </ac:spMkLst>
        </pc:spChg>
        <pc:picChg chg="add mod">
          <ac:chgData name="İhsan Pençe" userId="2188b72f-395e-4735-86c6-9b1407aec0e3" providerId="ADAL" clId="{283571B8-10D6-4664-9D15-A1D96B5B846A}" dt="2025-04-25T22:32:50.514" v="771" actId="1035"/>
          <ac:picMkLst>
            <pc:docMk/>
            <pc:sldMk cId="1150594629" sldId="295"/>
            <ac:picMk id="5" creationId="{C42DF64C-F301-7A8F-A4E1-38EBC41158D0}"/>
          </ac:picMkLst>
        </pc:picChg>
        <pc:picChg chg="add mod">
          <ac:chgData name="İhsan Pençe" userId="2188b72f-395e-4735-86c6-9b1407aec0e3" providerId="ADAL" clId="{283571B8-10D6-4664-9D15-A1D96B5B846A}" dt="2025-04-25T22:32:34.818" v="767" actId="1036"/>
          <ac:picMkLst>
            <pc:docMk/>
            <pc:sldMk cId="1150594629" sldId="295"/>
            <ac:picMk id="7" creationId="{EDDC932E-A495-2C64-9234-2DFBB772C9D2}"/>
          </ac:picMkLst>
        </pc:picChg>
      </pc:sldChg>
      <pc:sldChg chg="modSp new mod modAnim">
        <pc:chgData name="İhsan Pençe" userId="2188b72f-395e-4735-86c6-9b1407aec0e3" providerId="ADAL" clId="{283571B8-10D6-4664-9D15-A1D96B5B846A}" dt="2025-04-25T23:48:27.648" v="1122" actId="27636"/>
        <pc:sldMkLst>
          <pc:docMk/>
          <pc:sldMk cId="4123120476" sldId="296"/>
        </pc:sldMkLst>
        <pc:spChg chg="mod">
          <ac:chgData name="İhsan Pençe" userId="2188b72f-395e-4735-86c6-9b1407aec0e3" providerId="ADAL" clId="{283571B8-10D6-4664-9D15-A1D96B5B846A}" dt="2025-04-25T23:48:27.648" v="1122" actId="27636"/>
          <ac:spMkLst>
            <pc:docMk/>
            <pc:sldMk cId="4123120476" sldId="296"/>
            <ac:spMk id="2" creationId="{12D27C45-B9EE-4DF7-6DEF-2DAC9F653587}"/>
          </ac:spMkLst>
        </pc:spChg>
        <pc:spChg chg="mod">
          <ac:chgData name="İhsan Pençe" userId="2188b72f-395e-4735-86c6-9b1407aec0e3" providerId="ADAL" clId="{283571B8-10D6-4664-9D15-A1D96B5B846A}" dt="2025-04-25T22:53:21.728" v="893" actId="20577"/>
          <ac:spMkLst>
            <pc:docMk/>
            <pc:sldMk cId="4123120476" sldId="296"/>
            <ac:spMk id="3" creationId="{23FB7582-0539-CFC2-C2E7-CB29EBE7E890}"/>
          </ac:spMkLst>
        </pc:spChg>
      </pc:sldChg>
      <pc:sldChg chg="addSp modSp new mod modAnim">
        <pc:chgData name="İhsan Pençe" userId="2188b72f-395e-4735-86c6-9b1407aec0e3" providerId="ADAL" clId="{283571B8-10D6-4664-9D15-A1D96B5B846A}" dt="2025-04-25T23:39:23.195" v="1084"/>
        <pc:sldMkLst>
          <pc:docMk/>
          <pc:sldMk cId="1897599370" sldId="297"/>
        </pc:sldMkLst>
        <pc:spChg chg="mod">
          <ac:chgData name="İhsan Pençe" userId="2188b72f-395e-4735-86c6-9b1407aec0e3" providerId="ADAL" clId="{283571B8-10D6-4664-9D15-A1D96B5B846A}" dt="2025-04-25T23:38:34.239" v="1083" actId="113"/>
          <ac:spMkLst>
            <pc:docMk/>
            <pc:sldMk cId="1897599370" sldId="297"/>
            <ac:spMk id="2" creationId="{E6CFA48E-23E5-4394-423A-9B1924739F82}"/>
          </ac:spMkLst>
        </pc:spChg>
        <pc:spChg chg="mod">
          <ac:chgData name="İhsan Pençe" userId="2188b72f-395e-4735-86c6-9b1407aec0e3" providerId="ADAL" clId="{283571B8-10D6-4664-9D15-A1D96B5B846A}" dt="2025-04-25T23:37:19.361" v="1038" actId="404"/>
          <ac:spMkLst>
            <pc:docMk/>
            <pc:sldMk cId="1897599370" sldId="297"/>
            <ac:spMk id="3" creationId="{B83F62E6-31B2-336B-00EF-47D307469020}"/>
          </ac:spMkLst>
        </pc:spChg>
      </pc:sldChg>
      <pc:sldChg chg="addSp delSp modSp new mod">
        <pc:chgData name="İhsan Pençe" userId="2188b72f-395e-4735-86c6-9b1407aec0e3" providerId="ADAL" clId="{283571B8-10D6-4664-9D15-A1D96B5B846A}" dt="2025-04-26T00:12:14.724" v="1133" actId="1076"/>
        <pc:sldMkLst>
          <pc:docMk/>
          <pc:sldMk cId="3338675764" sldId="298"/>
        </pc:sldMkLst>
        <pc:picChg chg="add mod">
          <ac:chgData name="İhsan Pençe" userId="2188b72f-395e-4735-86c6-9b1407aec0e3" providerId="ADAL" clId="{283571B8-10D6-4664-9D15-A1D96B5B846A}" dt="2025-04-26T00:12:14.724" v="1133" actId="1076"/>
          <ac:picMkLst>
            <pc:docMk/>
            <pc:sldMk cId="3338675764" sldId="298"/>
            <ac:picMk id="5" creationId="{5DDD057F-F435-ABD0-D3CC-09A2E59411DD}"/>
          </ac:picMkLst>
        </pc:picChg>
      </pc:sldChg>
      <pc:sldChg chg="modSp new mod">
        <pc:chgData name="İhsan Pençe" userId="2188b72f-395e-4735-86c6-9b1407aec0e3" providerId="ADAL" clId="{283571B8-10D6-4664-9D15-A1D96B5B846A}" dt="2025-04-26T07:23:24.591" v="1645" actId="255"/>
        <pc:sldMkLst>
          <pc:docMk/>
          <pc:sldMk cId="1013487676" sldId="299"/>
        </pc:sldMkLst>
        <pc:spChg chg="mod">
          <ac:chgData name="İhsan Pençe" userId="2188b72f-395e-4735-86c6-9b1407aec0e3" providerId="ADAL" clId="{283571B8-10D6-4664-9D15-A1D96B5B846A}" dt="2025-04-26T07:23:24.591" v="1645" actId="255"/>
          <ac:spMkLst>
            <pc:docMk/>
            <pc:sldMk cId="1013487676" sldId="299"/>
            <ac:spMk id="2" creationId="{F11E0AB9-F745-9906-6557-F27DB7E51A37}"/>
          </ac:spMkLst>
        </pc:spChg>
        <pc:spChg chg="mod">
          <ac:chgData name="İhsan Pençe" userId="2188b72f-395e-4735-86c6-9b1407aec0e3" providerId="ADAL" clId="{283571B8-10D6-4664-9D15-A1D96B5B846A}" dt="2025-04-26T06:55:42.518" v="1387" actId="20577"/>
          <ac:spMkLst>
            <pc:docMk/>
            <pc:sldMk cId="1013487676" sldId="299"/>
            <ac:spMk id="3" creationId="{B4FF1276-17C1-AE03-3EAE-0353ECF7FC89}"/>
          </ac:spMkLst>
        </pc:spChg>
      </pc:sldChg>
      <pc:sldChg chg="addSp delSp modSp new del mod">
        <pc:chgData name="İhsan Pençe" userId="2188b72f-395e-4735-86c6-9b1407aec0e3" providerId="ADAL" clId="{283571B8-10D6-4664-9D15-A1D96B5B846A}" dt="2025-04-26T07:06:55.233" v="1475" actId="47"/>
        <pc:sldMkLst>
          <pc:docMk/>
          <pc:sldMk cId="1022624739" sldId="300"/>
        </pc:sldMkLst>
      </pc:sldChg>
      <pc:sldChg chg="modSp new mod">
        <pc:chgData name="İhsan Pençe" userId="2188b72f-395e-4735-86c6-9b1407aec0e3" providerId="ADAL" clId="{283571B8-10D6-4664-9D15-A1D96B5B846A}" dt="2025-04-26T07:06:52.373" v="1474" actId="14100"/>
        <pc:sldMkLst>
          <pc:docMk/>
          <pc:sldMk cId="384513387" sldId="301"/>
        </pc:sldMkLst>
        <pc:spChg chg="mod">
          <ac:chgData name="İhsan Pençe" userId="2188b72f-395e-4735-86c6-9b1407aec0e3" providerId="ADAL" clId="{283571B8-10D6-4664-9D15-A1D96B5B846A}" dt="2025-04-26T07:06:52.373" v="1474" actId="14100"/>
          <ac:spMkLst>
            <pc:docMk/>
            <pc:sldMk cId="384513387" sldId="301"/>
            <ac:spMk id="2" creationId="{9BBEE642-F655-9FE4-8201-49F431B1264C}"/>
          </ac:spMkLst>
        </pc:spChg>
        <pc:spChg chg="mod">
          <ac:chgData name="İhsan Pençe" userId="2188b72f-395e-4735-86c6-9b1407aec0e3" providerId="ADAL" clId="{283571B8-10D6-4664-9D15-A1D96B5B846A}" dt="2025-04-26T07:05:23.903" v="1454" actId="14100"/>
          <ac:spMkLst>
            <pc:docMk/>
            <pc:sldMk cId="384513387" sldId="301"/>
            <ac:spMk id="3" creationId="{C8956014-ED4D-6DD2-0884-578169B07D71}"/>
          </ac:spMkLst>
        </pc:spChg>
      </pc:sldChg>
      <pc:sldChg chg="modSp add mod">
        <pc:chgData name="İhsan Pençe" userId="2188b72f-395e-4735-86c6-9b1407aec0e3" providerId="ADAL" clId="{283571B8-10D6-4664-9D15-A1D96B5B846A}" dt="2025-04-26T07:20:44.586" v="1606" actId="255"/>
        <pc:sldMkLst>
          <pc:docMk/>
          <pc:sldMk cId="3067410325" sldId="302"/>
        </pc:sldMkLst>
        <pc:spChg chg="mod">
          <ac:chgData name="İhsan Pençe" userId="2188b72f-395e-4735-86c6-9b1407aec0e3" providerId="ADAL" clId="{283571B8-10D6-4664-9D15-A1D96B5B846A}" dt="2025-04-26T07:20:44.586" v="1606" actId="255"/>
          <ac:spMkLst>
            <pc:docMk/>
            <pc:sldMk cId="3067410325" sldId="302"/>
            <ac:spMk id="2" creationId="{12EF0B51-A37D-3F3D-D8BD-558B9D0BB05C}"/>
          </ac:spMkLst>
        </pc:spChg>
        <pc:spChg chg="mod">
          <ac:chgData name="İhsan Pençe" userId="2188b72f-395e-4735-86c6-9b1407aec0e3" providerId="ADAL" clId="{283571B8-10D6-4664-9D15-A1D96B5B846A}" dt="2025-04-26T07:06:17.314" v="1468" actId="255"/>
          <ac:spMkLst>
            <pc:docMk/>
            <pc:sldMk cId="3067410325" sldId="302"/>
            <ac:spMk id="3" creationId="{E4445897-1FD0-D920-2916-8B9452EFEDBB}"/>
          </ac:spMkLst>
        </pc:spChg>
      </pc:sldChg>
      <pc:sldChg chg="addSp delSp modSp new mod">
        <pc:chgData name="İhsan Pençe" userId="2188b72f-395e-4735-86c6-9b1407aec0e3" providerId="ADAL" clId="{283571B8-10D6-4664-9D15-A1D96B5B846A}" dt="2025-04-26T07:15:11.545" v="1574" actId="14100"/>
        <pc:sldMkLst>
          <pc:docMk/>
          <pc:sldMk cId="633509911" sldId="303"/>
        </pc:sldMkLst>
        <pc:spChg chg="mod">
          <ac:chgData name="İhsan Pençe" userId="2188b72f-395e-4735-86c6-9b1407aec0e3" providerId="ADAL" clId="{283571B8-10D6-4664-9D15-A1D96B5B846A}" dt="2025-04-26T07:12:40.905" v="1532" actId="14100"/>
          <ac:spMkLst>
            <pc:docMk/>
            <pc:sldMk cId="633509911" sldId="303"/>
            <ac:spMk id="3" creationId="{CAA34F6C-57EE-3896-C92D-E89AEF01C1E0}"/>
          </ac:spMkLst>
        </pc:spChg>
        <pc:graphicFrameChg chg="add mod modGraphic">
          <ac:chgData name="İhsan Pençe" userId="2188b72f-395e-4735-86c6-9b1407aec0e3" providerId="ADAL" clId="{283571B8-10D6-4664-9D15-A1D96B5B846A}" dt="2025-04-26T07:15:11.545" v="1574" actId="14100"/>
          <ac:graphicFrameMkLst>
            <pc:docMk/>
            <pc:sldMk cId="633509911" sldId="303"/>
            <ac:graphicFrameMk id="4" creationId="{43F8AAEA-722F-AA77-8B39-0CC7468E9813}"/>
          </ac:graphicFrameMkLst>
        </pc:graphicFrameChg>
      </pc:sldChg>
      <pc:sldChg chg="new del">
        <pc:chgData name="İhsan Pençe" userId="2188b72f-395e-4735-86c6-9b1407aec0e3" providerId="ADAL" clId="{283571B8-10D6-4664-9D15-A1D96B5B846A}" dt="2025-04-26T07:14:38.585" v="1569" actId="47"/>
        <pc:sldMkLst>
          <pc:docMk/>
          <pc:sldMk cId="1186015136" sldId="304"/>
        </pc:sldMkLst>
      </pc:sldChg>
      <pc:sldChg chg="addSp delSp modSp add mod">
        <pc:chgData name="İhsan Pençe" userId="2188b72f-395e-4735-86c6-9b1407aec0e3" providerId="ADAL" clId="{283571B8-10D6-4664-9D15-A1D96B5B846A}" dt="2025-04-26T07:19:29.120" v="1602" actId="14100"/>
        <pc:sldMkLst>
          <pc:docMk/>
          <pc:sldMk cId="1616138661" sldId="304"/>
        </pc:sldMkLst>
        <pc:spChg chg="mod">
          <ac:chgData name="İhsan Pençe" userId="2188b72f-395e-4735-86c6-9b1407aec0e3" providerId="ADAL" clId="{283571B8-10D6-4664-9D15-A1D96B5B846A}" dt="2025-04-26T07:16:14.590" v="1577" actId="20577"/>
          <ac:spMkLst>
            <pc:docMk/>
            <pc:sldMk cId="1616138661" sldId="304"/>
            <ac:spMk id="3" creationId="{070ED6BC-FD67-7400-7BEE-5B26BA9305DF}"/>
          </ac:spMkLst>
        </pc:spChg>
        <pc:graphicFrameChg chg="add mod modGraphic">
          <ac:chgData name="İhsan Pençe" userId="2188b72f-395e-4735-86c6-9b1407aec0e3" providerId="ADAL" clId="{283571B8-10D6-4664-9D15-A1D96B5B846A}" dt="2025-04-26T07:19:29.120" v="1602" actId="14100"/>
          <ac:graphicFrameMkLst>
            <pc:docMk/>
            <pc:sldMk cId="1616138661" sldId="304"/>
            <ac:graphicFrameMk id="6" creationId="{0D16842D-758E-CF01-74FA-F4DA7B0C0F48}"/>
          </ac:graphicFrameMkLst>
        </pc:graphicFrameChg>
      </pc:sldChg>
      <pc:sldChg chg="addSp delSp modSp new mod">
        <pc:chgData name="İhsan Pençe" userId="2188b72f-395e-4735-86c6-9b1407aec0e3" providerId="ADAL" clId="{283571B8-10D6-4664-9D15-A1D96B5B846A}" dt="2025-04-29T14:29:46.194" v="2116" actId="20577"/>
        <pc:sldMkLst>
          <pc:docMk/>
          <pc:sldMk cId="1427894311" sldId="305"/>
        </pc:sldMkLst>
        <pc:spChg chg="mod">
          <ac:chgData name="İhsan Pençe" userId="2188b72f-395e-4735-86c6-9b1407aec0e3" providerId="ADAL" clId="{283571B8-10D6-4664-9D15-A1D96B5B846A}" dt="2025-04-29T14:29:46.194" v="2116" actId="20577"/>
          <ac:spMkLst>
            <pc:docMk/>
            <pc:sldMk cId="1427894311" sldId="305"/>
            <ac:spMk id="2" creationId="{2380FEC3-0B68-A041-2D66-7E0692DB60BE}"/>
          </ac:spMkLst>
        </pc:spChg>
        <pc:spChg chg="del mod">
          <ac:chgData name="İhsan Pençe" userId="2188b72f-395e-4735-86c6-9b1407aec0e3" providerId="ADAL" clId="{283571B8-10D6-4664-9D15-A1D96B5B846A}" dt="2025-04-29T10:29:24.925" v="1853" actId="478"/>
          <ac:spMkLst>
            <pc:docMk/>
            <pc:sldMk cId="1427894311" sldId="305"/>
            <ac:spMk id="3" creationId="{1B974ADF-E003-DFED-629D-A336EB6E27CC}"/>
          </ac:spMkLst>
        </pc:spChg>
        <pc:picChg chg="add">
          <ac:chgData name="İhsan Pençe" userId="2188b72f-395e-4735-86c6-9b1407aec0e3" providerId="ADAL" clId="{283571B8-10D6-4664-9D15-A1D96B5B846A}" dt="2025-04-29T10:40:44.951" v="1855"/>
          <ac:picMkLst>
            <pc:docMk/>
            <pc:sldMk cId="1427894311" sldId="305"/>
            <ac:picMk id="1026" creationId="{91DB96C7-F5F9-7910-5853-ACEBFDA3214C}"/>
          </ac:picMkLst>
        </pc:picChg>
      </pc:sldChg>
      <pc:sldChg chg="addSp delSp modSp new mod">
        <pc:chgData name="İhsan Pençe" userId="2188b72f-395e-4735-86c6-9b1407aec0e3" providerId="ADAL" clId="{283571B8-10D6-4664-9D15-A1D96B5B846A}" dt="2025-04-29T14:39:35.272" v="2195" actId="1035"/>
        <pc:sldMkLst>
          <pc:docMk/>
          <pc:sldMk cId="3254702286" sldId="306"/>
        </pc:sldMkLst>
        <pc:picChg chg="add del mod">
          <ac:chgData name="İhsan Pençe" userId="2188b72f-395e-4735-86c6-9b1407aec0e3" providerId="ADAL" clId="{283571B8-10D6-4664-9D15-A1D96B5B846A}" dt="2025-04-29T14:33:43.326" v="2120" actId="478"/>
          <ac:picMkLst>
            <pc:docMk/>
            <pc:sldMk cId="3254702286" sldId="306"/>
            <ac:picMk id="5" creationId="{39C79130-7D9D-CFDF-3C25-80ED2FE64A96}"/>
          </ac:picMkLst>
        </pc:picChg>
        <pc:picChg chg="add mod">
          <ac:chgData name="İhsan Pençe" userId="2188b72f-395e-4735-86c6-9b1407aec0e3" providerId="ADAL" clId="{283571B8-10D6-4664-9D15-A1D96B5B846A}" dt="2025-04-29T14:39:32.198" v="2192" actId="1035"/>
          <ac:picMkLst>
            <pc:docMk/>
            <pc:sldMk cId="3254702286" sldId="306"/>
            <ac:picMk id="7" creationId="{7EEDB05A-A1DB-A6BD-6FE0-744A18542A65}"/>
          </ac:picMkLst>
        </pc:picChg>
        <pc:picChg chg="add mod">
          <ac:chgData name="İhsan Pençe" userId="2188b72f-395e-4735-86c6-9b1407aec0e3" providerId="ADAL" clId="{283571B8-10D6-4664-9D15-A1D96B5B846A}" dt="2025-04-29T14:39:28.742" v="2189" actId="1036"/>
          <ac:picMkLst>
            <pc:docMk/>
            <pc:sldMk cId="3254702286" sldId="306"/>
            <ac:picMk id="2050" creationId="{1885CFB9-6703-B8C5-3ED8-148AB6B907F5}"/>
          </ac:picMkLst>
        </pc:picChg>
        <pc:picChg chg="add mod">
          <ac:chgData name="İhsan Pençe" userId="2188b72f-395e-4735-86c6-9b1407aec0e3" providerId="ADAL" clId="{283571B8-10D6-4664-9D15-A1D96B5B846A}" dt="2025-04-29T14:39:35.272" v="2195" actId="1035"/>
          <ac:picMkLst>
            <pc:docMk/>
            <pc:sldMk cId="3254702286" sldId="306"/>
            <ac:picMk id="2052" creationId="{573F66B4-3F91-4B21-FE1B-0E2936E3C3F4}"/>
          </ac:picMkLst>
        </pc:picChg>
      </pc:sldChg>
    </pc:docChg>
  </pc:docChgLst>
  <pc:docChgLst>
    <pc:chgData name="İhsan Pençe" userId="2188b72f-395e-4735-86c6-9b1407aec0e3" providerId="ADAL" clId="{2DE442F6-3262-413C-BF22-CB4CD5C6288F}"/>
    <pc:docChg chg="undo custSel addSld modSld sldOrd">
      <pc:chgData name="İhsan Pençe" userId="2188b72f-395e-4735-86c6-9b1407aec0e3" providerId="ADAL" clId="{2DE442F6-3262-413C-BF22-CB4CD5C6288F}" dt="2025-02-10T21:51:21.088" v="115"/>
      <pc:docMkLst>
        <pc:docMk/>
      </pc:docMkLst>
      <pc:sldChg chg="addSp delSp modSp mod">
        <pc:chgData name="İhsan Pençe" userId="2188b72f-395e-4735-86c6-9b1407aec0e3" providerId="ADAL" clId="{2DE442F6-3262-413C-BF22-CB4CD5C6288F}" dt="2025-02-10T21:26:17.755" v="71" actId="1035"/>
        <pc:sldMkLst>
          <pc:docMk/>
          <pc:sldMk cId="0" sldId="271"/>
        </pc:sldMkLst>
        <pc:spChg chg="mod">
          <ac:chgData name="İhsan Pençe" userId="2188b72f-395e-4735-86c6-9b1407aec0e3" providerId="ADAL" clId="{2DE442F6-3262-413C-BF22-CB4CD5C6288F}" dt="2025-02-10T21:26:17.755" v="71" actId="1035"/>
          <ac:spMkLst>
            <pc:docMk/>
            <pc:sldMk cId="0" sldId="271"/>
            <ac:spMk id="2" creationId="{00000000-0000-0000-0000-000000000000}"/>
          </ac:spMkLst>
        </pc:spChg>
        <pc:picChg chg="add mod modCrop">
          <ac:chgData name="İhsan Pençe" userId="2188b72f-395e-4735-86c6-9b1407aec0e3" providerId="ADAL" clId="{2DE442F6-3262-413C-BF22-CB4CD5C6288F}" dt="2025-02-10T21:26:13.122" v="69" actId="1076"/>
          <ac:picMkLst>
            <pc:docMk/>
            <pc:sldMk cId="0" sldId="271"/>
            <ac:picMk id="4" creationId="{08D97146-21DD-6AB3-7685-68CFEA9CF833}"/>
          </ac:picMkLst>
        </pc:picChg>
      </pc:sldChg>
      <pc:sldChg chg="addSp modSp new mod">
        <pc:chgData name="İhsan Pençe" userId="2188b72f-395e-4735-86c6-9b1407aec0e3" providerId="ADAL" clId="{2DE442F6-3262-413C-BF22-CB4CD5C6288F}" dt="2025-02-10T21:46:13.361" v="94" actId="14100"/>
        <pc:sldMkLst>
          <pc:docMk/>
          <pc:sldMk cId="2979761843" sldId="286"/>
        </pc:sldMkLst>
        <pc:spChg chg="mod">
          <ac:chgData name="İhsan Pençe" userId="2188b72f-395e-4735-86c6-9b1407aec0e3" providerId="ADAL" clId="{2DE442F6-3262-413C-BF22-CB4CD5C6288F}" dt="2025-02-10T21:46:13.361" v="94" actId="14100"/>
          <ac:spMkLst>
            <pc:docMk/>
            <pc:sldMk cId="2979761843" sldId="286"/>
            <ac:spMk id="3" creationId="{C8D7DDA1-E51C-D820-DE35-EB232CCA8F7C}"/>
          </ac:spMkLst>
        </pc:spChg>
        <pc:picChg chg="add mod">
          <ac:chgData name="İhsan Pençe" userId="2188b72f-395e-4735-86c6-9b1407aec0e3" providerId="ADAL" clId="{2DE442F6-3262-413C-BF22-CB4CD5C6288F}" dt="2025-02-10T21:44:04.063" v="85" actId="1076"/>
          <ac:picMkLst>
            <pc:docMk/>
            <pc:sldMk cId="2979761843" sldId="286"/>
            <ac:picMk id="1026" creationId="{3FACAF76-260C-95B7-DB64-34D7C3B9743E}"/>
          </ac:picMkLst>
        </pc:picChg>
        <pc:picChg chg="add mod">
          <ac:chgData name="İhsan Pençe" userId="2188b72f-395e-4735-86c6-9b1407aec0e3" providerId="ADAL" clId="{2DE442F6-3262-413C-BF22-CB4CD5C6288F}" dt="2025-02-10T21:43:57.784" v="84" actId="1076"/>
          <ac:picMkLst>
            <pc:docMk/>
            <pc:sldMk cId="2979761843" sldId="286"/>
            <ac:picMk id="1028" creationId="{C2A68FC1-7692-F184-498E-E10817249B00}"/>
          </ac:picMkLst>
        </pc:picChg>
      </pc:sldChg>
      <pc:sldChg chg="addSp modSp new mod">
        <pc:chgData name="İhsan Pençe" userId="2188b72f-395e-4735-86c6-9b1407aec0e3" providerId="ADAL" clId="{2DE442F6-3262-413C-BF22-CB4CD5C6288F}" dt="2025-02-10T21:47:54.227" v="110" actId="1035"/>
        <pc:sldMkLst>
          <pc:docMk/>
          <pc:sldMk cId="3261124645" sldId="287"/>
        </pc:sldMkLst>
        <pc:spChg chg="mod">
          <ac:chgData name="İhsan Pençe" userId="2188b72f-395e-4735-86c6-9b1407aec0e3" providerId="ADAL" clId="{2DE442F6-3262-413C-BF22-CB4CD5C6288F}" dt="2025-02-10T21:46:40.532" v="99" actId="27636"/>
          <ac:spMkLst>
            <pc:docMk/>
            <pc:sldMk cId="3261124645" sldId="287"/>
            <ac:spMk id="3" creationId="{C613320A-077F-4574-F981-B6F8869FF24F}"/>
          </ac:spMkLst>
        </pc:spChg>
        <pc:picChg chg="add mod">
          <ac:chgData name="İhsan Pençe" userId="2188b72f-395e-4735-86c6-9b1407aec0e3" providerId="ADAL" clId="{2DE442F6-3262-413C-BF22-CB4CD5C6288F}" dt="2025-02-10T21:47:54.227" v="110" actId="1035"/>
          <ac:picMkLst>
            <pc:docMk/>
            <pc:sldMk cId="3261124645" sldId="287"/>
            <ac:picMk id="2050" creationId="{446D075E-9BE4-CFF0-8E26-C1B7CE178A9F}"/>
          </ac:picMkLst>
        </pc:picChg>
      </pc:sldChg>
      <pc:sldChg chg="addSp modSp new ord">
        <pc:chgData name="İhsan Pençe" userId="2188b72f-395e-4735-86c6-9b1407aec0e3" providerId="ADAL" clId="{2DE442F6-3262-413C-BF22-CB4CD5C6288F}" dt="2025-02-10T21:51:21.088" v="115"/>
        <pc:sldMkLst>
          <pc:docMk/>
          <pc:sldMk cId="3505804936" sldId="288"/>
        </pc:sldMkLst>
        <pc:picChg chg="add mod">
          <ac:chgData name="İhsan Pençe" userId="2188b72f-395e-4735-86c6-9b1407aec0e3" providerId="ADAL" clId="{2DE442F6-3262-413C-BF22-CB4CD5C6288F}" dt="2025-02-10T21:51:11.421" v="113" actId="1076"/>
          <ac:picMkLst>
            <pc:docMk/>
            <pc:sldMk cId="3505804936" sldId="288"/>
            <ac:picMk id="3074" creationId="{85E6314E-271E-C74F-D676-EA5E69132B79}"/>
          </ac:picMkLst>
        </pc:picChg>
      </pc:sldChg>
    </pc:docChg>
  </pc:docChgLst>
  <pc:docChgLst>
    <pc:chgData name="İhsan Pençe" userId="2188b72f-395e-4735-86c6-9b1407aec0e3" providerId="ADAL" clId="{D3CF8F9C-00A7-4588-90E1-54A874E56999}"/>
    <pc:docChg chg="undo redo custSel addSld modSld">
      <pc:chgData name="İhsan Pençe" userId="2188b72f-395e-4735-86c6-9b1407aec0e3" providerId="ADAL" clId="{D3CF8F9C-00A7-4588-90E1-54A874E56999}" dt="2023-03-06T15:57:55.193" v="54" actId="20577"/>
      <pc:docMkLst>
        <pc:docMk/>
      </pc:docMkLst>
      <pc:sldChg chg="addSp delSp modSp mod">
        <pc:chgData name="İhsan Pençe" userId="2188b72f-395e-4735-86c6-9b1407aec0e3" providerId="ADAL" clId="{D3CF8F9C-00A7-4588-90E1-54A874E56999}" dt="2023-03-06T15:50:28.161" v="48" actId="1076"/>
        <pc:sldMkLst>
          <pc:docMk/>
          <pc:sldMk cId="0" sldId="271"/>
        </pc:sldMkLst>
      </pc:sldChg>
      <pc:sldChg chg="modSp mod">
        <pc:chgData name="İhsan Pençe" userId="2188b72f-395e-4735-86c6-9b1407aec0e3" providerId="ADAL" clId="{D3CF8F9C-00A7-4588-90E1-54A874E56999}" dt="2023-03-06T15:57:55.193" v="54" actId="20577"/>
        <pc:sldMkLst>
          <pc:docMk/>
          <pc:sldMk cId="0" sldId="272"/>
        </pc:sldMkLst>
      </pc:sldChg>
      <pc:sldChg chg="modSp add mod">
        <pc:chgData name="İhsan Pençe" userId="2188b72f-395e-4735-86c6-9b1407aec0e3" providerId="ADAL" clId="{D3CF8F9C-00A7-4588-90E1-54A874E56999}" dt="2023-03-06T15:46:22.037" v="15" actId="1035"/>
        <pc:sldMkLst>
          <pc:docMk/>
          <pc:sldMk cId="1909696812" sldId="285"/>
        </pc:sldMk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0" name="9 Dik Üçgen"/>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Başlık"/>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17" name="16 Alt Başlık"/>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a:t>Asıl alt başlık stilini düzenlemek için tıklatın</a:t>
            </a:r>
            <a:endParaRPr kumimoji="0" lang="en-US"/>
          </a:p>
        </p:txBody>
      </p:sp>
      <p:grpSp>
        <p:nvGrpSpPr>
          <p:cNvPr id="2" name="1 Grup"/>
          <p:cNvGrpSpPr/>
          <p:nvPr/>
        </p:nvGrpSpPr>
        <p:grpSpPr>
          <a:xfrm>
            <a:off x="-3765" y="4953000"/>
            <a:ext cx="9147765" cy="1912088"/>
            <a:chOff x="-3765" y="4832896"/>
            <a:chExt cx="9147765" cy="2032192"/>
          </a:xfrm>
        </p:grpSpPr>
        <p:sp>
          <p:nvSpPr>
            <p:cNvPr id="7" name="6 Serbest Form"/>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Serbest Form"/>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Serbest Form"/>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11 Düz Bağlayıcı"/>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Veri Yer Tutucusu"/>
          <p:cNvSpPr>
            <a:spLocks noGrp="1"/>
          </p:cNvSpPr>
          <p:nvPr>
            <p:ph type="dt" sz="half" idx="10"/>
          </p:nvPr>
        </p:nvSpPr>
        <p:spPr/>
        <p:txBody>
          <a:bodyPr/>
          <a:lstStyle>
            <a:lvl1pPr>
              <a:defRPr>
                <a:solidFill>
                  <a:srgbClr val="FFFFFF"/>
                </a:solidFill>
              </a:defRPr>
            </a:lvl1pPr>
            <a:extLst/>
          </a:lstStyle>
          <a:p>
            <a:fld id="{D9F75050-0E15-4C5B-92B0-66D068882F1F}" type="datetimeFigureOut">
              <a:rPr lang="tr-TR" smtClean="0"/>
              <a:pPr/>
              <a:t>29.04.2025</a:t>
            </a:fld>
            <a:endParaRPr lang="tr-TR"/>
          </a:p>
        </p:txBody>
      </p:sp>
      <p:sp>
        <p:nvSpPr>
          <p:cNvPr id="19" name="18 Altbilgi Yer Tutucusu"/>
          <p:cNvSpPr>
            <a:spLocks noGrp="1"/>
          </p:cNvSpPr>
          <p:nvPr>
            <p:ph type="ftr" sz="quarter" idx="11"/>
          </p:nvPr>
        </p:nvSpPr>
        <p:spPr/>
        <p:txBody>
          <a:bodyPr/>
          <a:lstStyle>
            <a:lvl1pPr>
              <a:defRPr>
                <a:solidFill>
                  <a:schemeClr val="accent1">
                    <a:tint val="20000"/>
                  </a:schemeClr>
                </a:solidFill>
              </a:defRPr>
            </a:lvl1pPr>
            <a:extLst/>
          </a:lstStyle>
          <a:p>
            <a:endParaRPr lang="tr-TR"/>
          </a:p>
        </p:txBody>
      </p:sp>
      <p:sp>
        <p:nvSpPr>
          <p:cNvPr id="27" name="26 Slayt Numarası Yer Tutucusu"/>
          <p:cNvSpPr>
            <a:spLocks noGrp="1"/>
          </p:cNvSpPr>
          <p:nvPr>
            <p:ph type="sldNum" sz="quarter" idx="12"/>
          </p:nvPr>
        </p:nvSpPr>
        <p:spPr/>
        <p:txBody>
          <a:bodyPr/>
          <a:lstStyle>
            <a:lvl1pPr>
              <a:defRPr>
                <a:solidFill>
                  <a:srgbClr val="FFFFFF"/>
                </a:solidFill>
              </a:defRPr>
            </a:lvl1pPr>
            <a:extLst/>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29.04.2025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Başlık"/>
          <p:cNvSpPr>
            <a:spLocks noGrp="1"/>
          </p:cNvSpPr>
          <p:nvPr>
            <p:ph type="title"/>
          </p:nvPr>
        </p:nvSpPr>
        <p:spPr/>
        <p:txBody>
          <a:bodyPr rtlCol="0"/>
          <a:lstStyle/>
          <a:p>
            <a:r>
              <a:rPr kumimoji="0" lang="tr-TR"/>
              <a:t>Asıl başlık stili için tıklatın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29.04.2025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Köşeli Çift Ayraç"/>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7 Köşeli Çift Ayraç"/>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Ref idx="1002">
        <a:schemeClr val="bg1"/>
      </p:bgRef>
    </p:bg>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29.04.2025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Başlık"/>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8229600" cy="1143000"/>
          </a:xfrm>
        </p:spPr>
        <p:txBody>
          <a:bodyPr anchor="ctr"/>
          <a:lstStyle>
            <a:lvl1pPr>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29.04.2025</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bg>
      <p:bgRef idx="1002">
        <a:schemeClr val="bg1"/>
      </p:bgRef>
    </p:bg>
    <p:spTree>
      <p:nvGrpSpPr>
        <p:cNvPr id="1" name=""/>
        <p:cNvGrpSpPr/>
        <p:nvPr/>
      </p:nvGrpSpPr>
      <p:grpSpPr>
        <a:xfrm>
          <a:off x="0" y="0"/>
          <a:ext cx="0" cy="0"/>
          <a:chOff x="0" y="0"/>
          <a:chExt cx="0" cy="0"/>
        </a:xfrm>
      </p:grpSpPr>
      <p:sp>
        <p:nvSpPr>
          <p:cNvPr id="3" name="2 Veri Yer Tutucusu"/>
          <p:cNvSpPr>
            <a:spLocks noGrp="1"/>
          </p:cNvSpPr>
          <p:nvPr>
            <p:ph type="dt" sz="half" idx="10"/>
          </p:nvPr>
        </p:nvSpPr>
        <p:spPr/>
        <p:txBody>
          <a:bodyPr/>
          <a:lstStyle/>
          <a:p>
            <a:fld id="{D9F75050-0E15-4C5B-92B0-66D068882F1F}" type="datetimeFigureOut">
              <a:rPr lang="tr-TR" smtClean="0"/>
              <a:pPr/>
              <a:t>29.04.2025</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6" name="5 Başlık"/>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29.04.2025</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tr-TR"/>
              <a:t>Asıl başlık stili için tıklatın</a:t>
            </a:r>
            <a:endParaRPr kumimoji="0" lang="en-US"/>
          </a:p>
        </p:txBody>
      </p:sp>
      <p:sp>
        <p:nvSpPr>
          <p:cNvPr id="3" name="2 Metin Yer Tutucusu"/>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a:xfrm>
            <a:off x="6727032" y="6407944"/>
            <a:ext cx="1920240" cy="365760"/>
          </a:xfrm>
        </p:spPr>
        <p:txBody>
          <a:bodyPr/>
          <a:lstStyle/>
          <a:p>
            <a:fld id="{D9F75050-0E15-4C5B-92B0-66D068882F1F}" type="datetimeFigureOut">
              <a:rPr lang="tr-TR" smtClean="0"/>
              <a:pPr/>
              <a:t>29.04.2025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4" name="3 Metin Yer Tutucusu"/>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tr-TR"/>
              <a:t>Asıl metin stillerini düzenlemek için tıklatın</a:t>
            </a:r>
          </a:p>
        </p:txBody>
      </p:sp>
      <p:sp>
        <p:nvSpPr>
          <p:cNvPr id="3" name="2 Resim Yer Tutucusu"/>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tr-TR"/>
              <a:t>Resim eklemek için simgeyi tıklatın</a:t>
            </a:r>
            <a:endParaRPr kumimoji="0" lang="en-US" dirty="0"/>
          </a:p>
        </p:txBody>
      </p:sp>
      <p:sp>
        <p:nvSpPr>
          <p:cNvPr id="5" name="4 Veri Yer Tutucusu"/>
          <p:cNvSpPr>
            <a:spLocks noGrp="1"/>
          </p:cNvSpPr>
          <p:nvPr>
            <p:ph type="dt" sz="half" idx="10"/>
          </p:nvPr>
        </p:nvSpPr>
        <p:spPr/>
        <p:txBody>
          <a:bodyPr/>
          <a:lstStyle>
            <a:lvl1pPr>
              <a:defRPr>
                <a:solidFill>
                  <a:schemeClr val="tx1"/>
                </a:solidFill>
              </a:defRPr>
            </a:lvl1pPr>
            <a:extLst/>
          </a:lstStyle>
          <a:p>
            <a:fld id="{D9F75050-0E15-4C5B-92B0-66D068882F1F}" type="datetimeFigureOut">
              <a:rPr lang="tr-TR" smtClean="0"/>
              <a:pPr/>
              <a:t>29.04.2025</a:t>
            </a:fld>
            <a:endParaRPr lang="tr-TR"/>
          </a:p>
        </p:txBody>
      </p:sp>
      <p:sp>
        <p:nvSpPr>
          <p:cNvPr id="6" name="5 Altbilgi Yer Tutucusu"/>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tr-TR"/>
          </a:p>
        </p:txBody>
      </p:sp>
      <p:sp>
        <p:nvSpPr>
          <p:cNvPr id="7" name="6 Slayt Numarası Yer Tutucusu"/>
          <p:cNvSpPr>
            <a:spLocks noGrp="1"/>
          </p:cNvSpPr>
          <p:nvPr>
            <p:ph type="sldNum" sz="quarter" idx="12"/>
          </p:nvPr>
        </p:nvSpPr>
        <p:spPr/>
        <p:txBody>
          <a:bodyPr/>
          <a:lstStyle>
            <a:lvl1pPr>
              <a:defRPr>
                <a:solidFill>
                  <a:schemeClr val="tx1"/>
                </a:solidFill>
              </a:defRPr>
            </a:lvl1pPr>
            <a:extLst/>
          </a:lstStyle>
          <a:p>
            <a:fld id="{B1DEFA8C-F947-479F-BE07-76B6B3F80BF1}" type="slidenum">
              <a:rPr lang="tr-TR" smtClean="0"/>
              <a:pPr/>
              <a:t>‹#›</a:t>
            </a:fld>
            <a:endParaRPr lang="tr-TR"/>
          </a:p>
        </p:txBody>
      </p:sp>
      <p:sp>
        <p:nvSpPr>
          <p:cNvPr id="2" name="1 Başlık"/>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tr-TR"/>
              <a:t>Asıl başlık stili için tıklatın</a:t>
            </a:r>
            <a:endParaRPr kumimoji="0" lang="en-US"/>
          </a:p>
        </p:txBody>
      </p:sp>
      <p:sp>
        <p:nvSpPr>
          <p:cNvPr id="8" name="7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Dik Üçgen"/>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10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Köşeli Çift Ayraç"/>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12 Köşeli Çift Ayraç"/>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1481329"/>
            <a:ext cx="8229600" cy="4386071"/>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29.04.2025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44013" y="274640"/>
            <a:ext cx="1777470" cy="5592761"/>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274641"/>
            <a:ext cx="6324600" cy="5592760"/>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29.04.2025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Dik Üçgen"/>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14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Başlık Yer Tutucusu"/>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tr-TR"/>
              <a:t>Asıl başlık stili için tıklatın</a:t>
            </a:r>
            <a:endParaRPr kumimoji="0" lang="en-US"/>
          </a:p>
        </p:txBody>
      </p:sp>
      <p:sp>
        <p:nvSpPr>
          <p:cNvPr id="30" name="29 Metin Yer Tutucusu"/>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0" name="9 Veri Yer Tutucusu"/>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9F75050-0E15-4C5B-92B0-66D068882F1F}" type="datetimeFigureOut">
              <a:rPr lang="tr-TR" smtClean="0"/>
              <a:pPr/>
              <a:t>29.04.2025</a:t>
            </a:fld>
            <a:endParaRPr lang="tr-TR"/>
          </a:p>
        </p:txBody>
      </p:sp>
      <p:sp>
        <p:nvSpPr>
          <p:cNvPr id="22" name="21 Altbilgi Yer Tutucusu"/>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tr-TR"/>
          </a:p>
        </p:txBody>
      </p:sp>
      <p:sp>
        <p:nvSpPr>
          <p:cNvPr id="18" name="17 Slayt Numarası Yer Tutucusu"/>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r>
              <a:rPr lang="tr-TR" sz="2000" dirty="0"/>
              <a:t>Geleneksel yöntemlerde programlar seri hesaplamalar şeklinde yazılır. </a:t>
            </a:r>
          </a:p>
          <a:p>
            <a:r>
              <a:rPr lang="tr-TR" sz="2000" dirty="0"/>
              <a:t>Program bir bilgisayarda bir işlemci tarafından yürütülür. </a:t>
            </a:r>
          </a:p>
          <a:p>
            <a:r>
              <a:rPr lang="tr-TR" sz="2000" dirty="0"/>
              <a:t>Problem farklı komut serilerine bölünür. </a:t>
            </a:r>
          </a:p>
          <a:p>
            <a:r>
              <a:rPr lang="tr-TR" sz="2000" dirty="0"/>
              <a:t>Her komut bir diğerinden sonra işleme alınır. </a:t>
            </a:r>
          </a:p>
          <a:p>
            <a:r>
              <a:rPr lang="sv-SE" sz="2000" dirty="0"/>
              <a:t>Birim zamanda sadece bir komut işlenir. </a:t>
            </a:r>
          </a:p>
          <a:p>
            <a:endParaRPr lang="tr-TR" dirty="0"/>
          </a:p>
        </p:txBody>
      </p:sp>
      <p:sp>
        <p:nvSpPr>
          <p:cNvPr id="3" name="2 Başlık"/>
          <p:cNvSpPr>
            <a:spLocks noGrp="1"/>
          </p:cNvSpPr>
          <p:nvPr>
            <p:ph type="title"/>
          </p:nvPr>
        </p:nvSpPr>
        <p:spPr/>
        <p:txBody>
          <a:bodyPr>
            <a:normAutofit/>
          </a:bodyPr>
          <a:lstStyle/>
          <a:p>
            <a:r>
              <a:rPr lang="tr-TR" dirty="0"/>
              <a:t>Paralel Programlama</a:t>
            </a:r>
          </a:p>
        </p:txBody>
      </p:sp>
      <p:pic>
        <p:nvPicPr>
          <p:cNvPr id="19458" name="Picture 2"/>
          <p:cNvPicPr>
            <a:picLocks noChangeAspect="1" noChangeArrowheads="1"/>
          </p:cNvPicPr>
          <p:nvPr/>
        </p:nvPicPr>
        <p:blipFill>
          <a:blip r:embed="rId2" cstate="print"/>
          <a:srcRect/>
          <a:stretch>
            <a:fillRect/>
          </a:stretch>
        </p:blipFill>
        <p:spPr bwMode="auto">
          <a:xfrm>
            <a:off x="1763688" y="3573016"/>
            <a:ext cx="6200775" cy="2524125"/>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r>
              <a:rPr lang="tr-TR" sz="2000" dirty="0"/>
              <a:t>Basit şekliyle paralel programla, bir problemin çözümünde birden çok hesaplama kaynağının aynı anda kullanılmasıdır. </a:t>
            </a:r>
          </a:p>
          <a:p>
            <a:r>
              <a:rPr lang="tr-TR" sz="2000" dirty="0"/>
              <a:t>Problemin çözümünde birden çok işlemci kullanılır. </a:t>
            </a:r>
          </a:p>
          <a:p>
            <a:r>
              <a:rPr lang="tr-TR" sz="2000" dirty="0"/>
              <a:t>Problem eşzamanlı çözülmek için farklı parçalara bölünür. </a:t>
            </a:r>
          </a:p>
          <a:p>
            <a:r>
              <a:rPr lang="tr-TR" sz="2000" dirty="0"/>
              <a:t>Her parça farklı komut serilerine bölünür. </a:t>
            </a:r>
          </a:p>
          <a:p>
            <a:r>
              <a:rPr lang="tr-TR" sz="2000" dirty="0"/>
              <a:t>Komutlar aynı anda farklı işlemciler üzerinde işlenir. </a:t>
            </a:r>
          </a:p>
          <a:p>
            <a:endParaRPr lang="tr-TR" dirty="0"/>
          </a:p>
        </p:txBody>
      </p:sp>
      <p:sp>
        <p:nvSpPr>
          <p:cNvPr id="3" name="2 Başlık"/>
          <p:cNvSpPr>
            <a:spLocks noGrp="1"/>
          </p:cNvSpPr>
          <p:nvPr>
            <p:ph type="title"/>
          </p:nvPr>
        </p:nvSpPr>
        <p:spPr/>
        <p:txBody>
          <a:bodyPr/>
          <a:lstStyle/>
          <a:p>
            <a:endParaRPr lang="tr-TR"/>
          </a:p>
        </p:txBody>
      </p:sp>
      <p:pic>
        <p:nvPicPr>
          <p:cNvPr id="20482" name="Picture 2"/>
          <p:cNvPicPr>
            <a:picLocks noChangeAspect="1" noChangeArrowheads="1"/>
          </p:cNvPicPr>
          <p:nvPr/>
        </p:nvPicPr>
        <p:blipFill>
          <a:blip r:embed="rId2" cstate="print"/>
          <a:srcRect/>
          <a:stretch>
            <a:fillRect/>
          </a:stretch>
        </p:blipFill>
        <p:spPr bwMode="auto">
          <a:xfrm>
            <a:off x="2699792" y="3573016"/>
            <a:ext cx="5125988" cy="2817702"/>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196752"/>
            <a:ext cx="8229600" cy="4810539"/>
          </a:xfrm>
        </p:spPr>
        <p:txBody>
          <a:bodyPr>
            <a:normAutofit fontScale="77500" lnSpcReduction="20000"/>
          </a:bodyPr>
          <a:lstStyle/>
          <a:p>
            <a:r>
              <a:rPr lang="tr-TR" dirty="0"/>
              <a:t>Zaman ve para kazanmak </a:t>
            </a:r>
          </a:p>
          <a:p>
            <a:pPr lvl="1"/>
            <a:r>
              <a:rPr lang="tr-TR" dirty="0"/>
              <a:t>Teorik olarak bir işe daha fazla kaynak ayrıldığında tamamlanması daha kısa sürer ayrıca paralel bilgisayarların maliyetleri süper bilgisayarlara göre daha ucuz. </a:t>
            </a:r>
          </a:p>
          <a:p>
            <a:r>
              <a:rPr lang="tr-TR" dirty="0"/>
              <a:t>Büyük problemleri çözmek </a:t>
            </a:r>
          </a:p>
          <a:p>
            <a:pPr lvl="1"/>
            <a:r>
              <a:rPr lang="tr-TR" dirty="0"/>
              <a:t>Çok büyük yada karmaşık problemlerin tek bilgisayarda çözümü çok zor yada imkansız olmakta. </a:t>
            </a:r>
          </a:p>
          <a:p>
            <a:r>
              <a:rPr lang="tr-TR" dirty="0"/>
              <a:t>Aynı anda kullanımı sağlamak </a:t>
            </a:r>
          </a:p>
          <a:p>
            <a:pPr lvl="1"/>
            <a:r>
              <a:rPr lang="tr-TR" dirty="0"/>
              <a:t>Tek bilgisayarda birim zamanda bir işlem yapılmakta fakat birden fazla bilgisayarda çok daha fazla iş aynı anda yapılır. Özellikle binlerce kişinin aynı anda kullandığı sistemlerde. </a:t>
            </a:r>
          </a:p>
          <a:p>
            <a:r>
              <a:rPr lang="tr-TR" dirty="0"/>
              <a:t>Lokal olmayan kaynakların kullanımı </a:t>
            </a:r>
          </a:p>
          <a:p>
            <a:pPr lvl="1"/>
            <a:r>
              <a:rPr lang="tr-TR" dirty="0"/>
              <a:t>Network üzerinden yada internetten diğer bilgisayarların kaynakları kullanılabilir. </a:t>
            </a:r>
          </a:p>
          <a:p>
            <a:r>
              <a:rPr lang="tr-TR" dirty="0"/>
              <a:t>Seri programlamanın limitleri </a:t>
            </a:r>
          </a:p>
          <a:p>
            <a:pPr lvl="1"/>
            <a:r>
              <a:rPr lang="tr-TR" dirty="0"/>
              <a:t>İşlemci teknolojisinin küçülme sınırları. </a:t>
            </a:r>
          </a:p>
          <a:p>
            <a:r>
              <a:rPr lang="tr-TR" dirty="0"/>
              <a:t>Ekonomik limitler. </a:t>
            </a:r>
          </a:p>
          <a:p>
            <a:pPr lvl="1"/>
            <a:r>
              <a:rPr lang="tr-TR" dirty="0"/>
              <a:t>Bir işlemcinin daha hızlı yapılabilmesi maliyetli.</a:t>
            </a:r>
          </a:p>
        </p:txBody>
      </p:sp>
      <p:sp>
        <p:nvSpPr>
          <p:cNvPr id="3" name="2 Başlık"/>
          <p:cNvSpPr>
            <a:spLocks noGrp="1"/>
          </p:cNvSpPr>
          <p:nvPr>
            <p:ph type="title"/>
          </p:nvPr>
        </p:nvSpPr>
        <p:spPr/>
        <p:txBody>
          <a:bodyPr/>
          <a:lstStyle/>
          <a:p>
            <a:r>
              <a:rPr lang="tr-TR" dirty="0"/>
              <a:t>Neden kullanılır?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196752"/>
            <a:ext cx="8229600" cy="4824536"/>
          </a:xfrm>
        </p:spPr>
        <p:txBody>
          <a:bodyPr>
            <a:normAutofit lnSpcReduction="10000"/>
          </a:bodyPr>
          <a:lstStyle/>
          <a:p>
            <a:r>
              <a:rPr lang="tr-TR" b="1" dirty="0"/>
              <a:t>Bit Seviyesinde paralellik </a:t>
            </a:r>
          </a:p>
          <a:p>
            <a:pPr lvl="1"/>
            <a:r>
              <a:rPr lang="tr-TR" dirty="0"/>
              <a:t>ALU içinde </a:t>
            </a:r>
          </a:p>
          <a:p>
            <a:r>
              <a:rPr lang="tr-TR" b="1" dirty="0"/>
              <a:t>Komut seviyesinde (</a:t>
            </a:r>
            <a:r>
              <a:rPr lang="tr-TR" b="1" dirty="0" err="1"/>
              <a:t>Instruction</a:t>
            </a:r>
            <a:r>
              <a:rPr lang="tr-TR" b="1" dirty="0"/>
              <a:t>-</a:t>
            </a:r>
            <a:r>
              <a:rPr lang="tr-TR" b="1" dirty="0" err="1"/>
              <a:t>level</a:t>
            </a:r>
            <a:r>
              <a:rPr lang="tr-TR" b="1" dirty="0"/>
              <a:t>) paralellik </a:t>
            </a:r>
          </a:p>
          <a:p>
            <a:pPr lvl="1"/>
            <a:r>
              <a:rPr lang="tr-TR" dirty="0"/>
              <a:t>Çok sayıda komutun aynı </a:t>
            </a:r>
            <a:r>
              <a:rPr lang="tr-TR" dirty="0" err="1"/>
              <a:t>clock</a:t>
            </a:r>
            <a:r>
              <a:rPr lang="tr-TR" dirty="0"/>
              <a:t> da işlenmesi </a:t>
            </a:r>
          </a:p>
          <a:p>
            <a:r>
              <a:rPr lang="tr-TR" b="1" dirty="0"/>
              <a:t>Bellek seviyesinde paralellik </a:t>
            </a:r>
          </a:p>
          <a:p>
            <a:pPr lvl="1"/>
            <a:r>
              <a:rPr lang="tr-TR" dirty="0"/>
              <a:t>Hesaplamalarda bellek işlemlerinin örtüşmesi </a:t>
            </a:r>
          </a:p>
          <a:p>
            <a:r>
              <a:rPr lang="tr-TR" b="1" dirty="0"/>
              <a:t>İşletim sistemi seviyesinde paralellik </a:t>
            </a:r>
          </a:p>
          <a:p>
            <a:pPr lvl="1"/>
            <a:r>
              <a:rPr lang="tr-TR" dirty="0"/>
              <a:t>Birden çok işlemci yer alır </a:t>
            </a:r>
          </a:p>
          <a:p>
            <a:pPr lvl="1"/>
            <a:r>
              <a:rPr lang="tr-TR" dirty="0"/>
              <a:t>Birden fazla iş aynı anda çalışır </a:t>
            </a:r>
          </a:p>
          <a:p>
            <a:pPr lvl="2"/>
            <a:r>
              <a:rPr lang="tr-TR" b="1" dirty="0"/>
              <a:t>Döngü seviyesinde </a:t>
            </a:r>
          </a:p>
          <a:p>
            <a:pPr lvl="2"/>
            <a:r>
              <a:rPr lang="tr-TR" b="1" dirty="0" err="1"/>
              <a:t>Procedure</a:t>
            </a:r>
            <a:r>
              <a:rPr lang="tr-TR" b="1" dirty="0"/>
              <a:t> seviyesinde </a:t>
            </a:r>
          </a:p>
          <a:p>
            <a:endParaRPr lang="tr-TR" dirty="0"/>
          </a:p>
        </p:txBody>
      </p:sp>
      <p:sp>
        <p:nvSpPr>
          <p:cNvPr id="3" name="2 Başlık"/>
          <p:cNvSpPr>
            <a:spLocks noGrp="1"/>
          </p:cNvSpPr>
          <p:nvPr>
            <p:ph type="title"/>
          </p:nvPr>
        </p:nvSpPr>
        <p:spPr/>
        <p:txBody>
          <a:bodyPr>
            <a:normAutofit/>
          </a:bodyPr>
          <a:lstStyle/>
          <a:p>
            <a:r>
              <a:rPr lang="tr-TR" dirty="0"/>
              <a:t>Paralel işlem düzeyleri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196752"/>
            <a:ext cx="8229600" cy="4896544"/>
          </a:xfrm>
        </p:spPr>
        <p:txBody>
          <a:bodyPr>
            <a:normAutofit fontScale="70000" lnSpcReduction="20000"/>
          </a:bodyPr>
          <a:lstStyle/>
          <a:p>
            <a:pPr>
              <a:buNone/>
            </a:pPr>
            <a:r>
              <a:rPr lang="tr-TR" dirty="0"/>
              <a:t>	Paralel mimarilerin önemli özelliklerine göre daha detaylı incelenebilmeleri için bir sınıflandırma yapmak faydalı olacaktır. Bu sınıflandırmaya dair basit bir model için </a:t>
            </a:r>
            <a:r>
              <a:rPr lang="tr-TR" dirty="0" err="1"/>
              <a:t>Flynn</a:t>
            </a:r>
            <a:r>
              <a:rPr lang="tr-TR" dirty="0"/>
              <a:t> taksonomisi incelenebilir. Bu sınıflandırma metodunda paralel bilgisayarlar bir anda işlenebilen komut sayısı ve veri akışı türlerine göre 4 farklı mimari olarak sınıflandırılmıştır. </a:t>
            </a:r>
          </a:p>
          <a:p>
            <a:endParaRPr lang="tr-TR" dirty="0"/>
          </a:p>
          <a:p>
            <a:r>
              <a:rPr lang="en-US" dirty="0"/>
              <a:t>Single Instruction stream - Single Data stream (SISD) </a:t>
            </a:r>
            <a:endParaRPr lang="tr-TR" dirty="0"/>
          </a:p>
          <a:p>
            <a:pPr>
              <a:buNone/>
            </a:pPr>
            <a:r>
              <a:rPr lang="tr-TR" dirty="0"/>
              <a:t>	Tek komut Tek data </a:t>
            </a:r>
          </a:p>
          <a:p>
            <a:endParaRPr lang="tr-TR" dirty="0"/>
          </a:p>
          <a:p>
            <a:r>
              <a:rPr lang="en-US" dirty="0"/>
              <a:t>Single Instruction stream - Multiple Data stream (SIMD) </a:t>
            </a:r>
            <a:endParaRPr lang="tr-TR" dirty="0"/>
          </a:p>
          <a:p>
            <a:pPr>
              <a:buNone/>
            </a:pPr>
            <a:r>
              <a:rPr lang="tr-TR" dirty="0"/>
              <a:t>	Tek komut, Çok data </a:t>
            </a:r>
          </a:p>
          <a:p>
            <a:endParaRPr lang="tr-TR" dirty="0"/>
          </a:p>
          <a:p>
            <a:r>
              <a:rPr lang="en-US" dirty="0"/>
              <a:t>Multiple Instruction stream - Single Data stream (MISD) </a:t>
            </a:r>
            <a:endParaRPr lang="tr-TR" dirty="0"/>
          </a:p>
          <a:p>
            <a:pPr>
              <a:buNone/>
            </a:pPr>
            <a:r>
              <a:rPr lang="tr-TR" dirty="0"/>
              <a:t>	Çok Komut, Tek Data </a:t>
            </a:r>
          </a:p>
          <a:p>
            <a:endParaRPr lang="tr-TR" dirty="0"/>
          </a:p>
          <a:p>
            <a:r>
              <a:rPr lang="en-US" dirty="0"/>
              <a:t>Multiple Instruction stream - Multiple Data stream (MIMD) </a:t>
            </a:r>
            <a:endParaRPr lang="tr-TR" dirty="0"/>
          </a:p>
          <a:p>
            <a:pPr>
              <a:buNone/>
            </a:pPr>
            <a:r>
              <a:rPr lang="tr-TR" dirty="0"/>
              <a:t>	Çok komut, Çok data </a:t>
            </a:r>
          </a:p>
        </p:txBody>
      </p:sp>
      <p:sp>
        <p:nvSpPr>
          <p:cNvPr id="3" name="2 Başlık"/>
          <p:cNvSpPr>
            <a:spLocks noGrp="1"/>
          </p:cNvSpPr>
          <p:nvPr>
            <p:ph type="title"/>
          </p:nvPr>
        </p:nvSpPr>
        <p:spPr/>
        <p:txBody>
          <a:bodyPr>
            <a:normAutofit/>
          </a:bodyPr>
          <a:lstStyle/>
          <a:p>
            <a:r>
              <a:rPr lang="tr-TR" dirty="0" err="1"/>
              <a:t>Flynn’s</a:t>
            </a:r>
            <a:r>
              <a:rPr lang="tr-TR" dirty="0"/>
              <a:t> </a:t>
            </a:r>
            <a:r>
              <a:rPr lang="tr-TR" dirty="0" err="1"/>
              <a:t>Taxonomy</a:t>
            </a:r>
            <a:r>
              <a:rPr lang="tr-TR" dirty="0"/>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92500"/>
          </a:bodyPr>
          <a:lstStyle/>
          <a:p>
            <a:r>
              <a:rPr lang="tr-TR" dirty="0"/>
              <a:t>Çift çekirdekli işlemci, tek bir fiziksel işlemci içinde aynı frekansta çalışan iki tam yürütme/çalıştırma biriminden (çekirdek) oluşur. </a:t>
            </a:r>
          </a:p>
          <a:p>
            <a:r>
              <a:rPr lang="tr-TR" dirty="0"/>
              <a:t>Her iki çekirdek de aynı paketi, aynı </a:t>
            </a:r>
            <a:r>
              <a:rPr lang="tr-TR" dirty="0" err="1"/>
              <a:t>chipset</a:t>
            </a:r>
            <a:r>
              <a:rPr lang="tr-TR" dirty="0"/>
              <a:t> ve belleği kullanır. İki çekirdeğin olması, aynı anda çoklu uygulama ve çalıştırma olanağı sağlar. </a:t>
            </a:r>
          </a:p>
          <a:p>
            <a:r>
              <a:rPr lang="tr-TR" dirty="0"/>
              <a:t>Çift çekirdekli işlemcilerde de çekirdekler kendi başlarına HT sahibi olabilmektedirler. Yani makine çalıştırıldığında iki gerçek çekirdeğin ikişer sanal simetrik işlemci özelliğine sahip çekirdekler olarak toplam dört işlemci görülür.</a:t>
            </a:r>
          </a:p>
        </p:txBody>
      </p:sp>
      <p:sp>
        <p:nvSpPr>
          <p:cNvPr id="3" name="2 Başlık"/>
          <p:cNvSpPr>
            <a:spLocks noGrp="1"/>
          </p:cNvSpPr>
          <p:nvPr>
            <p:ph type="title"/>
          </p:nvPr>
        </p:nvSpPr>
        <p:spPr/>
        <p:txBody>
          <a:bodyPr>
            <a:normAutofit fontScale="90000"/>
          </a:bodyPr>
          <a:lstStyle/>
          <a:p>
            <a:r>
              <a:rPr lang="tr-TR" dirty="0"/>
              <a:t>Çift Çekirdekli İşlemciler (</a:t>
            </a:r>
            <a:r>
              <a:rPr lang="tr-TR" dirty="0" err="1"/>
              <a:t>Dual</a:t>
            </a:r>
            <a:r>
              <a:rPr lang="tr-TR" dirty="0"/>
              <a:t>-</a:t>
            </a:r>
            <a:r>
              <a:rPr lang="tr-TR" dirty="0" err="1"/>
              <a:t>core</a:t>
            </a:r>
            <a:r>
              <a:rPr lang="tr-TR" dirty="0"/>
              <a:t> </a:t>
            </a:r>
            <a:r>
              <a:rPr lang="tr-TR" dirty="0" err="1"/>
              <a:t>Processors</a:t>
            </a:r>
            <a:r>
              <a:rPr lang="tr-TR" dirty="0"/>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92500"/>
          </a:bodyPr>
          <a:lstStyle/>
          <a:p>
            <a:r>
              <a:rPr lang="tr-TR" sz="2400" dirty="0"/>
              <a:t>Çoklu işleme, iki veya daha fazla işlemcinin bir araya getirilerek, işlenmesi gereken buyruğun daha hızlı bir şekilde işlenmesini sağlamaya yönelik bir tasarımdır.</a:t>
            </a:r>
          </a:p>
          <a:p>
            <a:r>
              <a:rPr lang="tr-TR" sz="2400" dirty="0"/>
              <a:t>Çoklu işleme, eşzamanlı işleme için bir paralelleştirme veya iş bölüştürme şeklidir. </a:t>
            </a:r>
          </a:p>
          <a:p>
            <a:r>
              <a:rPr lang="tr-TR" sz="2400" dirty="0"/>
              <a:t>İş parçacığı olan programlar tek bir çekirdeğe büyük bir iş yükü vermek yerine, işi birden çok yazılımsal iş parçacığına böler. </a:t>
            </a:r>
          </a:p>
          <a:p>
            <a:r>
              <a:rPr lang="tr-TR" sz="2400" dirty="0"/>
              <a:t>Bu iş parçacıkları, zaman kazanmak için farklı işlemci çekirdekleri tarafından paralel olarak işlenir.</a:t>
            </a:r>
          </a:p>
          <a:p>
            <a:r>
              <a:rPr lang="tr-TR" sz="2400" dirty="0"/>
              <a:t>Çok çekirdekli bir işlemci, tek bir fiziksel pakette çoklu işlemeyi uygular.</a:t>
            </a:r>
          </a:p>
          <a:p>
            <a:endParaRPr lang="tr-TR" dirty="0"/>
          </a:p>
        </p:txBody>
      </p:sp>
      <p:sp>
        <p:nvSpPr>
          <p:cNvPr id="3" name="2 Başlık"/>
          <p:cNvSpPr>
            <a:spLocks noGrp="1"/>
          </p:cNvSpPr>
          <p:nvPr>
            <p:ph type="title"/>
          </p:nvPr>
        </p:nvSpPr>
        <p:spPr/>
        <p:txBody>
          <a:bodyPr>
            <a:normAutofit/>
          </a:bodyPr>
          <a:lstStyle/>
          <a:p>
            <a:r>
              <a:rPr lang="tr-TR" dirty="0"/>
              <a:t>Çoklu İşleme (</a:t>
            </a:r>
            <a:r>
              <a:rPr lang="tr-TR" dirty="0" err="1"/>
              <a:t>Multiprocessing</a:t>
            </a:r>
            <a:r>
              <a:rPr lang="tr-TR" dirty="0"/>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268760"/>
            <a:ext cx="8229600" cy="4738531"/>
          </a:xfrm>
        </p:spPr>
        <p:txBody>
          <a:bodyPr>
            <a:normAutofit fontScale="85000" lnSpcReduction="20000"/>
          </a:bodyPr>
          <a:lstStyle/>
          <a:p>
            <a:r>
              <a:rPr lang="tr-TR" dirty="0" err="1"/>
              <a:t>Hyper</a:t>
            </a:r>
            <a:r>
              <a:rPr lang="tr-TR" dirty="0"/>
              <a:t>-</a:t>
            </a:r>
            <a:r>
              <a:rPr lang="tr-TR" dirty="0" err="1"/>
              <a:t>Threading</a:t>
            </a:r>
            <a:r>
              <a:rPr lang="tr-TR" dirty="0"/>
              <a:t> teknolojisi, tek bir fiziksel işlemcinin çok sayıda komut zincirini eş zamanlı olarak işlemesi ile performans artışı sağlamasıdır. </a:t>
            </a:r>
          </a:p>
          <a:p>
            <a:r>
              <a:rPr lang="tr-TR" dirty="0" err="1"/>
              <a:t>Hyper</a:t>
            </a:r>
            <a:r>
              <a:rPr lang="tr-TR" dirty="0"/>
              <a:t>-</a:t>
            </a:r>
            <a:r>
              <a:rPr lang="tr-TR" dirty="0" err="1"/>
              <a:t>Threading</a:t>
            </a:r>
            <a:r>
              <a:rPr lang="tr-TR" dirty="0"/>
              <a:t> teknolojisine sahip olan bir işlemci, mantıksal olarak iki adet işlemciden oluşmaktadır. Her bir işlemci fiziksel olarak aynı </a:t>
            </a:r>
            <a:r>
              <a:rPr lang="tr-TR" dirty="0" err="1"/>
              <a:t>chip</a:t>
            </a:r>
            <a:r>
              <a:rPr lang="tr-TR" dirty="0"/>
              <a:t> üzerinde bulunmasına rağmen farklı komut zincirlerini işleyebilir. </a:t>
            </a:r>
          </a:p>
          <a:p>
            <a:r>
              <a:rPr lang="tr-TR" dirty="0"/>
              <a:t>Geleneksel iki farklı fiziksel işlemci kullanan sistemlerin aksine </a:t>
            </a:r>
            <a:r>
              <a:rPr lang="tr-TR" dirty="0" err="1"/>
              <a:t>Hyper</a:t>
            </a:r>
            <a:r>
              <a:rPr lang="tr-TR" dirty="0"/>
              <a:t>-</a:t>
            </a:r>
            <a:r>
              <a:rPr lang="tr-TR" dirty="0" err="1"/>
              <a:t>Threading</a:t>
            </a:r>
            <a:r>
              <a:rPr lang="tr-TR" dirty="0"/>
              <a:t> teknolojisinde, mantıksal işlemciler tek bir işlemci kaynağını (sistem veri yolu, bellek) paylaşırlar. Bu yüzden </a:t>
            </a:r>
            <a:r>
              <a:rPr lang="tr-TR" dirty="0" err="1"/>
              <a:t>Hyper</a:t>
            </a:r>
            <a:r>
              <a:rPr lang="tr-TR" dirty="0"/>
              <a:t>-</a:t>
            </a:r>
            <a:r>
              <a:rPr lang="tr-TR" dirty="0" err="1"/>
              <a:t>Threading</a:t>
            </a:r>
            <a:r>
              <a:rPr lang="tr-TR" dirty="0"/>
              <a:t> mimarisine sahip bir işlemci, işletim sistemine iki işlemcili bir sistem gibi görünmesine rağmen iki gerçek fiziksel işlemcinin sağladığı performansı vermeyecektir. </a:t>
            </a:r>
          </a:p>
        </p:txBody>
      </p:sp>
      <p:sp>
        <p:nvSpPr>
          <p:cNvPr id="3" name="2 Başlık"/>
          <p:cNvSpPr>
            <a:spLocks noGrp="1"/>
          </p:cNvSpPr>
          <p:nvPr>
            <p:ph type="title"/>
          </p:nvPr>
        </p:nvSpPr>
        <p:spPr/>
        <p:txBody>
          <a:bodyPr>
            <a:normAutofit fontScale="90000"/>
          </a:bodyPr>
          <a:lstStyle/>
          <a:p>
            <a:r>
              <a:rPr lang="tr-TR" dirty="0"/>
              <a:t>HT (</a:t>
            </a:r>
            <a:r>
              <a:rPr lang="tr-TR" dirty="0" err="1"/>
              <a:t>Hyper</a:t>
            </a:r>
            <a:r>
              <a:rPr lang="tr-TR" dirty="0"/>
              <a:t> </a:t>
            </a:r>
            <a:r>
              <a:rPr lang="tr-TR" dirty="0" err="1"/>
              <a:t>Threading</a:t>
            </a:r>
            <a:r>
              <a:rPr lang="tr-TR" dirty="0"/>
              <a:t>) Teknolojisi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518864" y="332656"/>
            <a:ext cx="8229600" cy="5976664"/>
          </a:xfrm>
        </p:spPr>
        <p:txBody>
          <a:bodyPr>
            <a:noAutofit/>
          </a:bodyPr>
          <a:lstStyle/>
          <a:p>
            <a:r>
              <a:rPr lang="tr-TR" sz="1800" dirty="0"/>
              <a:t>Bu teknoloji yeni nesil işlemcilerde kullanılan bir teknolojidir. Tek bir çekirdekte iki işlemin aynı anda yapılması işlemcilerde performans artışı sağlar. Daha fazla iş parçacığı paralel olarak daha fazla iş yapılabileceği anlamına gelir.</a:t>
            </a:r>
          </a:p>
          <a:p>
            <a:endParaRPr lang="tr-TR" sz="1000" dirty="0"/>
          </a:p>
          <a:p>
            <a:r>
              <a:rPr lang="tr-TR" sz="1800" dirty="0" err="1"/>
              <a:t>Hyper</a:t>
            </a:r>
            <a:r>
              <a:rPr lang="tr-TR" sz="1800" dirty="0"/>
              <a:t>-</a:t>
            </a:r>
            <a:r>
              <a:rPr lang="tr-TR" sz="1800" dirty="0" err="1"/>
              <a:t>Threading</a:t>
            </a:r>
            <a:r>
              <a:rPr lang="tr-TR" sz="1800" dirty="0"/>
              <a:t> Teknolojisi etkin olduğunda CPU, fiziksel çekirdek başına iki yürütme bağlamı uygular. Bu, bir fiziksel çekirdeğin artık farklı yazılım iş parçacıklarını işleyebilen iki “mantıksal çekirdek” gibi çalıştığı anlamına gelir. Örneğin, </a:t>
            </a:r>
            <a:r>
              <a:rPr lang="tr-TR" sz="1800" dirty="0" err="1"/>
              <a:t>Hyper-Threading</a:t>
            </a:r>
            <a:r>
              <a:rPr lang="tr-TR" sz="1800" dirty="0"/>
              <a:t> etkinken 10 çekirdekli Intel </a:t>
            </a:r>
            <a:r>
              <a:rPr lang="tr-TR" sz="1800" dirty="0" err="1"/>
              <a:t>Core</a:t>
            </a:r>
            <a:r>
              <a:rPr lang="tr-TR" sz="1800" dirty="0"/>
              <a:t>™ i9-10900K işlemcinin 20 iş parçacığı olur.</a:t>
            </a:r>
          </a:p>
          <a:p>
            <a:endParaRPr lang="tr-TR" sz="1000" dirty="0"/>
          </a:p>
          <a:p>
            <a:r>
              <a:rPr lang="tr-TR" sz="1800" dirty="0"/>
              <a:t>İki mantıksal çekirdek, geleneksel tek iş </a:t>
            </a:r>
            <a:r>
              <a:rPr lang="tr-TR" sz="1800" dirty="0" err="1"/>
              <a:t>parçacıklı</a:t>
            </a:r>
            <a:r>
              <a:rPr lang="tr-TR" sz="1800" dirty="0"/>
              <a:t> bir çekirdekten daha verimli bir şekilde çalışabilir. </a:t>
            </a:r>
            <a:r>
              <a:rPr lang="tr-TR" sz="1800" dirty="0" err="1"/>
              <a:t>Hyper-Threading</a:t>
            </a:r>
            <a:r>
              <a:rPr lang="tr-TR" sz="1800" dirty="0"/>
              <a:t> Teknolojisi, eskiden çekirdeğin diğer görevlerin tamamlanmasını beklerken geçirdiği boşta kalma süresinden yararlanarak CPU'nun işleme hızını artırır (sunucu uygulamalarında %30'a kadar).</a:t>
            </a:r>
          </a:p>
          <a:p>
            <a:pPr marL="109728" indent="0">
              <a:buNone/>
            </a:pPr>
            <a:endParaRPr lang="tr-TR" sz="1000" dirty="0"/>
          </a:p>
          <a:p>
            <a:r>
              <a:rPr lang="tr-TR" sz="1800" dirty="0"/>
              <a:t>Apple'ın M serisi çipleri (M1, M2, M3, M4) </a:t>
            </a:r>
            <a:r>
              <a:rPr lang="tr-TR" sz="1800" dirty="0" err="1"/>
              <a:t>Hyper-Threading</a:t>
            </a:r>
            <a:r>
              <a:rPr lang="tr-TR" sz="1800" dirty="0"/>
              <a:t> teknolojisini kullanmaz. Bunun nedeni, </a:t>
            </a:r>
            <a:r>
              <a:rPr lang="tr-TR" sz="1800" dirty="0" err="1"/>
              <a:t>Hyper-Threading'in</a:t>
            </a:r>
            <a:r>
              <a:rPr lang="tr-TR" sz="1800" dirty="0"/>
              <a:t> Intel'in patentli bir teknolojisi olması ve Apple'ın ARM tabanlı özel tasarım çiplerinde farklı bir mimari yaklaşım benimsemesidir.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9220" name="Picture 4" descr="D:\Mims\Ders notları\Bahar\2021\Bilgisayar Mimarisi\Ekran Alıntısı.JPG"/>
          <p:cNvPicPr>
            <a:picLocks noChangeAspect="1" noChangeArrowheads="1"/>
          </p:cNvPicPr>
          <p:nvPr/>
        </p:nvPicPr>
        <p:blipFill>
          <a:blip r:embed="rId2" cstate="print"/>
          <a:srcRect l="2160" t="5532" r="3881"/>
          <a:stretch>
            <a:fillRect/>
          </a:stretch>
        </p:blipFill>
        <p:spPr bwMode="auto">
          <a:xfrm>
            <a:off x="1547664" y="4149080"/>
            <a:ext cx="5832648" cy="2289864"/>
          </a:xfrm>
          <a:prstGeom prst="rect">
            <a:avLst/>
          </a:prstGeom>
          <a:noFill/>
        </p:spPr>
      </p:pic>
      <p:pic>
        <p:nvPicPr>
          <p:cNvPr id="9221" name="Picture 5" descr="D:\Mims\Ders notları\Bahar\2021\Bilgisayar Mimarisi\Ekran Alıntısı.JPG"/>
          <p:cNvPicPr>
            <a:picLocks noChangeAspect="1" noChangeArrowheads="1"/>
          </p:cNvPicPr>
          <p:nvPr/>
        </p:nvPicPr>
        <p:blipFill>
          <a:blip r:embed="rId3" cstate="print"/>
          <a:srcRect/>
          <a:stretch>
            <a:fillRect/>
          </a:stretch>
        </p:blipFill>
        <p:spPr bwMode="auto">
          <a:xfrm>
            <a:off x="1475656" y="260648"/>
            <a:ext cx="6075354" cy="382010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908720"/>
            <a:ext cx="8229600" cy="5400599"/>
          </a:xfrm>
        </p:spPr>
        <p:txBody>
          <a:bodyPr>
            <a:normAutofit lnSpcReduction="10000"/>
          </a:bodyPr>
          <a:lstStyle/>
          <a:p>
            <a:r>
              <a:rPr lang="tr-TR" sz="2000" dirty="0"/>
              <a:t>Performans artışında sıçrama sağlamıştır. Ancak, birçok çekirdeğin gerçek kapasitesini ortaya çıkarmak için uygun yazılımların geliştirilmesi gereklidir. </a:t>
            </a:r>
          </a:p>
          <a:p>
            <a:endParaRPr lang="tr-TR" sz="600" dirty="0"/>
          </a:p>
          <a:p>
            <a:r>
              <a:rPr lang="tr-TR" sz="2000" dirty="0"/>
              <a:t>Temel olarak grafiksel veriler üzerinde paralel işlemler gerçekleştirmek için tasarlanmıştır. </a:t>
            </a:r>
          </a:p>
          <a:p>
            <a:endParaRPr lang="tr-TR" sz="600" dirty="0"/>
          </a:p>
          <a:p>
            <a:r>
              <a:rPr lang="tr-TR" sz="2000" dirty="0"/>
              <a:t>Grafik kartı üzerinde bulunurlar, 2 Boyutlu ve 3 Boyutlu grafikleri </a:t>
            </a:r>
            <a:r>
              <a:rPr lang="tr-TR" sz="2000" dirty="0" err="1"/>
              <a:t>render</a:t>
            </a:r>
            <a:r>
              <a:rPr lang="tr-TR" sz="2000" dirty="0"/>
              <a:t> etme ve video işleme için kullanılırlar. </a:t>
            </a:r>
          </a:p>
          <a:p>
            <a:endParaRPr lang="tr-TR" sz="600" dirty="0"/>
          </a:p>
          <a:p>
            <a:r>
              <a:rPr lang="tr-TR" sz="2000" dirty="0"/>
              <a:t>Tekrarlamalı hesaplar gerektiren bir çok uygulamada kullanılabilir. </a:t>
            </a:r>
          </a:p>
          <a:p>
            <a:r>
              <a:rPr lang="tr-TR" sz="2000" dirty="0"/>
              <a:t>HD, 2k ve 4k ekranlar çok sayıda piksel içerir ve bir gölgelendiricinin, belirli efektleri elde etmek için ardışık çalıştırmalarda her pikselde programları çalıştırması gerekir. Bu amaçla, programları (bir CPU ile karşılaştırıldığında) daha küçüktür, çekirdek başına önbellekleri benzer şekilde daha küçüktür, ancak bellek bant genişlikleri olağanüstü derecede daha hızlıdır.</a:t>
            </a:r>
          </a:p>
        </p:txBody>
      </p:sp>
      <p:sp>
        <p:nvSpPr>
          <p:cNvPr id="3" name="2 Başlık"/>
          <p:cNvSpPr>
            <a:spLocks noGrp="1"/>
          </p:cNvSpPr>
          <p:nvPr>
            <p:ph type="title"/>
          </p:nvPr>
        </p:nvSpPr>
        <p:spPr>
          <a:xfrm>
            <a:off x="251520" y="116632"/>
            <a:ext cx="8640960" cy="864096"/>
          </a:xfrm>
        </p:spPr>
        <p:txBody>
          <a:bodyPr>
            <a:noAutofit/>
          </a:bodyPr>
          <a:lstStyle/>
          <a:p>
            <a:r>
              <a:rPr lang="tr-TR" sz="2600" dirty="0" err="1"/>
              <a:t>Graphics</a:t>
            </a:r>
            <a:r>
              <a:rPr lang="tr-TR" sz="2600" dirty="0"/>
              <a:t> </a:t>
            </a:r>
            <a:r>
              <a:rPr lang="tr-TR" sz="2600" dirty="0" err="1"/>
              <a:t>Processing</a:t>
            </a:r>
            <a:r>
              <a:rPr lang="tr-TR" sz="2600" dirty="0"/>
              <a:t> </a:t>
            </a:r>
            <a:r>
              <a:rPr lang="tr-TR" sz="2600" dirty="0" err="1"/>
              <a:t>Unit</a:t>
            </a:r>
            <a:r>
              <a:rPr lang="tr-TR" sz="2600" dirty="0"/>
              <a:t> (GPU) - Grafik İşlem Birimi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9512" y="2276872"/>
            <a:ext cx="8784976" cy="3816424"/>
          </a:xfrm>
        </p:spPr>
        <p:txBody>
          <a:bodyPr>
            <a:normAutofit fontScale="85000" lnSpcReduction="20000"/>
          </a:bodyPr>
          <a:lstStyle/>
          <a:p>
            <a:pPr>
              <a:buNone/>
            </a:pPr>
            <a:r>
              <a:rPr lang="tr-TR" sz="2200" b="1" dirty="0"/>
              <a:t>GEFORCE RTX 3090</a:t>
            </a:r>
          </a:p>
          <a:p>
            <a:r>
              <a:rPr lang="tr-TR" sz="2000" dirty="0"/>
              <a:t>NVIDIA CUDA </a:t>
            </a:r>
            <a:r>
              <a:rPr lang="tr-TR" sz="1600" dirty="0"/>
              <a:t>(</a:t>
            </a:r>
            <a:r>
              <a:rPr lang="tr-TR" sz="1600" dirty="0" err="1"/>
              <a:t>Compute</a:t>
            </a:r>
            <a:r>
              <a:rPr lang="tr-TR" sz="1600" dirty="0"/>
              <a:t> </a:t>
            </a:r>
            <a:r>
              <a:rPr lang="tr-TR" sz="1600" dirty="0" err="1"/>
              <a:t>Unified</a:t>
            </a:r>
            <a:r>
              <a:rPr lang="tr-TR" sz="1600" dirty="0"/>
              <a:t> Device </a:t>
            </a:r>
            <a:r>
              <a:rPr lang="tr-TR" sz="1600" dirty="0" err="1"/>
              <a:t>Architecture</a:t>
            </a:r>
            <a:r>
              <a:rPr lang="tr-TR" sz="1600" dirty="0"/>
              <a:t>)</a:t>
            </a:r>
            <a:r>
              <a:rPr lang="tr-TR" sz="2400" dirty="0"/>
              <a:t> </a:t>
            </a:r>
            <a:r>
              <a:rPr lang="tr-TR" sz="2000" dirty="0"/>
              <a:t>Çekirdekleri </a:t>
            </a:r>
            <a:r>
              <a:rPr lang="tr-TR" sz="2000" b="1" dirty="0">
                <a:solidFill>
                  <a:srgbClr val="FF0000"/>
                </a:solidFill>
              </a:rPr>
              <a:t>10496</a:t>
            </a:r>
            <a:r>
              <a:rPr lang="tr-TR" sz="2000" dirty="0"/>
              <a:t> adet</a:t>
            </a:r>
          </a:p>
          <a:p>
            <a:r>
              <a:rPr lang="tr-TR" sz="2000" b="1" dirty="0">
                <a:solidFill>
                  <a:srgbClr val="FF0000"/>
                </a:solidFill>
              </a:rPr>
              <a:t>24 GB GDDR6X</a:t>
            </a:r>
            <a:r>
              <a:rPr lang="tr-TR" sz="2000" dirty="0"/>
              <a:t> Bellek / Bellek Arayüz Genişliği </a:t>
            </a:r>
            <a:r>
              <a:rPr lang="tr-TR" sz="2000" b="1" dirty="0">
                <a:solidFill>
                  <a:srgbClr val="FF0000"/>
                </a:solidFill>
              </a:rPr>
              <a:t>384-bit</a:t>
            </a:r>
          </a:p>
          <a:p>
            <a:endParaRPr lang="tr-TR" sz="2000" b="1" dirty="0">
              <a:solidFill>
                <a:srgbClr val="FF0000"/>
              </a:solidFill>
            </a:endParaRPr>
          </a:p>
          <a:p>
            <a:pPr>
              <a:buNone/>
            </a:pPr>
            <a:r>
              <a:rPr lang="tr-TR" sz="2000" b="1" dirty="0"/>
              <a:t>GEFORCE RTX 4090</a:t>
            </a:r>
          </a:p>
          <a:p>
            <a:r>
              <a:rPr lang="tr-TR" sz="2000" dirty="0"/>
              <a:t>NVIDIA CUDA Çekirdekleri </a:t>
            </a:r>
            <a:r>
              <a:rPr lang="tr-TR" sz="2000" b="1" dirty="0">
                <a:solidFill>
                  <a:srgbClr val="FF0000"/>
                </a:solidFill>
              </a:rPr>
              <a:t>16384</a:t>
            </a:r>
            <a:r>
              <a:rPr lang="tr-TR" sz="2000" dirty="0"/>
              <a:t> adet</a:t>
            </a:r>
          </a:p>
          <a:p>
            <a:r>
              <a:rPr lang="tr-TR" sz="2000" b="1" dirty="0">
                <a:solidFill>
                  <a:srgbClr val="FF0000"/>
                </a:solidFill>
              </a:rPr>
              <a:t>24 GB GDDR6X</a:t>
            </a:r>
            <a:r>
              <a:rPr lang="tr-TR" sz="2000" dirty="0"/>
              <a:t> Bellek / Bellek Arayüz Genişliği </a:t>
            </a:r>
            <a:r>
              <a:rPr lang="tr-TR" sz="2000" b="1" dirty="0">
                <a:solidFill>
                  <a:srgbClr val="FF0000"/>
                </a:solidFill>
              </a:rPr>
              <a:t>384-bit</a:t>
            </a:r>
          </a:p>
          <a:p>
            <a:r>
              <a:rPr lang="tr-TR" sz="2000" b="1" dirty="0"/>
              <a:t>NVIDIA Mimarisi: </a:t>
            </a:r>
            <a:r>
              <a:rPr lang="tr-TR" sz="2000" b="1" dirty="0">
                <a:solidFill>
                  <a:srgbClr val="FF0000"/>
                </a:solidFill>
              </a:rPr>
              <a:t>Ada </a:t>
            </a:r>
            <a:r>
              <a:rPr lang="tr-TR" sz="2000" b="1" dirty="0" err="1">
                <a:solidFill>
                  <a:srgbClr val="FF0000"/>
                </a:solidFill>
              </a:rPr>
              <a:t>Lovelace</a:t>
            </a:r>
            <a:r>
              <a:rPr lang="tr-TR" sz="2000" b="1" dirty="0">
                <a:solidFill>
                  <a:srgbClr val="FF0000"/>
                </a:solidFill>
              </a:rPr>
              <a:t>    </a:t>
            </a:r>
            <a:r>
              <a:rPr lang="tr-TR" sz="2100" b="1" dirty="0"/>
              <a:t>Yapay Zeka TOPS: </a:t>
            </a:r>
            <a:r>
              <a:rPr lang="tr-TR" sz="2100" b="1" dirty="0">
                <a:solidFill>
                  <a:srgbClr val="FF0000"/>
                </a:solidFill>
              </a:rPr>
              <a:t>1321</a:t>
            </a:r>
          </a:p>
          <a:p>
            <a:pPr marL="109728" indent="0">
              <a:buNone/>
            </a:pPr>
            <a:endParaRPr lang="tr-TR" sz="2000" b="1" dirty="0">
              <a:solidFill>
                <a:srgbClr val="FF0000"/>
              </a:solidFill>
            </a:endParaRPr>
          </a:p>
          <a:p>
            <a:pPr>
              <a:buNone/>
            </a:pPr>
            <a:r>
              <a:rPr lang="tr-TR" sz="2000" b="1" dirty="0"/>
              <a:t>GEFORCE RTX 5090</a:t>
            </a:r>
          </a:p>
          <a:p>
            <a:r>
              <a:rPr lang="tr-TR" sz="2000" dirty="0"/>
              <a:t>NVIDIA CUDA Çekirdekleri </a:t>
            </a:r>
            <a:r>
              <a:rPr lang="tr-TR" sz="2000" b="1" dirty="0">
                <a:solidFill>
                  <a:srgbClr val="FF0000"/>
                </a:solidFill>
              </a:rPr>
              <a:t>21760</a:t>
            </a:r>
            <a:r>
              <a:rPr lang="tr-TR" sz="2000" dirty="0"/>
              <a:t> adet</a:t>
            </a:r>
          </a:p>
          <a:p>
            <a:r>
              <a:rPr lang="tr-TR" sz="2000" b="1" dirty="0">
                <a:solidFill>
                  <a:srgbClr val="FF0000"/>
                </a:solidFill>
              </a:rPr>
              <a:t>32 GB GDDR7</a:t>
            </a:r>
            <a:r>
              <a:rPr lang="tr-TR" sz="2000" dirty="0"/>
              <a:t> Bellek (Saat Hızı: </a:t>
            </a:r>
            <a:r>
              <a:rPr lang="tr-TR" sz="2000" b="1" dirty="0">
                <a:solidFill>
                  <a:srgbClr val="FF0000"/>
                </a:solidFill>
              </a:rPr>
              <a:t>2.407 GHz</a:t>
            </a:r>
            <a:r>
              <a:rPr lang="tr-TR" sz="2000" dirty="0"/>
              <a:t>)/ Bellek Arayüz Genişliği </a:t>
            </a:r>
            <a:r>
              <a:rPr lang="tr-TR" sz="2000" b="1" dirty="0">
                <a:solidFill>
                  <a:srgbClr val="FF0000"/>
                </a:solidFill>
              </a:rPr>
              <a:t>512-bit</a:t>
            </a:r>
          </a:p>
          <a:p>
            <a:r>
              <a:rPr lang="tr-TR" sz="2000" b="1" dirty="0"/>
              <a:t>NVIDIA Mimarisi: </a:t>
            </a:r>
            <a:r>
              <a:rPr lang="tr-TR" sz="2000" b="1" dirty="0">
                <a:solidFill>
                  <a:srgbClr val="FF0000"/>
                </a:solidFill>
              </a:rPr>
              <a:t>Blackwell  </a:t>
            </a:r>
            <a:r>
              <a:rPr lang="tr-TR" sz="2000" b="1" dirty="0"/>
              <a:t>Tensör </a:t>
            </a:r>
            <a:r>
              <a:rPr lang="tr-TR" sz="2000" dirty="0"/>
              <a:t>Çekirdeği</a:t>
            </a:r>
            <a:r>
              <a:rPr lang="tr-TR" sz="2000" b="1" dirty="0"/>
              <a:t>: </a:t>
            </a:r>
            <a:r>
              <a:rPr lang="tr-TR" sz="2000" b="1" dirty="0">
                <a:solidFill>
                  <a:srgbClr val="FF0000"/>
                </a:solidFill>
              </a:rPr>
              <a:t>680  </a:t>
            </a:r>
            <a:r>
              <a:rPr lang="tr-TR" sz="2000" b="1" dirty="0"/>
              <a:t>Yapay Zeka TOPS: </a:t>
            </a:r>
            <a:r>
              <a:rPr lang="tr-TR" sz="2000" b="1" dirty="0">
                <a:solidFill>
                  <a:srgbClr val="FF0000"/>
                </a:solidFill>
              </a:rPr>
              <a:t>3352</a:t>
            </a:r>
          </a:p>
        </p:txBody>
      </p:sp>
      <p:pic>
        <p:nvPicPr>
          <p:cNvPr id="4" name="Resim 3" descr="hayran, ekran görüntüsü, mekanik fan içeren bir resim&#10;&#10;Yapay zeka tarafından oluşturulan içerik yanlış olabilir.">
            <a:extLst>
              <a:ext uri="{FF2B5EF4-FFF2-40B4-BE49-F238E27FC236}">
                <a16:creationId xmlns:a16="http://schemas.microsoft.com/office/drawing/2014/main" id="{08D97146-21DD-6AB3-7685-68CFEA9CF833}"/>
              </a:ext>
            </a:extLst>
          </p:cNvPr>
          <p:cNvPicPr>
            <a:picLocks noChangeAspect="1"/>
          </p:cNvPicPr>
          <p:nvPr/>
        </p:nvPicPr>
        <p:blipFill>
          <a:blip r:embed="rId2">
            <a:extLst>
              <a:ext uri="{28A0092B-C50C-407E-A947-70E740481C1C}">
                <a14:useLocalDpi xmlns:a14="http://schemas.microsoft.com/office/drawing/2010/main" val="0"/>
              </a:ext>
            </a:extLst>
          </a:blip>
          <a:srcRect l="13775" t="19201" r="11413" b="16400"/>
          <a:stretch/>
        </p:blipFill>
        <p:spPr>
          <a:xfrm>
            <a:off x="2492769" y="188640"/>
            <a:ext cx="4158462" cy="201357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548680"/>
            <a:ext cx="8435280" cy="4165923"/>
          </a:xfrm>
        </p:spPr>
        <p:txBody>
          <a:bodyPr>
            <a:normAutofit/>
          </a:bodyPr>
          <a:lstStyle/>
          <a:p>
            <a:pPr marL="109728" indent="0" algn="ctr">
              <a:buNone/>
            </a:pPr>
            <a:r>
              <a:rPr lang="tr-TR" sz="2800" b="1" dirty="0"/>
              <a:t>NVIDIA CUDA Çekirdekleri</a:t>
            </a:r>
            <a:endParaRPr lang="tr-TR" sz="2800" b="1" dirty="0">
              <a:solidFill>
                <a:srgbClr val="FF0000"/>
              </a:solidFill>
            </a:endParaRPr>
          </a:p>
        </p:txBody>
      </p:sp>
      <p:pic>
        <p:nvPicPr>
          <p:cNvPr id="29700" name="Picture 4" descr="gpu core ile ilgili görsel sonucu"/>
          <p:cNvPicPr>
            <a:picLocks noChangeAspect="1" noChangeArrowheads="1"/>
          </p:cNvPicPr>
          <p:nvPr/>
        </p:nvPicPr>
        <p:blipFill>
          <a:blip r:embed="rId2" cstate="print"/>
          <a:srcRect/>
          <a:stretch>
            <a:fillRect/>
          </a:stretch>
        </p:blipFill>
        <p:spPr bwMode="auto">
          <a:xfrm>
            <a:off x="3563888" y="3678973"/>
            <a:ext cx="5472608" cy="2702355"/>
          </a:xfrm>
          <a:prstGeom prst="rect">
            <a:avLst/>
          </a:prstGeom>
          <a:noFill/>
        </p:spPr>
      </p:pic>
      <p:pic>
        <p:nvPicPr>
          <p:cNvPr id="6" name="Picture 2" descr="gpu core ile ilgili görsel sonucu"/>
          <p:cNvPicPr>
            <a:picLocks noChangeAspect="1" noChangeArrowheads="1"/>
          </p:cNvPicPr>
          <p:nvPr/>
        </p:nvPicPr>
        <p:blipFill>
          <a:blip r:embed="rId3" cstate="print"/>
          <a:srcRect/>
          <a:stretch>
            <a:fillRect/>
          </a:stretch>
        </p:blipFill>
        <p:spPr bwMode="auto">
          <a:xfrm>
            <a:off x="251520" y="1340768"/>
            <a:ext cx="5471158" cy="2160240"/>
          </a:xfrm>
          <a:prstGeom prst="rect">
            <a:avLst/>
          </a:prstGeom>
          <a:noFill/>
        </p:spPr>
      </p:pic>
    </p:spTree>
    <p:extLst>
      <p:ext uri="{BB962C8B-B14F-4D97-AF65-F5344CB8AC3E}">
        <p14:creationId xmlns:p14="http://schemas.microsoft.com/office/powerpoint/2010/main" val="1909696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2380FEC3-0B68-A041-2D66-7E0692DB60BE}"/>
              </a:ext>
            </a:extLst>
          </p:cNvPr>
          <p:cNvSpPr>
            <a:spLocks noGrp="1"/>
          </p:cNvSpPr>
          <p:nvPr>
            <p:ph idx="1"/>
          </p:nvPr>
        </p:nvSpPr>
        <p:spPr>
          <a:xfrm>
            <a:off x="323528" y="332656"/>
            <a:ext cx="8568952" cy="5904656"/>
          </a:xfrm>
        </p:spPr>
        <p:txBody>
          <a:bodyPr>
            <a:normAutofit fontScale="85000" lnSpcReduction="20000"/>
          </a:bodyPr>
          <a:lstStyle/>
          <a:p>
            <a:pPr marL="109728" indent="0" algn="ctr">
              <a:buNone/>
            </a:pPr>
            <a:r>
              <a:rPr lang="tr-TR" sz="2800" b="1" dirty="0"/>
              <a:t>NVIDIA TENSOR Çekirdekleri</a:t>
            </a:r>
          </a:p>
          <a:p>
            <a:r>
              <a:rPr lang="tr-TR" sz="2500" dirty="0" err="1"/>
              <a:t>Tensor</a:t>
            </a:r>
            <a:r>
              <a:rPr lang="tr-TR" sz="2500" dirty="0"/>
              <a:t> çekirdekleri, derin öğrenme iş yüklerini hızlandırmak için tasarlanmış, NVIDIA </a:t>
            </a:r>
            <a:r>
              <a:rPr lang="tr-TR" sz="2500" dirty="0" err="1"/>
              <a:t>GPU'larında</a:t>
            </a:r>
            <a:r>
              <a:rPr lang="tr-TR" sz="2500" dirty="0"/>
              <a:t> bulunan özel işlem birimleridir.</a:t>
            </a:r>
          </a:p>
          <a:p>
            <a:r>
              <a:rPr lang="tr-TR" sz="2600" dirty="0"/>
              <a:t>Tensör Çekirdek Veriminin Evrimi:</a:t>
            </a:r>
            <a:endParaRPr lang="tr-TR" sz="2600" dirty="0">
              <a:solidFill>
                <a:srgbClr val="1F1F1F"/>
              </a:solidFill>
              <a:latin typeface="Google Sans"/>
            </a:endParaRPr>
          </a:p>
          <a:p>
            <a:pPr marL="109728" indent="0">
              <a:buNone/>
            </a:pPr>
            <a:r>
              <a:rPr lang="tr-TR" b="1" dirty="0">
                <a:solidFill>
                  <a:srgbClr val="FF0000"/>
                </a:solidFill>
              </a:rPr>
              <a:t>Volta (1st Gen):</a:t>
            </a:r>
          </a:p>
          <a:p>
            <a:r>
              <a:rPr lang="fr-FR" sz="2600" dirty="0"/>
              <a:t>Matrix </a:t>
            </a:r>
            <a:r>
              <a:rPr lang="fr-FR" sz="2600" dirty="0" err="1"/>
              <a:t>Tile</a:t>
            </a:r>
            <a:r>
              <a:rPr lang="fr-FR" sz="2600" dirty="0"/>
              <a:t>: 4 × 4 × 4</a:t>
            </a:r>
            <a:endParaRPr lang="tr-TR" sz="2600" dirty="0">
              <a:solidFill>
                <a:srgbClr val="1F1F1F"/>
              </a:solidFill>
              <a:latin typeface="Google Sans"/>
            </a:endParaRPr>
          </a:p>
          <a:p>
            <a:r>
              <a:rPr lang="tr-TR" sz="2600" dirty="0" err="1"/>
              <a:t>Ops-per-Cycle</a:t>
            </a:r>
            <a:r>
              <a:rPr lang="tr-TR" sz="2600" dirty="0"/>
              <a:t>: 128 FP16</a:t>
            </a:r>
            <a:endParaRPr lang="tr-TR" sz="2600" dirty="0">
              <a:solidFill>
                <a:srgbClr val="1F1F1F"/>
              </a:solidFill>
              <a:latin typeface="Google Sans"/>
            </a:endParaRPr>
          </a:p>
          <a:p>
            <a:pPr marL="109728" indent="0">
              <a:buNone/>
            </a:pPr>
            <a:r>
              <a:rPr lang="tr-TR" b="1" dirty="0">
                <a:solidFill>
                  <a:srgbClr val="FF0000"/>
                </a:solidFill>
              </a:rPr>
              <a:t>Turing (2nd Gen):</a:t>
            </a:r>
          </a:p>
          <a:p>
            <a:r>
              <a:rPr lang="tr-TR" sz="2600" dirty="0" err="1"/>
              <a:t>Ops-per-Cycle</a:t>
            </a:r>
            <a:r>
              <a:rPr lang="tr-TR" sz="2600" dirty="0"/>
              <a:t>: 256 INT8 (dense)</a:t>
            </a:r>
            <a:endParaRPr lang="tr-TR" sz="2600" dirty="0">
              <a:solidFill>
                <a:srgbClr val="1F1F1F"/>
              </a:solidFill>
              <a:latin typeface="Google Sans"/>
            </a:endParaRPr>
          </a:p>
          <a:p>
            <a:pPr marL="109728" indent="0">
              <a:buNone/>
            </a:pPr>
            <a:r>
              <a:rPr lang="tr-TR" b="1" dirty="0">
                <a:solidFill>
                  <a:srgbClr val="FF0000"/>
                </a:solidFill>
              </a:rPr>
              <a:t>Ampere (3rd Gen):</a:t>
            </a:r>
          </a:p>
          <a:p>
            <a:r>
              <a:rPr lang="fr-FR" sz="2600" dirty="0"/>
              <a:t>Matrix </a:t>
            </a:r>
            <a:r>
              <a:rPr lang="fr-FR" sz="2600" dirty="0" err="1"/>
              <a:t>Tile</a:t>
            </a:r>
            <a:r>
              <a:rPr lang="fr-FR" sz="2600" dirty="0"/>
              <a:t>:</a:t>
            </a:r>
            <a:r>
              <a:rPr lang="tr-TR" sz="2600" dirty="0"/>
              <a:t> 8 × 4 × 8</a:t>
            </a:r>
            <a:endParaRPr lang="tr-TR" sz="2600" dirty="0">
              <a:solidFill>
                <a:srgbClr val="1F1F1F"/>
              </a:solidFill>
              <a:latin typeface="Google Sans"/>
            </a:endParaRPr>
          </a:p>
          <a:p>
            <a:r>
              <a:rPr lang="tr-TR" sz="2600" dirty="0" err="1"/>
              <a:t>Ops-per-Cycle</a:t>
            </a:r>
            <a:r>
              <a:rPr lang="tr-TR" sz="2600" dirty="0"/>
              <a:t>: 1024 INT8</a:t>
            </a:r>
            <a:endParaRPr lang="tr-TR" sz="2600" dirty="0">
              <a:solidFill>
                <a:srgbClr val="1F1F1F"/>
              </a:solidFill>
              <a:latin typeface="Google Sans"/>
            </a:endParaRPr>
          </a:p>
          <a:p>
            <a:pPr marL="109728" indent="0">
              <a:buNone/>
            </a:pPr>
            <a:r>
              <a:rPr lang="tr-TR" b="1" dirty="0">
                <a:solidFill>
                  <a:srgbClr val="FF0000"/>
                </a:solidFill>
              </a:rPr>
              <a:t>Ada </a:t>
            </a:r>
            <a:r>
              <a:rPr lang="tr-TR" b="1" dirty="0" err="1">
                <a:solidFill>
                  <a:srgbClr val="FF0000"/>
                </a:solidFill>
              </a:rPr>
              <a:t>Lovelace</a:t>
            </a:r>
            <a:r>
              <a:rPr lang="tr-TR" b="1" dirty="0">
                <a:solidFill>
                  <a:srgbClr val="FF0000"/>
                </a:solidFill>
              </a:rPr>
              <a:t> (4th Gen):</a:t>
            </a:r>
          </a:p>
          <a:p>
            <a:r>
              <a:rPr lang="tr-TR" sz="2600" dirty="0" err="1"/>
              <a:t>Ops-per-Cycle</a:t>
            </a:r>
            <a:r>
              <a:rPr lang="tr-TR" sz="2600" dirty="0"/>
              <a:t>: 1024 INT8</a:t>
            </a:r>
            <a:endParaRPr lang="tr-TR" sz="2600" dirty="0">
              <a:solidFill>
                <a:srgbClr val="1F1F1F"/>
              </a:solidFill>
              <a:latin typeface="Google Sans"/>
            </a:endParaRPr>
          </a:p>
          <a:p>
            <a:pPr marL="109728" indent="0">
              <a:buNone/>
            </a:pPr>
            <a:r>
              <a:rPr lang="tr-TR" b="1" dirty="0">
                <a:solidFill>
                  <a:srgbClr val="FF0000"/>
                </a:solidFill>
              </a:rPr>
              <a:t>Blackwell (5th Gen):</a:t>
            </a:r>
          </a:p>
          <a:p>
            <a:r>
              <a:rPr lang="fr-FR" sz="2600" dirty="0"/>
              <a:t>Matrix </a:t>
            </a:r>
            <a:r>
              <a:rPr lang="fr-FR" sz="2600" dirty="0" err="1"/>
              <a:t>Tile</a:t>
            </a:r>
            <a:r>
              <a:rPr lang="fr-FR" sz="2600" dirty="0"/>
              <a:t>:</a:t>
            </a:r>
            <a:r>
              <a:rPr lang="tr-TR" sz="2600" dirty="0"/>
              <a:t> 8</a:t>
            </a:r>
            <a:r>
              <a:rPr lang="sv-SE" sz="2600" dirty="0"/>
              <a:t> × </a:t>
            </a:r>
            <a:r>
              <a:rPr lang="tr-TR" sz="2600" dirty="0"/>
              <a:t>4</a:t>
            </a:r>
            <a:r>
              <a:rPr lang="sv-SE" sz="2600" dirty="0"/>
              <a:t> × </a:t>
            </a:r>
            <a:r>
              <a:rPr lang="tr-TR" sz="2600" dirty="0"/>
              <a:t>8</a:t>
            </a:r>
          </a:p>
          <a:p>
            <a:r>
              <a:rPr lang="tr-TR" sz="2600" dirty="0" err="1"/>
              <a:t>Ops-per-Cycle</a:t>
            </a:r>
            <a:r>
              <a:rPr lang="tr-TR" sz="2600" dirty="0"/>
              <a:t>: 1024 INT8 (</a:t>
            </a:r>
            <a:r>
              <a:rPr lang="tr-TR" sz="2600" dirty="0">
                <a:solidFill>
                  <a:srgbClr val="FF0000"/>
                </a:solidFill>
              </a:rPr>
              <a:t>2048 FP4</a:t>
            </a:r>
            <a:r>
              <a:rPr lang="tr-TR" sz="2600" dirty="0"/>
              <a:t>)</a:t>
            </a:r>
            <a:endParaRPr lang="tr-TR" sz="2600" dirty="0">
              <a:solidFill>
                <a:srgbClr val="1F1F1F"/>
              </a:solidFill>
              <a:latin typeface="Google Sans"/>
            </a:endParaRPr>
          </a:p>
        </p:txBody>
      </p:sp>
    </p:spTree>
    <p:extLst>
      <p:ext uri="{BB962C8B-B14F-4D97-AF65-F5344CB8AC3E}">
        <p14:creationId xmlns:p14="http://schemas.microsoft.com/office/powerpoint/2010/main" val="1427894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63773A6C-18D8-FB86-C617-8537FF943B16}"/>
              </a:ext>
            </a:extLst>
          </p:cNvPr>
          <p:cNvSpPr>
            <a:spLocks noGrp="1"/>
          </p:cNvSpPr>
          <p:nvPr>
            <p:ph idx="1"/>
          </p:nvPr>
        </p:nvSpPr>
        <p:spPr/>
        <p:txBody>
          <a:bodyPr/>
          <a:lstStyle/>
          <a:p>
            <a:endParaRPr lang="tr-TR"/>
          </a:p>
        </p:txBody>
      </p:sp>
      <p:sp>
        <p:nvSpPr>
          <p:cNvPr id="3" name="Başlık 2">
            <a:extLst>
              <a:ext uri="{FF2B5EF4-FFF2-40B4-BE49-F238E27FC236}">
                <a16:creationId xmlns:a16="http://schemas.microsoft.com/office/drawing/2014/main" id="{91B9B13D-D7CE-8E78-9436-DB5D2B0412FC}"/>
              </a:ext>
            </a:extLst>
          </p:cNvPr>
          <p:cNvSpPr>
            <a:spLocks noGrp="1"/>
          </p:cNvSpPr>
          <p:nvPr>
            <p:ph type="title"/>
          </p:nvPr>
        </p:nvSpPr>
        <p:spPr/>
        <p:txBody>
          <a:bodyPr/>
          <a:lstStyle/>
          <a:p>
            <a:endParaRPr lang="tr-TR"/>
          </a:p>
        </p:txBody>
      </p:sp>
      <p:pic>
        <p:nvPicPr>
          <p:cNvPr id="2050" name="Picture 2" descr="CUDA编程】【1】【1.Introduction】 - welcome to x-jeff blog">
            <a:extLst>
              <a:ext uri="{FF2B5EF4-FFF2-40B4-BE49-F238E27FC236}">
                <a16:creationId xmlns:a16="http://schemas.microsoft.com/office/drawing/2014/main" id="{1885CFB9-6703-B8C5-3ED8-148AB6B907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409"/>
          <a:stretch/>
        </p:blipFill>
        <p:spPr bwMode="auto">
          <a:xfrm>
            <a:off x="497538" y="2701017"/>
            <a:ext cx="8148922" cy="411235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573F66B4-3F91-4B21-FE1B-0E2936E3C3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6852" y="188640"/>
            <a:ext cx="3650295" cy="2052657"/>
          </a:xfrm>
          <a:prstGeom prst="rect">
            <a:avLst/>
          </a:prstGeom>
          <a:noFill/>
          <a:extLst>
            <a:ext uri="{909E8E84-426E-40DD-AFC4-6F175D3DCCD1}">
              <a14:hiddenFill xmlns:a14="http://schemas.microsoft.com/office/drawing/2010/main">
                <a:solidFill>
                  <a:srgbClr val="FFFFFF"/>
                </a:solidFill>
              </a14:hiddenFill>
            </a:ext>
          </a:extLst>
        </p:spPr>
      </p:pic>
      <p:pic>
        <p:nvPicPr>
          <p:cNvPr id="7" name="Resim 6">
            <a:extLst>
              <a:ext uri="{FF2B5EF4-FFF2-40B4-BE49-F238E27FC236}">
                <a16:creationId xmlns:a16="http://schemas.microsoft.com/office/drawing/2014/main" id="{7EEDB05A-A1DB-A6BD-6FE0-744A18542A65}"/>
              </a:ext>
            </a:extLst>
          </p:cNvPr>
          <p:cNvPicPr>
            <a:picLocks noChangeAspect="1"/>
          </p:cNvPicPr>
          <p:nvPr/>
        </p:nvPicPr>
        <p:blipFill>
          <a:blip r:embed="rId4"/>
          <a:stretch>
            <a:fillRect/>
          </a:stretch>
        </p:blipFill>
        <p:spPr>
          <a:xfrm>
            <a:off x="1331640" y="2348880"/>
            <a:ext cx="7002894" cy="289477"/>
          </a:xfrm>
          <a:prstGeom prst="rect">
            <a:avLst/>
          </a:prstGeom>
        </p:spPr>
      </p:pic>
    </p:spTree>
    <p:extLst>
      <p:ext uri="{BB962C8B-B14F-4D97-AF65-F5344CB8AC3E}">
        <p14:creationId xmlns:p14="http://schemas.microsoft.com/office/powerpoint/2010/main" val="3254702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96900B0C-EB9A-3862-C69B-E0D9DF9E87AC}"/>
              </a:ext>
            </a:extLst>
          </p:cNvPr>
          <p:cNvSpPr>
            <a:spLocks noGrp="1"/>
          </p:cNvSpPr>
          <p:nvPr>
            <p:ph idx="1"/>
          </p:nvPr>
        </p:nvSpPr>
        <p:spPr>
          <a:xfrm>
            <a:off x="251520" y="1196752"/>
            <a:ext cx="8640960" cy="5184576"/>
          </a:xfrm>
        </p:spPr>
        <p:txBody>
          <a:bodyPr>
            <a:normAutofit fontScale="92500" lnSpcReduction="10000"/>
          </a:bodyPr>
          <a:lstStyle/>
          <a:p>
            <a:r>
              <a:rPr lang="tr-TR" sz="2800" b="1" dirty="0"/>
              <a:t>Tensör Çekirdeği: </a:t>
            </a:r>
            <a:r>
              <a:rPr lang="tr-TR" sz="2800" b="1" dirty="0">
                <a:solidFill>
                  <a:srgbClr val="FF0000"/>
                </a:solidFill>
              </a:rPr>
              <a:t>680 </a:t>
            </a:r>
            <a:r>
              <a:rPr lang="tr-TR" sz="2800" dirty="0"/>
              <a:t>adettir. </a:t>
            </a:r>
          </a:p>
          <a:p>
            <a:r>
              <a:rPr lang="tr-TR" sz="2800" b="1" dirty="0"/>
              <a:t>Bellek hızı: </a:t>
            </a:r>
            <a:r>
              <a:rPr lang="tr-TR" sz="2800" b="1" dirty="0">
                <a:solidFill>
                  <a:srgbClr val="FF0000"/>
                </a:solidFill>
              </a:rPr>
              <a:t>2.407</a:t>
            </a:r>
            <a:r>
              <a:rPr lang="tr-TR" sz="2800" dirty="0"/>
              <a:t> GHz (</a:t>
            </a:r>
            <a:r>
              <a:rPr lang="tr-TR" sz="2800" dirty="0" err="1"/>
              <a:t>boost</a:t>
            </a:r>
            <a:r>
              <a:rPr lang="tr-TR" sz="2800" dirty="0"/>
              <a:t>)</a:t>
            </a:r>
          </a:p>
          <a:p>
            <a:pPr marL="109728" indent="0">
              <a:buNone/>
            </a:pPr>
            <a:endParaRPr lang="tr-TR" sz="2800" dirty="0"/>
          </a:p>
          <a:p>
            <a:endParaRPr lang="tr-TR" sz="2800" dirty="0"/>
          </a:p>
          <a:p>
            <a:r>
              <a:rPr lang="tr-TR" sz="2800" dirty="0"/>
              <a:t>Her</a:t>
            </a:r>
            <a:r>
              <a:rPr lang="en-US" sz="2800" dirty="0"/>
              <a:t> Tensor </a:t>
            </a:r>
            <a:r>
              <a:rPr lang="tr-TR" sz="2800" dirty="0"/>
              <a:t>çekirdeğinin MMA </a:t>
            </a:r>
            <a:r>
              <a:rPr lang="tr-TR" sz="2800" dirty="0" err="1"/>
              <a:t>Tile’ında</a:t>
            </a:r>
            <a:r>
              <a:rPr lang="tr-TR" sz="2800" dirty="0"/>
              <a:t> (</a:t>
            </a:r>
            <a:r>
              <a:rPr lang="tr-TR" sz="2800" dirty="0" err="1"/>
              <a:t>matrix-multiply-accumulate</a:t>
            </a:r>
            <a:r>
              <a:rPr lang="tr-TR" sz="2800" dirty="0"/>
              <a:t>) </a:t>
            </a:r>
            <a:r>
              <a:rPr lang="sv-SE" sz="2800" dirty="0"/>
              <a:t>16×8×16 blo</a:t>
            </a:r>
            <a:r>
              <a:rPr lang="tr-TR" sz="2800" dirty="0"/>
              <a:t>k içerdiği düşünülmektedir.</a:t>
            </a:r>
          </a:p>
          <a:p>
            <a:r>
              <a:rPr lang="tr-TR" sz="2800" dirty="0"/>
              <a:t>Her</a:t>
            </a:r>
            <a:r>
              <a:rPr lang="en-US" sz="2800" dirty="0"/>
              <a:t> Tensor </a:t>
            </a:r>
            <a:r>
              <a:rPr lang="tr-TR" sz="2800" dirty="0"/>
              <a:t>çekirdeği her bir </a:t>
            </a:r>
            <a:r>
              <a:rPr lang="en-US" sz="2800" dirty="0"/>
              <a:t>cycle</a:t>
            </a:r>
            <a:r>
              <a:rPr lang="tr-TR" sz="2800" dirty="0"/>
              <a:t> da</a:t>
            </a:r>
            <a:r>
              <a:rPr lang="en-US" sz="2800" dirty="0"/>
              <a:t> 2048</a:t>
            </a:r>
            <a:r>
              <a:rPr lang="tr-TR" sz="2800" dirty="0"/>
              <a:t> adet</a:t>
            </a:r>
            <a:r>
              <a:rPr lang="en-US" sz="2800" dirty="0"/>
              <a:t> </a:t>
            </a:r>
            <a:r>
              <a:rPr lang="tr-TR" sz="2800" dirty="0"/>
              <a:t>FP4 (4-bit </a:t>
            </a:r>
            <a:r>
              <a:rPr lang="tr-TR" sz="2800" dirty="0" err="1"/>
              <a:t>float</a:t>
            </a:r>
            <a:r>
              <a:rPr lang="tr-TR" sz="2800" dirty="0"/>
              <a:t>)</a:t>
            </a:r>
            <a:r>
              <a:rPr lang="en-US" sz="2800" dirty="0"/>
              <a:t> </a:t>
            </a:r>
            <a:r>
              <a:rPr lang="tr-TR" sz="2800" dirty="0"/>
              <a:t>işlemi yapabilmektedir. </a:t>
            </a:r>
          </a:p>
          <a:p>
            <a:endParaRPr lang="tr-TR" sz="2800" dirty="0"/>
          </a:p>
          <a:p>
            <a:r>
              <a:rPr lang="tr-TR" sz="2800" dirty="0"/>
              <a:t>TOPS= 680 x 2.407×10⁹ Hz x </a:t>
            </a:r>
            <a:r>
              <a:rPr lang="en-US" sz="2800" dirty="0"/>
              <a:t>2048</a:t>
            </a:r>
            <a:r>
              <a:rPr lang="tr-TR" sz="2800" dirty="0"/>
              <a:t> / </a:t>
            </a:r>
            <a:r>
              <a:rPr lang="tr-TR" sz="2800" i="0" dirty="0">
                <a:effectLst/>
                <a:latin typeface="+mj-lt"/>
              </a:rPr>
              <a:t>10</a:t>
            </a:r>
            <a:r>
              <a:rPr lang="tr-TR" sz="2800" i="0" baseline="30000" dirty="0">
                <a:effectLst/>
                <a:latin typeface="+mj-lt"/>
              </a:rPr>
              <a:t>12</a:t>
            </a:r>
            <a:r>
              <a:rPr lang="tr-TR" sz="2800" dirty="0">
                <a:latin typeface="+mj-lt"/>
              </a:rPr>
              <a:t> </a:t>
            </a:r>
          </a:p>
          <a:p>
            <a:r>
              <a:rPr lang="tr-TR" sz="2800" b="1" dirty="0">
                <a:solidFill>
                  <a:srgbClr val="FF0000"/>
                </a:solidFill>
              </a:rPr>
              <a:t>TOPS= 3352 FP4 </a:t>
            </a:r>
            <a:r>
              <a:rPr lang="tr-TR" sz="2800" b="1" dirty="0"/>
              <a:t>(</a:t>
            </a:r>
            <a:r>
              <a:rPr lang="tr-TR" dirty="0"/>
              <a:t>1676</a:t>
            </a:r>
            <a:r>
              <a:rPr lang="en-US" dirty="0"/>
              <a:t> TOPS of INT8 with sparsity</a:t>
            </a:r>
            <a:r>
              <a:rPr lang="tr-TR" sz="2800" b="1" dirty="0"/>
              <a:t>)</a:t>
            </a:r>
          </a:p>
        </p:txBody>
      </p:sp>
      <p:sp>
        <p:nvSpPr>
          <p:cNvPr id="3" name="Başlık 2">
            <a:extLst>
              <a:ext uri="{FF2B5EF4-FFF2-40B4-BE49-F238E27FC236}">
                <a16:creationId xmlns:a16="http://schemas.microsoft.com/office/drawing/2014/main" id="{D532DEFF-3608-DCAF-CE06-9A74274184D9}"/>
              </a:ext>
            </a:extLst>
          </p:cNvPr>
          <p:cNvSpPr>
            <a:spLocks noGrp="1"/>
          </p:cNvSpPr>
          <p:nvPr>
            <p:ph type="title"/>
          </p:nvPr>
        </p:nvSpPr>
        <p:spPr>
          <a:xfrm>
            <a:off x="251520" y="274638"/>
            <a:ext cx="8712968" cy="1143000"/>
          </a:xfrm>
        </p:spPr>
        <p:txBody>
          <a:bodyPr>
            <a:noAutofit/>
          </a:bodyPr>
          <a:lstStyle/>
          <a:p>
            <a:r>
              <a:rPr lang="tr-TR" sz="3400" b="1" dirty="0"/>
              <a:t>RTX 5090 Yapay Zeka TOPS Hesaplama</a:t>
            </a:r>
            <a:endParaRPr lang="tr-TR" sz="3400" dirty="0"/>
          </a:p>
        </p:txBody>
      </p:sp>
      <p:pic>
        <p:nvPicPr>
          <p:cNvPr id="6" name="Resim 5">
            <a:extLst>
              <a:ext uri="{FF2B5EF4-FFF2-40B4-BE49-F238E27FC236}">
                <a16:creationId xmlns:a16="http://schemas.microsoft.com/office/drawing/2014/main" id="{EA768188-6E11-B63B-A4BB-984C4656D7C8}"/>
              </a:ext>
            </a:extLst>
          </p:cNvPr>
          <p:cNvPicPr>
            <a:picLocks noChangeAspect="1"/>
          </p:cNvPicPr>
          <p:nvPr/>
        </p:nvPicPr>
        <p:blipFill>
          <a:blip r:embed="rId2"/>
          <a:stretch>
            <a:fillRect/>
          </a:stretch>
        </p:blipFill>
        <p:spPr>
          <a:xfrm>
            <a:off x="1695440" y="2060848"/>
            <a:ext cx="5825128" cy="720080"/>
          </a:xfrm>
          <a:prstGeom prst="rect">
            <a:avLst/>
          </a:prstGeom>
        </p:spPr>
      </p:pic>
    </p:spTree>
    <p:extLst>
      <p:ext uri="{BB962C8B-B14F-4D97-AF65-F5344CB8AC3E}">
        <p14:creationId xmlns:p14="http://schemas.microsoft.com/office/powerpoint/2010/main" val="2804025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fade">
                                      <p:cBhvr>
                                        <p:cTn id="27" dur="500"/>
                                        <p:tgtEl>
                                          <p:spTgt spid="2">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8" end="8"/>
                                            </p:txEl>
                                          </p:spTgt>
                                        </p:tgtEl>
                                        <p:attrNameLst>
                                          <p:attrName>style.visibility</p:attrName>
                                        </p:attrNameLst>
                                      </p:cBhvr>
                                      <p:to>
                                        <p:strVal val="visible"/>
                                      </p:to>
                                    </p:set>
                                    <p:animEffect transition="in" filter="fade">
                                      <p:cBhvr>
                                        <p:cTn id="32"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267E8-4725-1A15-4342-C125FBBCF8B4}"/>
            </a:ext>
          </a:extLst>
        </p:cNvPr>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8F3F2438-71E5-8ABB-C629-588C6FEF07BC}"/>
              </a:ext>
            </a:extLst>
          </p:cNvPr>
          <p:cNvSpPr>
            <a:spLocks noGrp="1"/>
          </p:cNvSpPr>
          <p:nvPr>
            <p:ph idx="1"/>
          </p:nvPr>
        </p:nvSpPr>
        <p:spPr>
          <a:xfrm>
            <a:off x="107504" y="1481328"/>
            <a:ext cx="6028256" cy="4525963"/>
          </a:xfrm>
        </p:spPr>
        <p:txBody>
          <a:bodyPr>
            <a:normAutofit/>
          </a:bodyPr>
          <a:lstStyle/>
          <a:p>
            <a:r>
              <a:rPr lang="tr-TR" sz="2000" dirty="0"/>
              <a:t>Her GPU çekirdeği, Apple'ın Metal mimarisi içindeki temel hesaplama kümeleri olarak tanımladığı 16 yürütme biriminden (EU) oluşur. </a:t>
            </a:r>
          </a:p>
          <a:p>
            <a:r>
              <a:rPr lang="tr-TR" sz="2000" dirty="0"/>
              <a:t>Bu EU'ların her biri SIMD benzeri 8 adet bağımsız 32 ​​bitlik ALU içerir.</a:t>
            </a:r>
          </a:p>
          <a:p>
            <a:endParaRPr lang="tr-TR" sz="2800" dirty="0"/>
          </a:p>
        </p:txBody>
      </p:sp>
      <p:sp>
        <p:nvSpPr>
          <p:cNvPr id="3" name="Başlık 2">
            <a:extLst>
              <a:ext uri="{FF2B5EF4-FFF2-40B4-BE49-F238E27FC236}">
                <a16:creationId xmlns:a16="http://schemas.microsoft.com/office/drawing/2014/main" id="{D750F5E2-B630-9260-98C3-5D7D783BFEB9}"/>
              </a:ext>
            </a:extLst>
          </p:cNvPr>
          <p:cNvSpPr>
            <a:spLocks noGrp="1"/>
          </p:cNvSpPr>
          <p:nvPr>
            <p:ph type="title"/>
          </p:nvPr>
        </p:nvSpPr>
        <p:spPr>
          <a:xfrm>
            <a:off x="179512" y="274638"/>
            <a:ext cx="8784976" cy="1143000"/>
          </a:xfrm>
        </p:spPr>
        <p:txBody>
          <a:bodyPr>
            <a:normAutofit/>
          </a:bodyPr>
          <a:lstStyle/>
          <a:p>
            <a:r>
              <a:rPr lang="tr-TR" sz="3800" b="1" dirty="0"/>
              <a:t>M3 Ultra GPU ALU Sayısı Hesaplama</a:t>
            </a:r>
            <a:endParaRPr lang="tr-TR" sz="3800" dirty="0"/>
          </a:p>
        </p:txBody>
      </p:sp>
      <p:pic>
        <p:nvPicPr>
          <p:cNvPr id="4098" name="Picture 2" descr="M3 Ultra's 80-Core GPU Sets New Performance Benchmark • iPhone in Canada  Blog">
            <a:extLst>
              <a:ext uri="{FF2B5EF4-FFF2-40B4-BE49-F238E27FC236}">
                <a16:creationId xmlns:a16="http://schemas.microsoft.com/office/drawing/2014/main" id="{78069616-29DC-33E7-6155-E4807214809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129" t="6950" r="15129" b="9050"/>
          <a:stretch/>
        </p:blipFill>
        <p:spPr bwMode="auto">
          <a:xfrm>
            <a:off x="6135760" y="1481328"/>
            <a:ext cx="2828728" cy="4525964"/>
          </a:xfrm>
          <a:prstGeom prst="rect">
            <a:avLst/>
          </a:prstGeom>
          <a:noFill/>
          <a:extLst>
            <a:ext uri="{909E8E84-426E-40DD-AFC4-6F175D3DCCD1}">
              <a14:hiddenFill xmlns:a14="http://schemas.microsoft.com/office/drawing/2010/main">
                <a:solidFill>
                  <a:srgbClr val="FFFFFF"/>
                </a:solidFill>
              </a14:hiddenFill>
            </a:ext>
          </a:extLst>
        </p:spPr>
      </p:pic>
      <p:pic>
        <p:nvPicPr>
          <p:cNvPr id="6" name="Resim 5">
            <a:extLst>
              <a:ext uri="{FF2B5EF4-FFF2-40B4-BE49-F238E27FC236}">
                <a16:creationId xmlns:a16="http://schemas.microsoft.com/office/drawing/2014/main" id="{77814B1F-E33C-3CBC-3FC6-7FB615396DCD}"/>
              </a:ext>
            </a:extLst>
          </p:cNvPr>
          <p:cNvPicPr>
            <a:picLocks noChangeAspect="1"/>
          </p:cNvPicPr>
          <p:nvPr/>
        </p:nvPicPr>
        <p:blipFill>
          <a:blip r:embed="rId3"/>
          <a:stretch>
            <a:fillRect/>
          </a:stretch>
        </p:blipFill>
        <p:spPr>
          <a:xfrm>
            <a:off x="457200" y="3789040"/>
            <a:ext cx="4818181" cy="720080"/>
          </a:xfrm>
          <a:prstGeom prst="rect">
            <a:avLst/>
          </a:prstGeom>
        </p:spPr>
      </p:pic>
      <p:pic>
        <p:nvPicPr>
          <p:cNvPr id="8" name="Resim 7">
            <a:extLst>
              <a:ext uri="{FF2B5EF4-FFF2-40B4-BE49-F238E27FC236}">
                <a16:creationId xmlns:a16="http://schemas.microsoft.com/office/drawing/2014/main" id="{0F3C7BDE-DC7C-3B94-6D5F-4103DC51EF3E}"/>
              </a:ext>
            </a:extLst>
          </p:cNvPr>
          <p:cNvPicPr>
            <a:picLocks noChangeAspect="1"/>
          </p:cNvPicPr>
          <p:nvPr/>
        </p:nvPicPr>
        <p:blipFill>
          <a:blip r:embed="rId4"/>
          <a:stretch>
            <a:fillRect/>
          </a:stretch>
        </p:blipFill>
        <p:spPr>
          <a:xfrm>
            <a:off x="440678" y="4943271"/>
            <a:ext cx="5182589" cy="429945"/>
          </a:xfrm>
          <a:prstGeom prst="rect">
            <a:avLst/>
          </a:prstGeom>
        </p:spPr>
      </p:pic>
    </p:spTree>
    <p:extLst>
      <p:ext uri="{BB962C8B-B14F-4D97-AF65-F5344CB8AC3E}">
        <p14:creationId xmlns:p14="http://schemas.microsoft.com/office/powerpoint/2010/main" val="3293303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F7123-148E-EA45-CD0D-6D21B6684E9F}"/>
            </a:ext>
          </a:extLst>
        </p:cNvPr>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88088918-6A95-C3C9-1120-FD42FE5B3DDE}"/>
              </a:ext>
            </a:extLst>
          </p:cNvPr>
          <p:cNvSpPr>
            <a:spLocks noGrp="1"/>
          </p:cNvSpPr>
          <p:nvPr>
            <p:ph idx="1"/>
          </p:nvPr>
        </p:nvSpPr>
        <p:spPr>
          <a:xfrm>
            <a:off x="107504" y="1417638"/>
            <a:ext cx="8712968" cy="4589653"/>
          </a:xfrm>
        </p:spPr>
        <p:txBody>
          <a:bodyPr>
            <a:normAutofit/>
          </a:bodyPr>
          <a:lstStyle/>
          <a:p>
            <a:endParaRPr lang="tr-TR" sz="2000" dirty="0"/>
          </a:p>
          <a:p>
            <a:endParaRPr lang="tr-TR" sz="2000" dirty="0"/>
          </a:p>
          <a:p>
            <a:r>
              <a:rPr lang="tr-TR" sz="2400" dirty="0"/>
              <a:t>FMA 2 adet FP32 işlemi olarak sayılır (bir çarpma + bir toplama).</a:t>
            </a:r>
          </a:p>
          <a:p>
            <a:endParaRPr lang="tr-TR" sz="2400" dirty="0"/>
          </a:p>
          <a:p>
            <a:r>
              <a:rPr lang="tr-TR" sz="2400" dirty="0"/>
              <a:t>= 20,480 </a:t>
            </a:r>
            <a:r>
              <a:rPr lang="tr-TR" sz="2400" dirty="0" err="1"/>
              <a:t>FLOPs</a:t>
            </a:r>
            <a:r>
              <a:rPr lang="tr-TR" sz="2400" dirty="0"/>
              <a:t> </a:t>
            </a:r>
            <a:r>
              <a:rPr lang="tr-TR" sz="2400" dirty="0" err="1"/>
              <a:t>per</a:t>
            </a:r>
            <a:r>
              <a:rPr lang="tr-TR" sz="2400" dirty="0"/>
              <a:t> </a:t>
            </a:r>
            <a:r>
              <a:rPr lang="tr-TR" sz="2400" dirty="0" err="1"/>
              <a:t>cycle</a:t>
            </a:r>
            <a:endParaRPr lang="tr-TR" sz="2400" dirty="0"/>
          </a:p>
          <a:p>
            <a:endParaRPr lang="tr-TR" sz="2400" dirty="0"/>
          </a:p>
          <a:p>
            <a:r>
              <a:rPr lang="en-US" sz="2400" dirty="0"/>
              <a:t>GPU boosts to </a:t>
            </a:r>
            <a:r>
              <a:rPr lang="en-US" sz="2400" b="1" dirty="0"/>
              <a:t>1.40 GHz</a:t>
            </a:r>
            <a:endParaRPr lang="tr-TR" sz="2400" b="1" dirty="0"/>
          </a:p>
          <a:p>
            <a:endParaRPr lang="tr-TR" sz="2400" dirty="0"/>
          </a:p>
          <a:p>
            <a:r>
              <a:rPr lang="tr-TR" sz="2400" dirty="0"/>
              <a:t>= 20,480 x 1.40 GHz </a:t>
            </a:r>
            <a:r>
              <a:rPr lang="tr-TR" sz="2400" b="1" dirty="0">
                <a:solidFill>
                  <a:srgbClr val="FF0000"/>
                </a:solidFill>
              </a:rPr>
              <a:t>≈ 28.7 TFLOPS</a:t>
            </a:r>
          </a:p>
        </p:txBody>
      </p:sp>
      <p:sp>
        <p:nvSpPr>
          <p:cNvPr id="3" name="Başlık 2">
            <a:extLst>
              <a:ext uri="{FF2B5EF4-FFF2-40B4-BE49-F238E27FC236}">
                <a16:creationId xmlns:a16="http://schemas.microsoft.com/office/drawing/2014/main" id="{DB86EC3D-BD60-9616-7C9E-8B5452C751E7}"/>
              </a:ext>
            </a:extLst>
          </p:cNvPr>
          <p:cNvSpPr>
            <a:spLocks noGrp="1"/>
          </p:cNvSpPr>
          <p:nvPr>
            <p:ph type="title"/>
          </p:nvPr>
        </p:nvSpPr>
        <p:spPr>
          <a:xfrm>
            <a:off x="179512" y="274638"/>
            <a:ext cx="8784976" cy="1143000"/>
          </a:xfrm>
        </p:spPr>
        <p:txBody>
          <a:bodyPr>
            <a:normAutofit/>
          </a:bodyPr>
          <a:lstStyle/>
          <a:p>
            <a:r>
              <a:rPr lang="tr-TR" sz="3800" b="1" dirty="0"/>
              <a:t>M3 Ultra GPU TFLOPS Hesaplama</a:t>
            </a:r>
            <a:endParaRPr lang="tr-TR" sz="3800" dirty="0"/>
          </a:p>
        </p:txBody>
      </p:sp>
      <p:pic>
        <p:nvPicPr>
          <p:cNvPr id="8" name="Resim 7">
            <a:extLst>
              <a:ext uri="{FF2B5EF4-FFF2-40B4-BE49-F238E27FC236}">
                <a16:creationId xmlns:a16="http://schemas.microsoft.com/office/drawing/2014/main" id="{434A36CA-4927-4A51-6535-C9829919A4CC}"/>
              </a:ext>
            </a:extLst>
          </p:cNvPr>
          <p:cNvPicPr>
            <a:picLocks noChangeAspect="1"/>
          </p:cNvPicPr>
          <p:nvPr/>
        </p:nvPicPr>
        <p:blipFill>
          <a:blip r:embed="rId2"/>
          <a:stretch>
            <a:fillRect/>
          </a:stretch>
        </p:blipFill>
        <p:spPr>
          <a:xfrm>
            <a:off x="323528" y="1412895"/>
            <a:ext cx="6074494" cy="503937"/>
          </a:xfrm>
          <a:prstGeom prst="rect">
            <a:avLst/>
          </a:prstGeom>
        </p:spPr>
      </p:pic>
    </p:spTree>
    <p:extLst>
      <p:ext uri="{BB962C8B-B14F-4D97-AF65-F5344CB8AC3E}">
        <p14:creationId xmlns:p14="http://schemas.microsoft.com/office/powerpoint/2010/main" val="3337473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fade">
                                      <p:cBhvr>
                                        <p:cTn id="2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B7F7F-5F99-04F5-B260-CEC84A2F0A0B}"/>
            </a:ext>
          </a:extLst>
        </p:cNvPr>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BA82460B-EDC4-5F2C-5456-40B587FCB114}"/>
              </a:ext>
            </a:extLst>
          </p:cNvPr>
          <p:cNvSpPr>
            <a:spLocks noGrp="1"/>
          </p:cNvSpPr>
          <p:nvPr>
            <p:ph idx="1"/>
          </p:nvPr>
        </p:nvSpPr>
        <p:spPr>
          <a:xfrm>
            <a:off x="107504" y="1340768"/>
            <a:ext cx="8712968" cy="4752528"/>
          </a:xfrm>
        </p:spPr>
        <p:txBody>
          <a:bodyPr>
            <a:normAutofit lnSpcReduction="10000"/>
          </a:bodyPr>
          <a:lstStyle/>
          <a:p>
            <a:r>
              <a:rPr lang="tr-TR" sz="2200" dirty="0"/>
              <a:t>21,760 CUDA </a:t>
            </a:r>
            <a:r>
              <a:rPr lang="tr-TR" sz="2200" dirty="0" err="1"/>
              <a:t>cores</a:t>
            </a:r>
            <a:r>
              <a:rPr lang="tr-TR" sz="2200" dirty="0"/>
              <a:t> </a:t>
            </a:r>
          </a:p>
          <a:p>
            <a:r>
              <a:rPr lang="tr-TR" sz="2200" dirty="0"/>
              <a:t>2.407 GHz </a:t>
            </a:r>
            <a:r>
              <a:rPr lang="tr-TR" sz="2200" dirty="0" err="1"/>
              <a:t>boost</a:t>
            </a:r>
            <a:r>
              <a:rPr lang="tr-TR" sz="2200" dirty="0"/>
              <a:t> </a:t>
            </a:r>
            <a:r>
              <a:rPr lang="tr-TR" sz="2200" dirty="0" err="1"/>
              <a:t>clock</a:t>
            </a:r>
            <a:r>
              <a:rPr lang="tr-TR" sz="2200" dirty="0"/>
              <a:t> </a:t>
            </a:r>
          </a:p>
          <a:p>
            <a:r>
              <a:rPr lang="tr-TR" sz="2200" dirty="0" err="1"/>
              <a:t>The</a:t>
            </a:r>
            <a:r>
              <a:rPr lang="tr-TR" sz="2200" dirty="0"/>
              <a:t> </a:t>
            </a:r>
            <a:r>
              <a:rPr lang="tr-TR" sz="2200" dirty="0" err="1"/>
              <a:t>theoretical</a:t>
            </a:r>
            <a:r>
              <a:rPr lang="tr-TR" sz="2200" dirty="0"/>
              <a:t> </a:t>
            </a:r>
            <a:r>
              <a:rPr lang="tr-TR" sz="2200" dirty="0" err="1"/>
              <a:t>single-precision</a:t>
            </a:r>
            <a:r>
              <a:rPr lang="tr-TR" sz="2200" dirty="0"/>
              <a:t> (FP32):</a:t>
            </a:r>
          </a:p>
          <a:p>
            <a:endParaRPr lang="tr-TR" sz="2800" dirty="0"/>
          </a:p>
          <a:p>
            <a:pPr marL="109728" indent="0">
              <a:buNone/>
            </a:pPr>
            <a:endParaRPr lang="tr-TR" sz="2800" dirty="0"/>
          </a:p>
          <a:p>
            <a:endParaRPr lang="tr-TR" sz="2200" dirty="0"/>
          </a:p>
          <a:p>
            <a:r>
              <a:rPr lang="tr-TR" sz="2200" dirty="0"/>
              <a:t>FMA talimatı başına 2 kayan nokta işlemi</a:t>
            </a:r>
          </a:p>
          <a:p>
            <a:endParaRPr lang="tr-TR" sz="2800" dirty="0"/>
          </a:p>
          <a:p>
            <a:endParaRPr lang="tr-TR" sz="2800" dirty="0"/>
          </a:p>
          <a:p>
            <a:endParaRPr lang="tr-TR" sz="2800" dirty="0"/>
          </a:p>
          <a:p>
            <a:r>
              <a:rPr lang="tr-TR" sz="2800" dirty="0"/>
              <a:t>= </a:t>
            </a:r>
            <a:r>
              <a:rPr lang="tr-TR" sz="2800" dirty="0">
                <a:solidFill>
                  <a:srgbClr val="FF0000"/>
                </a:solidFill>
              </a:rPr>
              <a:t>104.8 TFLOPS</a:t>
            </a:r>
          </a:p>
        </p:txBody>
      </p:sp>
      <p:sp>
        <p:nvSpPr>
          <p:cNvPr id="3" name="Başlık 2">
            <a:extLst>
              <a:ext uri="{FF2B5EF4-FFF2-40B4-BE49-F238E27FC236}">
                <a16:creationId xmlns:a16="http://schemas.microsoft.com/office/drawing/2014/main" id="{57B3635F-DC90-5A1A-B024-B85C8979F272}"/>
              </a:ext>
            </a:extLst>
          </p:cNvPr>
          <p:cNvSpPr>
            <a:spLocks noGrp="1"/>
          </p:cNvSpPr>
          <p:nvPr>
            <p:ph type="title"/>
          </p:nvPr>
        </p:nvSpPr>
        <p:spPr>
          <a:xfrm>
            <a:off x="179512" y="274638"/>
            <a:ext cx="8784976" cy="1143000"/>
          </a:xfrm>
        </p:spPr>
        <p:txBody>
          <a:bodyPr>
            <a:normAutofit/>
          </a:bodyPr>
          <a:lstStyle/>
          <a:p>
            <a:r>
              <a:rPr lang="tr-TR" sz="3800" b="1" dirty="0"/>
              <a:t>RTX 5090 TFLOPS Hesaplama</a:t>
            </a:r>
            <a:endParaRPr lang="tr-TR" sz="3800" dirty="0"/>
          </a:p>
        </p:txBody>
      </p:sp>
      <p:pic>
        <p:nvPicPr>
          <p:cNvPr id="5" name="Resim 4">
            <a:extLst>
              <a:ext uri="{FF2B5EF4-FFF2-40B4-BE49-F238E27FC236}">
                <a16:creationId xmlns:a16="http://schemas.microsoft.com/office/drawing/2014/main" id="{C42DF64C-F301-7A8F-A4E1-38EBC41158D0}"/>
              </a:ext>
            </a:extLst>
          </p:cNvPr>
          <p:cNvPicPr>
            <a:picLocks noChangeAspect="1"/>
          </p:cNvPicPr>
          <p:nvPr/>
        </p:nvPicPr>
        <p:blipFill>
          <a:blip r:embed="rId2"/>
          <a:stretch>
            <a:fillRect/>
          </a:stretch>
        </p:blipFill>
        <p:spPr>
          <a:xfrm>
            <a:off x="1371350" y="2564904"/>
            <a:ext cx="6185275" cy="792088"/>
          </a:xfrm>
          <a:prstGeom prst="rect">
            <a:avLst/>
          </a:prstGeom>
        </p:spPr>
      </p:pic>
      <p:pic>
        <p:nvPicPr>
          <p:cNvPr id="7" name="Resim 6">
            <a:extLst>
              <a:ext uri="{FF2B5EF4-FFF2-40B4-BE49-F238E27FC236}">
                <a16:creationId xmlns:a16="http://schemas.microsoft.com/office/drawing/2014/main" id="{EDDC932E-A495-2C64-9234-2DFBB772C9D2}"/>
              </a:ext>
            </a:extLst>
          </p:cNvPr>
          <p:cNvPicPr>
            <a:picLocks noChangeAspect="1"/>
          </p:cNvPicPr>
          <p:nvPr/>
        </p:nvPicPr>
        <p:blipFill>
          <a:blip r:embed="rId3"/>
          <a:stretch>
            <a:fillRect/>
          </a:stretch>
        </p:blipFill>
        <p:spPr>
          <a:xfrm>
            <a:off x="353168" y="4221088"/>
            <a:ext cx="3411088" cy="792088"/>
          </a:xfrm>
          <a:prstGeom prst="rect">
            <a:avLst/>
          </a:prstGeom>
        </p:spPr>
      </p:pic>
    </p:spTree>
    <p:extLst>
      <p:ext uri="{BB962C8B-B14F-4D97-AF65-F5344CB8AC3E}">
        <p14:creationId xmlns:p14="http://schemas.microsoft.com/office/powerpoint/2010/main" val="1150594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500"/>
                                        <p:tgtEl>
                                          <p:spTgt spid="2">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10" end="10"/>
                                            </p:txEl>
                                          </p:spTgt>
                                        </p:tgtEl>
                                        <p:attrNameLst>
                                          <p:attrName>style.visibility</p:attrName>
                                        </p:attrNameLst>
                                      </p:cBhvr>
                                      <p:to>
                                        <p:strVal val="visible"/>
                                      </p:to>
                                    </p:set>
                                    <p:animEffect transition="in" filter="fade">
                                      <p:cBhvr>
                                        <p:cTn id="37"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12D27C45-B9EE-4DF7-6DEF-2DAC9F653587}"/>
              </a:ext>
            </a:extLst>
          </p:cNvPr>
          <p:cNvSpPr>
            <a:spLocks noGrp="1"/>
          </p:cNvSpPr>
          <p:nvPr>
            <p:ph idx="1"/>
          </p:nvPr>
        </p:nvSpPr>
        <p:spPr>
          <a:xfrm>
            <a:off x="251520" y="1196752"/>
            <a:ext cx="8640960" cy="4896544"/>
          </a:xfrm>
        </p:spPr>
        <p:txBody>
          <a:bodyPr>
            <a:normAutofit fontScale="92500"/>
          </a:bodyPr>
          <a:lstStyle/>
          <a:p>
            <a:r>
              <a:rPr lang="tr-TR" sz="2200" dirty="0"/>
              <a:t>Performans çekirdeği, </a:t>
            </a:r>
            <a:r>
              <a:rPr lang="tr-TR" sz="2200" dirty="0" err="1"/>
              <a:t>süperskaler</a:t>
            </a:r>
            <a:r>
              <a:rPr lang="tr-TR" sz="2200" dirty="0"/>
              <a:t> tasarımı ve birden fazla geniş </a:t>
            </a:r>
            <a:r>
              <a:rPr lang="tr-TR" sz="2200" dirty="0" err="1"/>
              <a:t>vektörlü</a:t>
            </a:r>
            <a:r>
              <a:rPr lang="tr-TR" sz="2200" dirty="0"/>
              <a:t> birleştirme-çarpma-toplama (FMA) boru hattı sayesinde döngü başına </a:t>
            </a:r>
            <a:r>
              <a:rPr lang="tr-TR" sz="2200" b="1" dirty="0"/>
              <a:t>32 adet FP32 </a:t>
            </a:r>
            <a:r>
              <a:rPr lang="tr-TR" sz="2200" dirty="0"/>
              <a:t>işlemi gerçekleştirir.</a:t>
            </a:r>
          </a:p>
          <a:p>
            <a:pPr marL="109728" indent="0">
              <a:buNone/>
            </a:pPr>
            <a:r>
              <a:rPr lang="tr-TR" sz="2200" dirty="0" err="1"/>
              <a:t>In</a:t>
            </a:r>
            <a:r>
              <a:rPr lang="tr-TR" sz="2200" dirty="0"/>
              <a:t> </a:t>
            </a:r>
            <a:r>
              <a:rPr lang="tr-TR" sz="2200" dirty="0" err="1"/>
              <a:t>each</a:t>
            </a:r>
            <a:r>
              <a:rPr lang="tr-TR" sz="2200" dirty="0"/>
              <a:t> </a:t>
            </a:r>
            <a:r>
              <a:rPr lang="tr-TR" sz="2200" dirty="0" err="1"/>
              <a:t>clock</a:t>
            </a:r>
            <a:r>
              <a:rPr lang="tr-TR" sz="2200" dirty="0"/>
              <a:t>:</a:t>
            </a:r>
          </a:p>
          <a:p>
            <a:r>
              <a:rPr lang="sv-SE" sz="2200" dirty="0"/>
              <a:t>Dört adet 128-bit NEON boru hattı.</a:t>
            </a:r>
            <a:endParaRPr lang="tr-TR" sz="2200" dirty="0"/>
          </a:p>
          <a:p>
            <a:r>
              <a:rPr lang="tr-TR" sz="2200" dirty="0"/>
              <a:t>Her 128-bit FMA 4 adet FP32 şeridini idare eder</a:t>
            </a:r>
          </a:p>
          <a:p>
            <a:r>
              <a:rPr lang="tr-TR" sz="2200" dirty="0"/>
              <a:t>Her FMA 2 işlem olarak sayılır (çarpma + toplama)</a:t>
            </a:r>
          </a:p>
          <a:p>
            <a:pPr marL="109728" indent="0">
              <a:buNone/>
            </a:pPr>
            <a:r>
              <a:rPr lang="tr-TR" sz="2200" dirty="0"/>
              <a:t>4 </a:t>
            </a:r>
            <a:r>
              <a:rPr lang="tr-TR" sz="2200" dirty="0" err="1"/>
              <a:t>pipelines</a:t>
            </a:r>
            <a:r>
              <a:rPr lang="tr-TR" sz="2200" dirty="0"/>
              <a:t> × 4 </a:t>
            </a:r>
            <a:r>
              <a:rPr lang="tr-TR" sz="2200" dirty="0" err="1"/>
              <a:t>lanes</a:t>
            </a:r>
            <a:r>
              <a:rPr lang="tr-TR" sz="2200" dirty="0"/>
              <a:t> × 2 </a:t>
            </a:r>
            <a:r>
              <a:rPr lang="tr-TR" sz="2200" dirty="0" err="1"/>
              <a:t>ops</a:t>
            </a:r>
            <a:r>
              <a:rPr lang="tr-TR" sz="2200" dirty="0"/>
              <a:t> = 32 adet FP32 </a:t>
            </a:r>
            <a:r>
              <a:rPr lang="tr-TR" sz="2200" dirty="0" err="1"/>
              <a:t>ops</a:t>
            </a:r>
            <a:r>
              <a:rPr lang="tr-TR" sz="2200" dirty="0"/>
              <a:t>/</a:t>
            </a:r>
            <a:r>
              <a:rPr lang="tr-TR" sz="2200" dirty="0" err="1"/>
              <a:t>cycle</a:t>
            </a:r>
            <a:endParaRPr lang="tr-TR" sz="2200" dirty="0"/>
          </a:p>
          <a:p>
            <a:pPr marL="109728" indent="0">
              <a:buNone/>
            </a:pPr>
            <a:endParaRPr lang="tr-TR" sz="1400" dirty="0"/>
          </a:p>
          <a:p>
            <a:pPr marL="109728" indent="0">
              <a:buNone/>
            </a:pPr>
            <a:r>
              <a:rPr lang="tr-TR" sz="2200" dirty="0"/>
              <a:t>Her bir </a:t>
            </a:r>
            <a:r>
              <a:rPr lang="tr-TR" sz="2200" dirty="0" err="1"/>
              <a:t>core</a:t>
            </a:r>
            <a:r>
              <a:rPr lang="tr-TR" sz="2200" dirty="0"/>
              <a:t> </a:t>
            </a:r>
            <a:r>
              <a:rPr lang="en-US" sz="2200" dirty="0"/>
              <a:t>(32 FP32 × 4.05 GHz)</a:t>
            </a:r>
            <a:r>
              <a:rPr lang="tr-TR" sz="2200" dirty="0"/>
              <a:t> = </a:t>
            </a:r>
            <a:r>
              <a:rPr lang="en-US" sz="2200" b="1" dirty="0"/>
              <a:t>129.6 GFLOPS </a:t>
            </a:r>
            <a:endParaRPr lang="tr-TR" sz="2200" b="1" dirty="0"/>
          </a:p>
          <a:p>
            <a:pPr marL="109728" indent="0">
              <a:buNone/>
            </a:pPr>
            <a:r>
              <a:rPr lang="tr-TR" sz="2200" dirty="0"/>
              <a:t>24 </a:t>
            </a:r>
            <a:r>
              <a:rPr lang="tr-TR" sz="2200" dirty="0" err="1"/>
              <a:t>cores</a:t>
            </a:r>
            <a:r>
              <a:rPr lang="tr-TR" sz="2200" dirty="0"/>
              <a:t> x </a:t>
            </a:r>
            <a:r>
              <a:rPr lang="en-US" sz="2200" dirty="0"/>
              <a:t>129.6 GFLOPS </a:t>
            </a:r>
            <a:r>
              <a:rPr lang="tr-TR" sz="2200" dirty="0"/>
              <a:t>= 3110.4 GFLOPS = </a:t>
            </a:r>
            <a:r>
              <a:rPr lang="tr-TR" sz="2200" b="1" dirty="0">
                <a:solidFill>
                  <a:srgbClr val="FF0000"/>
                </a:solidFill>
              </a:rPr>
              <a:t>3.11 TFLOPS</a:t>
            </a:r>
          </a:p>
          <a:p>
            <a:pPr marL="109728" indent="0">
              <a:buNone/>
            </a:pPr>
            <a:r>
              <a:rPr lang="tr-TR" sz="2000" b="1" dirty="0"/>
              <a:t>Birleştirilmiş TFLOPS:</a:t>
            </a:r>
          </a:p>
          <a:p>
            <a:pPr marL="109728" indent="0">
              <a:buNone/>
            </a:pPr>
            <a:r>
              <a:rPr lang="tr-TR" sz="2000" dirty="0"/>
              <a:t>3.11 (24 P-</a:t>
            </a:r>
            <a:r>
              <a:rPr lang="tr-TR" sz="2000" dirty="0" err="1"/>
              <a:t>cores</a:t>
            </a:r>
            <a:r>
              <a:rPr lang="tr-TR" sz="2000" dirty="0"/>
              <a:t> 4.05 GHz) + </a:t>
            </a:r>
            <a:r>
              <a:rPr lang="pt-BR" sz="2000" dirty="0"/>
              <a:t>0.176 TFLOPS</a:t>
            </a:r>
            <a:r>
              <a:rPr lang="tr-TR" sz="2000" dirty="0"/>
              <a:t> (</a:t>
            </a:r>
            <a:r>
              <a:rPr lang="pt-BR" sz="2000" dirty="0"/>
              <a:t>0.022 TFLOPS×8 E-cores</a:t>
            </a:r>
            <a:r>
              <a:rPr lang="tr-TR" sz="2000" dirty="0"/>
              <a:t> 2.75 GHz)</a:t>
            </a:r>
            <a:r>
              <a:rPr lang="pt-BR" sz="2000" dirty="0"/>
              <a:t> </a:t>
            </a:r>
            <a:r>
              <a:rPr lang="tr-TR" sz="2000" dirty="0"/>
              <a:t>≈ </a:t>
            </a:r>
            <a:r>
              <a:rPr lang="tr-TR" sz="2000" b="1" dirty="0">
                <a:solidFill>
                  <a:srgbClr val="FF0000"/>
                </a:solidFill>
              </a:rPr>
              <a:t>3.29 TFLOPS</a:t>
            </a:r>
          </a:p>
        </p:txBody>
      </p:sp>
      <p:sp>
        <p:nvSpPr>
          <p:cNvPr id="3" name="Başlık 2">
            <a:extLst>
              <a:ext uri="{FF2B5EF4-FFF2-40B4-BE49-F238E27FC236}">
                <a16:creationId xmlns:a16="http://schemas.microsoft.com/office/drawing/2014/main" id="{23FB7582-0539-CFC2-C2E7-CB29EBE7E890}"/>
              </a:ext>
            </a:extLst>
          </p:cNvPr>
          <p:cNvSpPr>
            <a:spLocks noGrp="1"/>
          </p:cNvSpPr>
          <p:nvPr>
            <p:ph type="title"/>
          </p:nvPr>
        </p:nvSpPr>
        <p:spPr>
          <a:xfrm>
            <a:off x="251520" y="274638"/>
            <a:ext cx="8712968" cy="1143000"/>
          </a:xfrm>
        </p:spPr>
        <p:txBody>
          <a:bodyPr>
            <a:normAutofit fontScale="90000"/>
          </a:bodyPr>
          <a:lstStyle/>
          <a:p>
            <a:r>
              <a:rPr lang="tr-TR" sz="4400" b="1" dirty="0"/>
              <a:t>M3 Ultra CPU TFLOPS Hesaplama</a:t>
            </a:r>
            <a:endParaRPr lang="tr-TR" dirty="0"/>
          </a:p>
        </p:txBody>
      </p:sp>
    </p:spTree>
    <p:extLst>
      <p:ext uri="{BB962C8B-B14F-4D97-AF65-F5344CB8AC3E}">
        <p14:creationId xmlns:p14="http://schemas.microsoft.com/office/powerpoint/2010/main" val="4123120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fade">
                                      <p:cBhvr>
                                        <p:cTn id="37" dur="500"/>
                                        <p:tgtEl>
                                          <p:spTgt spid="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fade">
                                      <p:cBhvr>
                                        <p:cTn id="42" dur="500"/>
                                        <p:tgtEl>
                                          <p:spTgt spid="2">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Effect transition="in" filter="fade">
                                      <p:cBhvr>
                                        <p:cTn id="47" dur="500"/>
                                        <p:tgtEl>
                                          <p:spTgt spid="2">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
                                            <p:txEl>
                                              <p:pRg st="10" end="10"/>
                                            </p:txEl>
                                          </p:spTgt>
                                        </p:tgtEl>
                                        <p:attrNameLst>
                                          <p:attrName>style.visibility</p:attrName>
                                        </p:attrNameLst>
                                      </p:cBhvr>
                                      <p:to>
                                        <p:strVal val="visible"/>
                                      </p:to>
                                    </p:set>
                                    <p:animEffect transition="in" filter="fade">
                                      <p:cBhvr>
                                        <p:cTn id="52"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ekran görüntüsü, multimedya yazılımı, yazılım içeren bir resim&#10;&#10;Yapay zeka tarafından oluşturulan içerik yanlış olabilir.">
            <a:extLst>
              <a:ext uri="{FF2B5EF4-FFF2-40B4-BE49-F238E27FC236}">
                <a16:creationId xmlns:a16="http://schemas.microsoft.com/office/drawing/2014/main" id="{5DDD057F-F435-ABD0-D3CC-09A2E59411D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0688" y="258308"/>
            <a:ext cx="8122624" cy="6221459"/>
          </a:xfrm>
        </p:spPr>
      </p:pic>
      <p:sp>
        <p:nvSpPr>
          <p:cNvPr id="3" name="Başlık 2">
            <a:extLst>
              <a:ext uri="{FF2B5EF4-FFF2-40B4-BE49-F238E27FC236}">
                <a16:creationId xmlns:a16="http://schemas.microsoft.com/office/drawing/2014/main" id="{152BB800-3C77-864C-C853-9C9049E77154}"/>
              </a:ext>
            </a:extLst>
          </p:cNvPr>
          <p:cNvSpPr>
            <a:spLocks noGrp="1"/>
          </p:cNvSpPr>
          <p:nvPr>
            <p:ph type="title"/>
          </p:nvPr>
        </p:nvSpPr>
        <p:spPr/>
        <p:txBody>
          <a:bodyPr/>
          <a:lstStyle/>
          <a:p>
            <a:endParaRPr lang="tr-TR"/>
          </a:p>
        </p:txBody>
      </p:sp>
    </p:spTree>
    <p:extLst>
      <p:ext uri="{BB962C8B-B14F-4D97-AF65-F5344CB8AC3E}">
        <p14:creationId xmlns:p14="http://schemas.microsoft.com/office/powerpoint/2010/main" val="33386757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E6CFA48E-23E5-4394-423A-9B1924739F82}"/>
              </a:ext>
            </a:extLst>
          </p:cNvPr>
          <p:cNvSpPr>
            <a:spLocks noGrp="1"/>
          </p:cNvSpPr>
          <p:nvPr>
            <p:ph idx="1"/>
          </p:nvPr>
        </p:nvSpPr>
        <p:spPr>
          <a:xfrm>
            <a:off x="179512" y="1196752"/>
            <a:ext cx="8784976" cy="4810539"/>
          </a:xfrm>
        </p:spPr>
        <p:txBody>
          <a:bodyPr>
            <a:normAutofit fontScale="92500" lnSpcReduction="10000"/>
          </a:bodyPr>
          <a:lstStyle/>
          <a:p>
            <a:pPr marL="109728" indent="0">
              <a:buNone/>
            </a:pPr>
            <a:r>
              <a:rPr lang="tr-TR" sz="2400" dirty="0" err="1"/>
              <a:t>In</a:t>
            </a:r>
            <a:r>
              <a:rPr lang="tr-TR" sz="2400" dirty="0"/>
              <a:t> </a:t>
            </a:r>
            <a:r>
              <a:rPr lang="tr-TR" sz="2400" dirty="0" err="1"/>
              <a:t>each</a:t>
            </a:r>
            <a:r>
              <a:rPr lang="tr-TR" sz="2400" dirty="0"/>
              <a:t> </a:t>
            </a:r>
            <a:r>
              <a:rPr lang="tr-TR" sz="2400" dirty="0" err="1"/>
              <a:t>clock</a:t>
            </a:r>
            <a:r>
              <a:rPr lang="tr-TR" sz="2400" dirty="0"/>
              <a:t>:</a:t>
            </a:r>
          </a:p>
          <a:p>
            <a:r>
              <a:rPr lang="sv-SE" sz="2400" dirty="0"/>
              <a:t>Dört adet </a:t>
            </a:r>
            <a:r>
              <a:rPr lang="tr-TR" sz="2400" dirty="0"/>
              <a:t>256-bit SIMD ALU </a:t>
            </a:r>
            <a:r>
              <a:rPr lang="tr-TR" sz="2400" dirty="0" err="1"/>
              <a:t>pipelines</a:t>
            </a:r>
            <a:r>
              <a:rPr lang="sv-SE" sz="2400" dirty="0"/>
              <a:t>.</a:t>
            </a:r>
            <a:endParaRPr lang="tr-TR" sz="2400" dirty="0"/>
          </a:p>
          <a:p>
            <a:pPr lvl="1"/>
            <a:r>
              <a:rPr lang="en-US" sz="2000" b="1" dirty="0">
                <a:solidFill>
                  <a:srgbClr val="FF0000"/>
                </a:solidFill>
              </a:rPr>
              <a:t>2 pipes for floating-point multiplies + multiply-adds (FMA)</a:t>
            </a:r>
          </a:p>
          <a:p>
            <a:pPr lvl="1"/>
            <a:r>
              <a:rPr lang="en-US" sz="2000" dirty="0"/>
              <a:t>2 pipes for floating-point adds</a:t>
            </a:r>
            <a:endParaRPr lang="tr-TR" sz="2000" dirty="0"/>
          </a:p>
          <a:p>
            <a:r>
              <a:rPr lang="tr-TR" sz="2400" dirty="0"/>
              <a:t>Her 256-bit 8 adet FP32 şeridini idare eder</a:t>
            </a:r>
          </a:p>
          <a:p>
            <a:r>
              <a:rPr lang="tr-TR" sz="2400" dirty="0"/>
              <a:t>Her FMA 2 işlem olarak sayılır (çarpma + toplama)</a:t>
            </a:r>
          </a:p>
          <a:p>
            <a:pPr marL="109728" indent="0">
              <a:buNone/>
            </a:pPr>
            <a:r>
              <a:rPr lang="tr-TR" sz="2400" dirty="0"/>
              <a:t>2 </a:t>
            </a:r>
            <a:r>
              <a:rPr lang="tr-TR" sz="2400" dirty="0" err="1"/>
              <a:t>pipelines</a:t>
            </a:r>
            <a:r>
              <a:rPr lang="tr-TR" sz="2400" dirty="0"/>
              <a:t> × 8 </a:t>
            </a:r>
            <a:r>
              <a:rPr lang="tr-TR" sz="2400" dirty="0" err="1"/>
              <a:t>lanes</a:t>
            </a:r>
            <a:r>
              <a:rPr lang="tr-TR" sz="2400" dirty="0"/>
              <a:t> × 2 </a:t>
            </a:r>
            <a:r>
              <a:rPr lang="tr-TR" sz="2400" dirty="0" err="1"/>
              <a:t>ops</a:t>
            </a:r>
            <a:r>
              <a:rPr lang="tr-TR" sz="2400" dirty="0"/>
              <a:t> = </a:t>
            </a:r>
            <a:r>
              <a:rPr lang="tr-TR" sz="2400" b="1" dirty="0"/>
              <a:t>32 adet FP32 </a:t>
            </a:r>
            <a:r>
              <a:rPr lang="tr-TR" sz="2400" dirty="0" err="1"/>
              <a:t>ops</a:t>
            </a:r>
            <a:r>
              <a:rPr lang="tr-TR" sz="2400" dirty="0"/>
              <a:t>/</a:t>
            </a:r>
            <a:r>
              <a:rPr lang="tr-TR" sz="2400" dirty="0" err="1"/>
              <a:t>cycle</a:t>
            </a:r>
            <a:endParaRPr lang="tr-TR" sz="2400" dirty="0"/>
          </a:p>
          <a:p>
            <a:pPr marL="109728" indent="0">
              <a:buNone/>
            </a:pPr>
            <a:endParaRPr lang="tr-TR" sz="2400" dirty="0"/>
          </a:p>
          <a:p>
            <a:pPr marL="109728" indent="0">
              <a:buNone/>
            </a:pPr>
            <a:r>
              <a:rPr lang="tr-TR" sz="2400" dirty="0"/>
              <a:t>Her bir </a:t>
            </a:r>
            <a:r>
              <a:rPr lang="tr-TR" sz="2400" dirty="0" err="1"/>
              <a:t>core</a:t>
            </a:r>
            <a:r>
              <a:rPr lang="tr-TR" sz="2400" dirty="0"/>
              <a:t> </a:t>
            </a:r>
            <a:r>
              <a:rPr lang="en-US" sz="2400" dirty="0"/>
              <a:t>(</a:t>
            </a:r>
            <a:r>
              <a:rPr lang="tr-TR" sz="2400" dirty="0"/>
              <a:t>32</a:t>
            </a:r>
            <a:r>
              <a:rPr lang="en-US" sz="2400" dirty="0"/>
              <a:t> FP32 × </a:t>
            </a:r>
            <a:r>
              <a:rPr lang="tr-TR" sz="2400" dirty="0"/>
              <a:t>5.7 </a:t>
            </a:r>
            <a:r>
              <a:rPr lang="en-US" sz="2400" dirty="0"/>
              <a:t>GHz)</a:t>
            </a:r>
            <a:r>
              <a:rPr lang="tr-TR" sz="2400" dirty="0"/>
              <a:t> = </a:t>
            </a:r>
            <a:r>
              <a:rPr lang="tr-TR" sz="2400" b="1" dirty="0"/>
              <a:t>182</a:t>
            </a:r>
            <a:r>
              <a:rPr lang="en-US" sz="2400" b="1" dirty="0"/>
              <a:t>.</a:t>
            </a:r>
            <a:r>
              <a:rPr lang="tr-TR" sz="2400" b="1" dirty="0"/>
              <a:t>4</a:t>
            </a:r>
            <a:r>
              <a:rPr lang="en-US" sz="2400" b="1" dirty="0"/>
              <a:t> GFLOPS </a:t>
            </a:r>
            <a:endParaRPr lang="tr-TR" sz="2400" b="1" dirty="0"/>
          </a:p>
          <a:p>
            <a:pPr marL="109728" indent="0">
              <a:buNone/>
            </a:pPr>
            <a:r>
              <a:rPr lang="tr-TR" sz="2300" dirty="0"/>
              <a:t>8 P </a:t>
            </a:r>
            <a:r>
              <a:rPr lang="tr-TR" sz="2300" dirty="0" err="1"/>
              <a:t>cores</a:t>
            </a:r>
            <a:r>
              <a:rPr lang="tr-TR" sz="2300" dirty="0"/>
              <a:t> x 182</a:t>
            </a:r>
            <a:r>
              <a:rPr lang="en-US" sz="2300" dirty="0"/>
              <a:t>.</a:t>
            </a:r>
            <a:r>
              <a:rPr lang="tr-TR" sz="2300" dirty="0"/>
              <a:t>4</a:t>
            </a:r>
            <a:r>
              <a:rPr lang="en-US" sz="2300" dirty="0"/>
              <a:t> GFLOPS </a:t>
            </a:r>
            <a:r>
              <a:rPr lang="tr-TR" sz="2300" dirty="0"/>
              <a:t>= 1459.2 GFLOPS = </a:t>
            </a:r>
            <a:r>
              <a:rPr lang="tr-TR" sz="2300" b="1" dirty="0">
                <a:solidFill>
                  <a:srgbClr val="FF0000"/>
                </a:solidFill>
              </a:rPr>
              <a:t>1.46 TFLOPS</a:t>
            </a:r>
          </a:p>
          <a:p>
            <a:pPr marL="109728" indent="0">
              <a:buNone/>
            </a:pPr>
            <a:endParaRPr lang="tr-TR" sz="1500" dirty="0"/>
          </a:p>
          <a:p>
            <a:pPr marL="109728" indent="0">
              <a:buNone/>
            </a:pPr>
            <a:r>
              <a:rPr lang="tr-TR" sz="2300" b="1" dirty="0"/>
              <a:t>Birleştirilmiş TFLOPS:</a:t>
            </a:r>
          </a:p>
          <a:p>
            <a:pPr marL="109728" indent="0">
              <a:buNone/>
            </a:pPr>
            <a:r>
              <a:rPr lang="tr-TR" sz="2300" dirty="0"/>
              <a:t>1.3824 (8 P-</a:t>
            </a:r>
            <a:r>
              <a:rPr lang="tr-TR" sz="2300" dirty="0" err="1"/>
              <a:t>cores</a:t>
            </a:r>
            <a:r>
              <a:rPr lang="tr-TR" sz="2300" dirty="0"/>
              <a:t> 5.4 GHz) + 2.3552 (16 E-</a:t>
            </a:r>
            <a:r>
              <a:rPr lang="tr-TR" sz="2300" dirty="0" err="1"/>
              <a:t>cores</a:t>
            </a:r>
            <a:r>
              <a:rPr lang="tr-TR" sz="2300" dirty="0"/>
              <a:t> 4.6 GHz) ≈ </a:t>
            </a:r>
            <a:r>
              <a:rPr lang="tr-TR" sz="2300" b="1" dirty="0">
                <a:solidFill>
                  <a:srgbClr val="FF0000"/>
                </a:solidFill>
              </a:rPr>
              <a:t>3.74 TFLOPS</a:t>
            </a:r>
          </a:p>
        </p:txBody>
      </p:sp>
      <p:sp>
        <p:nvSpPr>
          <p:cNvPr id="3" name="Başlık 2">
            <a:extLst>
              <a:ext uri="{FF2B5EF4-FFF2-40B4-BE49-F238E27FC236}">
                <a16:creationId xmlns:a16="http://schemas.microsoft.com/office/drawing/2014/main" id="{B83F62E6-31B2-336B-00EF-47D307469020}"/>
              </a:ext>
            </a:extLst>
          </p:cNvPr>
          <p:cNvSpPr>
            <a:spLocks noGrp="1"/>
          </p:cNvSpPr>
          <p:nvPr>
            <p:ph type="title"/>
          </p:nvPr>
        </p:nvSpPr>
        <p:spPr>
          <a:xfrm>
            <a:off x="179512" y="274638"/>
            <a:ext cx="8784976" cy="1143000"/>
          </a:xfrm>
        </p:spPr>
        <p:txBody>
          <a:bodyPr>
            <a:noAutofit/>
          </a:bodyPr>
          <a:lstStyle/>
          <a:p>
            <a:r>
              <a:rPr lang="tr-TR" sz="3200" dirty="0"/>
              <a:t>Intel </a:t>
            </a:r>
            <a:r>
              <a:rPr lang="tr-TR" sz="3200" dirty="0" err="1"/>
              <a:t>Core</a:t>
            </a:r>
            <a:r>
              <a:rPr lang="tr-TR" sz="3200" dirty="0"/>
              <a:t> Ultra 9 285K </a:t>
            </a:r>
            <a:r>
              <a:rPr lang="tr-TR" sz="3200" b="1" dirty="0"/>
              <a:t>TFLOPS Hesaplama</a:t>
            </a:r>
            <a:endParaRPr lang="tr-TR" sz="3200" dirty="0"/>
          </a:p>
        </p:txBody>
      </p:sp>
    </p:spTree>
    <p:extLst>
      <p:ext uri="{BB962C8B-B14F-4D97-AF65-F5344CB8AC3E}">
        <p14:creationId xmlns:p14="http://schemas.microsoft.com/office/powerpoint/2010/main" val="1897599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fade">
                                      <p:cBhvr>
                                        <p:cTn id="42" dur="500"/>
                                        <p:tgtEl>
                                          <p:spTgt spid="2">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Effect transition="in" filter="fade">
                                      <p:cBhvr>
                                        <p:cTn id="47" dur="500"/>
                                        <p:tgtEl>
                                          <p:spTgt spid="2">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
                                            <p:txEl>
                                              <p:pRg st="11" end="11"/>
                                            </p:txEl>
                                          </p:spTgt>
                                        </p:tgtEl>
                                        <p:attrNameLst>
                                          <p:attrName>style.visibility</p:attrName>
                                        </p:attrNameLst>
                                      </p:cBhvr>
                                      <p:to>
                                        <p:strVal val="visible"/>
                                      </p:to>
                                    </p:set>
                                    <p:animEffect transition="in" filter="fade">
                                      <p:cBhvr>
                                        <p:cTn id="52" dur="500"/>
                                        <p:tgtEl>
                                          <p:spTgt spid="2">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
                                            <p:txEl>
                                              <p:pRg st="12" end="12"/>
                                            </p:txEl>
                                          </p:spTgt>
                                        </p:tgtEl>
                                        <p:attrNameLst>
                                          <p:attrName>style.visibility</p:attrName>
                                        </p:attrNameLst>
                                      </p:cBhvr>
                                      <p:to>
                                        <p:strVal val="visible"/>
                                      </p:to>
                                    </p:set>
                                    <p:animEffect transition="in" filter="fade">
                                      <p:cBhvr>
                                        <p:cTn id="57"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481328"/>
            <a:ext cx="8229600" cy="4683976"/>
          </a:xfrm>
        </p:spPr>
        <p:txBody>
          <a:bodyPr>
            <a:normAutofit/>
          </a:bodyPr>
          <a:lstStyle/>
          <a:p>
            <a:endParaRPr lang="tr-TR" sz="2400" dirty="0"/>
          </a:p>
          <a:p>
            <a:endParaRPr lang="tr-TR" sz="2400" dirty="0"/>
          </a:p>
          <a:p>
            <a:endParaRPr lang="tr-TR" sz="2400" dirty="0"/>
          </a:p>
          <a:p>
            <a:endParaRPr lang="tr-TR" sz="2400" dirty="0"/>
          </a:p>
          <a:p>
            <a:endParaRPr lang="tr-TR" sz="2400" dirty="0"/>
          </a:p>
          <a:p>
            <a:endParaRPr lang="tr-TR" sz="2400" dirty="0"/>
          </a:p>
          <a:p>
            <a:r>
              <a:rPr lang="tr-TR" sz="2400" dirty="0"/>
              <a:t>Country: Japan (2020 yılı)</a:t>
            </a:r>
          </a:p>
          <a:p>
            <a:r>
              <a:rPr lang="tr-TR" sz="2400" dirty="0" err="1"/>
              <a:t>Manufacturer</a:t>
            </a:r>
            <a:r>
              <a:rPr lang="tr-TR" sz="2400" dirty="0"/>
              <a:t>: </a:t>
            </a:r>
            <a:r>
              <a:rPr lang="tr-TR" sz="2400" dirty="0" err="1"/>
              <a:t>Fujitsu</a:t>
            </a:r>
            <a:endParaRPr lang="tr-TR" sz="2400" dirty="0"/>
          </a:p>
          <a:p>
            <a:r>
              <a:rPr lang="tr-TR" sz="2400" dirty="0" err="1"/>
              <a:t>Cores</a:t>
            </a:r>
            <a:r>
              <a:rPr lang="tr-TR" sz="2400" dirty="0"/>
              <a:t>: 7,630,848 / </a:t>
            </a:r>
            <a:r>
              <a:rPr lang="tr-TR" sz="2400" dirty="0" err="1"/>
              <a:t>Speed</a:t>
            </a:r>
            <a:r>
              <a:rPr lang="tr-TR" sz="2400" dirty="0"/>
              <a:t>: 442 </a:t>
            </a:r>
            <a:r>
              <a:rPr lang="tr-TR" sz="2400" dirty="0" err="1"/>
              <a:t>petaFLOPS</a:t>
            </a:r>
            <a:endParaRPr lang="tr-TR" sz="2400" dirty="0"/>
          </a:p>
          <a:p>
            <a:r>
              <a:rPr lang="tr-TR" sz="2400" dirty="0" err="1"/>
              <a:t>Memory</a:t>
            </a:r>
            <a:r>
              <a:rPr lang="tr-TR" sz="2400" dirty="0"/>
              <a:t>: 5,087,232 GB</a:t>
            </a:r>
          </a:p>
          <a:p>
            <a:r>
              <a:rPr lang="tr-TR" sz="2400" dirty="0" err="1"/>
              <a:t>Processor</a:t>
            </a:r>
            <a:r>
              <a:rPr lang="tr-TR" sz="2400" dirty="0"/>
              <a:t>: A64FX 48C 2.2GHz</a:t>
            </a:r>
          </a:p>
        </p:txBody>
      </p:sp>
      <p:sp>
        <p:nvSpPr>
          <p:cNvPr id="3" name="2 Başlık"/>
          <p:cNvSpPr>
            <a:spLocks noGrp="1"/>
          </p:cNvSpPr>
          <p:nvPr>
            <p:ph type="title"/>
          </p:nvPr>
        </p:nvSpPr>
        <p:spPr/>
        <p:txBody>
          <a:bodyPr>
            <a:normAutofit/>
          </a:bodyPr>
          <a:lstStyle/>
          <a:p>
            <a:r>
              <a:rPr lang="tr-TR" cap="all" dirty="0"/>
              <a:t>SUPERCOMPUTER FUGAKU</a:t>
            </a:r>
            <a:endParaRPr lang="tr-TR" dirty="0"/>
          </a:p>
        </p:txBody>
      </p:sp>
      <p:pic>
        <p:nvPicPr>
          <p:cNvPr id="198658" name="Picture 2" descr="Photograph of Japanese supercomputer Fugaku."/>
          <p:cNvPicPr>
            <a:picLocks noChangeAspect="1" noChangeArrowheads="1"/>
          </p:cNvPicPr>
          <p:nvPr/>
        </p:nvPicPr>
        <p:blipFill>
          <a:blip r:embed="rId2" cstate="print"/>
          <a:srcRect/>
          <a:stretch>
            <a:fillRect/>
          </a:stretch>
        </p:blipFill>
        <p:spPr bwMode="auto">
          <a:xfrm>
            <a:off x="1308754" y="1124744"/>
            <a:ext cx="6575614" cy="2736304"/>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941B8-5002-BE3F-0694-9244BDBAE395}"/>
            </a:ext>
          </a:extLst>
        </p:cNvPr>
        <p:cNvGrpSpPr/>
        <p:nvPr/>
      </p:nvGrpSpPr>
      <p:grpSpPr>
        <a:xfrm>
          <a:off x="0" y="0"/>
          <a:ext cx="0" cy="0"/>
          <a:chOff x="0" y="0"/>
          <a:chExt cx="0" cy="0"/>
        </a:xfrm>
      </p:grpSpPr>
      <p:sp>
        <p:nvSpPr>
          <p:cNvPr id="2" name="1 İçerik Yer Tutucusu">
            <a:extLst>
              <a:ext uri="{FF2B5EF4-FFF2-40B4-BE49-F238E27FC236}">
                <a16:creationId xmlns:a16="http://schemas.microsoft.com/office/drawing/2014/main" id="{3144DD8E-2DC3-7AD1-1957-B157B8E1FFEB}"/>
              </a:ext>
            </a:extLst>
          </p:cNvPr>
          <p:cNvSpPr>
            <a:spLocks noGrp="1"/>
          </p:cNvSpPr>
          <p:nvPr>
            <p:ph idx="1"/>
          </p:nvPr>
        </p:nvSpPr>
        <p:spPr>
          <a:xfrm>
            <a:off x="107504" y="1481328"/>
            <a:ext cx="8856984" cy="4827992"/>
          </a:xfrm>
        </p:spPr>
        <p:txBody>
          <a:bodyPr>
            <a:normAutofit/>
          </a:bodyPr>
          <a:lstStyle/>
          <a:p>
            <a:endParaRPr lang="tr-TR" sz="2400" dirty="0"/>
          </a:p>
          <a:p>
            <a:endParaRPr lang="tr-TR" sz="2400" dirty="0"/>
          </a:p>
          <a:p>
            <a:endParaRPr lang="tr-TR" sz="2400" dirty="0"/>
          </a:p>
          <a:p>
            <a:endParaRPr lang="tr-TR" sz="2400" dirty="0"/>
          </a:p>
          <a:p>
            <a:endParaRPr lang="tr-TR" sz="2400" dirty="0"/>
          </a:p>
          <a:p>
            <a:endParaRPr lang="tr-TR" sz="2400" dirty="0"/>
          </a:p>
          <a:p>
            <a:r>
              <a:rPr lang="tr-TR" sz="2200" dirty="0"/>
              <a:t>Country: United </a:t>
            </a:r>
            <a:r>
              <a:rPr lang="tr-TR" sz="2200" dirty="0" err="1"/>
              <a:t>States</a:t>
            </a:r>
            <a:r>
              <a:rPr lang="tr-TR" sz="2200" dirty="0"/>
              <a:t> (2022 yılı)</a:t>
            </a:r>
          </a:p>
          <a:p>
            <a:r>
              <a:rPr lang="tr-TR" sz="2200" dirty="0" err="1"/>
              <a:t>Manufacturer</a:t>
            </a:r>
            <a:r>
              <a:rPr lang="tr-TR" sz="2200" dirty="0"/>
              <a:t>: Hewlett Packard Enterprise </a:t>
            </a:r>
            <a:r>
              <a:rPr lang="tr-TR" sz="2200" dirty="0" err="1"/>
              <a:t>Frontier</a:t>
            </a:r>
            <a:endParaRPr lang="tr-TR" sz="2200" dirty="0"/>
          </a:p>
          <a:p>
            <a:r>
              <a:rPr lang="tr-TR" sz="2200" dirty="0" err="1"/>
              <a:t>Cores</a:t>
            </a:r>
            <a:r>
              <a:rPr lang="tr-TR" sz="2200" dirty="0"/>
              <a:t>: </a:t>
            </a:r>
            <a:r>
              <a:rPr lang="tr-TR" sz="2100" dirty="0"/>
              <a:t>(CPU:614,656, GPU:8,451,520) / </a:t>
            </a:r>
            <a:r>
              <a:rPr lang="tr-TR" sz="2100" dirty="0" err="1"/>
              <a:t>Speed</a:t>
            </a:r>
            <a:r>
              <a:rPr lang="tr-TR" sz="2100" dirty="0"/>
              <a:t>: 1.35 </a:t>
            </a:r>
            <a:r>
              <a:rPr lang="tr-TR" sz="2100" dirty="0" err="1"/>
              <a:t>exaFLOPS</a:t>
            </a:r>
            <a:endParaRPr lang="tr-TR" sz="2100" dirty="0"/>
          </a:p>
          <a:p>
            <a:r>
              <a:rPr lang="tr-TR" sz="2200" dirty="0"/>
              <a:t>Memory: </a:t>
            </a:r>
            <a:r>
              <a:rPr lang="en-US" sz="2200" dirty="0"/>
              <a:t>Each GPU 128 GB RAM, each CPU 512GB DDR4 RAM</a:t>
            </a:r>
            <a:endParaRPr lang="tr-TR" sz="2200" dirty="0"/>
          </a:p>
          <a:p>
            <a:r>
              <a:rPr lang="tr-TR" sz="2200" dirty="0" err="1"/>
              <a:t>Processor</a:t>
            </a:r>
            <a:r>
              <a:rPr lang="tr-TR" sz="2200" dirty="0"/>
              <a:t>: </a:t>
            </a:r>
            <a:r>
              <a:rPr lang="it-IT" sz="2000" dirty="0"/>
              <a:t>9,604 </a:t>
            </a:r>
            <a:r>
              <a:rPr lang="it-IT" sz="1800" dirty="0"/>
              <a:t>AMD Epyc </a:t>
            </a:r>
            <a:r>
              <a:rPr lang="it-IT" sz="2000" dirty="0"/>
              <a:t>64</a:t>
            </a:r>
            <a:r>
              <a:rPr lang="tr-TR" sz="2000" dirty="0"/>
              <a:t>C</a:t>
            </a:r>
            <a:r>
              <a:rPr lang="it-IT" sz="2000" dirty="0"/>
              <a:t> 2GHz</a:t>
            </a:r>
            <a:r>
              <a:rPr lang="tr-TR" sz="2000" dirty="0"/>
              <a:t>, 38,416 </a:t>
            </a:r>
            <a:r>
              <a:rPr lang="tr-TR" sz="1800" dirty="0"/>
              <a:t>AMD </a:t>
            </a:r>
            <a:r>
              <a:rPr lang="tr-TR" sz="1800" dirty="0" err="1"/>
              <a:t>Instinct</a:t>
            </a:r>
            <a:r>
              <a:rPr lang="tr-TR" sz="1800" dirty="0"/>
              <a:t> MI250X</a:t>
            </a:r>
            <a:endParaRPr lang="tr-TR" sz="2000" dirty="0"/>
          </a:p>
        </p:txBody>
      </p:sp>
      <p:sp>
        <p:nvSpPr>
          <p:cNvPr id="3" name="2 Başlık">
            <a:extLst>
              <a:ext uri="{FF2B5EF4-FFF2-40B4-BE49-F238E27FC236}">
                <a16:creationId xmlns:a16="http://schemas.microsoft.com/office/drawing/2014/main" id="{F988D30D-57D9-D7F9-8C67-D9B8D7439A5A}"/>
              </a:ext>
            </a:extLst>
          </p:cNvPr>
          <p:cNvSpPr>
            <a:spLocks noGrp="1"/>
          </p:cNvSpPr>
          <p:nvPr>
            <p:ph type="title"/>
          </p:nvPr>
        </p:nvSpPr>
        <p:spPr/>
        <p:txBody>
          <a:bodyPr>
            <a:normAutofit/>
          </a:bodyPr>
          <a:lstStyle/>
          <a:p>
            <a:r>
              <a:rPr lang="tr-TR" cap="all" dirty="0"/>
              <a:t>SUPERCOMPUTER </a:t>
            </a:r>
            <a:r>
              <a:rPr lang="tr-TR" cap="all" dirty="0" err="1"/>
              <a:t>FrontIer</a:t>
            </a:r>
            <a:endParaRPr lang="tr-TR" dirty="0"/>
          </a:p>
        </p:txBody>
      </p:sp>
      <p:pic>
        <p:nvPicPr>
          <p:cNvPr id="1026" name="Picture 2" descr="Top500: Frontier Still No. 1. Where's China? - IEEE Spectrum">
            <a:extLst>
              <a:ext uri="{FF2B5EF4-FFF2-40B4-BE49-F238E27FC236}">
                <a16:creationId xmlns:a16="http://schemas.microsoft.com/office/drawing/2014/main" id="{9C93AFEC-16AA-8931-AE1A-CA6D284C93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1740" y="1124744"/>
            <a:ext cx="4680520" cy="2738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35236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3C77F-D814-2991-5825-90CB01BB0998}"/>
            </a:ext>
          </a:extLst>
        </p:cNvPr>
        <p:cNvGrpSpPr/>
        <p:nvPr/>
      </p:nvGrpSpPr>
      <p:grpSpPr>
        <a:xfrm>
          <a:off x="0" y="0"/>
          <a:ext cx="0" cy="0"/>
          <a:chOff x="0" y="0"/>
          <a:chExt cx="0" cy="0"/>
        </a:xfrm>
      </p:grpSpPr>
      <p:sp>
        <p:nvSpPr>
          <p:cNvPr id="2" name="1 İçerik Yer Tutucusu">
            <a:extLst>
              <a:ext uri="{FF2B5EF4-FFF2-40B4-BE49-F238E27FC236}">
                <a16:creationId xmlns:a16="http://schemas.microsoft.com/office/drawing/2014/main" id="{5F775C1D-9B35-8D0D-7C75-3E841D1AECCC}"/>
              </a:ext>
            </a:extLst>
          </p:cNvPr>
          <p:cNvSpPr>
            <a:spLocks noGrp="1"/>
          </p:cNvSpPr>
          <p:nvPr>
            <p:ph idx="1"/>
          </p:nvPr>
        </p:nvSpPr>
        <p:spPr>
          <a:xfrm>
            <a:off x="107504" y="1481328"/>
            <a:ext cx="8856984" cy="4827992"/>
          </a:xfrm>
        </p:spPr>
        <p:txBody>
          <a:bodyPr>
            <a:normAutofit/>
          </a:bodyPr>
          <a:lstStyle/>
          <a:p>
            <a:endParaRPr lang="tr-TR" sz="2400" dirty="0"/>
          </a:p>
          <a:p>
            <a:endParaRPr lang="tr-TR" sz="2400" dirty="0"/>
          </a:p>
          <a:p>
            <a:endParaRPr lang="tr-TR" sz="2400" dirty="0"/>
          </a:p>
          <a:p>
            <a:endParaRPr lang="tr-TR" sz="2400" dirty="0"/>
          </a:p>
          <a:p>
            <a:endParaRPr lang="tr-TR" sz="2400" dirty="0"/>
          </a:p>
          <a:p>
            <a:endParaRPr lang="tr-TR" sz="2400" dirty="0"/>
          </a:p>
          <a:p>
            <a:r>
              <a:rPr lang="tr-TR" sz="2200" dirty="0"/>
              <a:t>Country: United </a:t>
            </a:r>
            <a:r>
              <a:rPr lang="tr-TR" sz="2200" dirty="0" err="1"/>
              <a:t>States</a:t>
            </a:r>
            <a:r>
              <a:rPr lang="tr-TR" sz="2200" dirty="0"/>
              <a:t> (2024 yılı)</a:t>
            </a:r>
          </a:p>
          <a:p>
            <a:r>
              <a:rPr lang="tr-TR" sz="2200" dirty="0" err="1"/>
              <a:t>Manufacturer</a:t>
            </a:r>
            <a:r>
              <a:rPr lang="tr-TR" sz="2200" dirty="0"/>
              <a:t>: Hewlett Packard Enterprise </a:t>
            </a:r>
            <a:r>
              <a:rPr lang="tr-TR" sz="2200" dirty="0" err="1"/>
              <a:t>Frontier</a:t>
            </a:r>
            <a:endParaRPr lang="tr-TR" sz="2200" dirty="0"/>
          </a:p>
          <a:p>
            <a:r>
              <a:rPr lang="tr-TR" sz="2200" dirty="0" err="1"/>
              <a:t>Cores</a:t>
            </a:r>
            <a:r>
              <a:rPr lang="tr-TR" sz="2200" dirty="0"/>
              <a:t>: </a:t>
            </a:r>
            <a:r>
              <a:rPr lang="tr-TR" sz="2100" dirty="0"/>
              <a:t>(CPU:1,051,392, GPU:9,988,224) / </a:t>
            </a:r>
            <a:r>
              <a:rPr lang="tr-TR" sz="2100" dirty="0" err="1"/>
              <a:t>Speed</a:t>
            </a:r>
            <a:r>
              <a:rPr lang="tr-TR" sz="2100" dirty="0"/>
              <a:t>: 1.74 </a:t>
            </a:r>
            <a:r>
              <a:rPr lang="tr-TR" sz="2100" dirty="0" err="1"/>
              <a:t>exaFLOPS</a:t>
            </a:r>
            <a:endParaRPr lang="tr-TR" sz="2100" dirty="0"/>
          </a:p>
          <a:p>
            <a:r>
              <a:rPr lang="tr-TR" sz="2200" dirty="0"/>
              <a:t>Memory: </a:t>
            </a:r>
            <a:r>
              <a:rPr lang="en-US" sz="2200" dirty="0"/>
              <a:t>5.4375 petabytes</a:t>
            </a:r>
            <a:endParaRPr lang="tr-TR" sz="2200" dirty="0"/>
          </a:p>
          <a:p>
            <a:r>
              <a:rPr lang="tr-TR" sz="2200" dirty="0" err="1"/>
              <a:t>Processor</a:t>
            </a:r>
            <a:r>
              <a:rPr lang="tr-TR" sz="2200" dirty="0"/>
              <a:t>: </a:t>
            </a:r>
            <a:r>
              <a:rPr lang="it-IT" sz="2000" dirty="0"/>
              <a:t>43,808 </a:t>
            </a:r>
            <a:r>
              <a:rPr lang="it-IT" sz="1700" dirty="0"/>
              <a:t>AMD Epyc </a:t>
            </a:r>
            <a:r>
              <a:rPr lang="tr-TR" sz="1700" dirty="0"/>
              <a:t>24C</a:t>
            </a:r>
            <a:r>
              <a:rPr lang="it-IT" sz="1700" dirty="0"/>
              <a:t> </a:t>
            </a:r>
            <a:r>
              <a:rPr lang="tr-TR" sz="1700" dirty="0"/>
              <a:t>1.8</a:t>
            </a:r>
            <a:r>
              <a:rPr lang="it-IT" sz="1700" dirty="0"/>
              <a:t>GHz</a:t>
            </a:r>
            <a:r>
              <a:rPr lang="tr-TR" sz="2000" dirty="0"/>
              <a:t>, 43,808 </a:t>
            </a:r>
            <a:r>
              <a:rPr lang="tr-TR" sz="1700" dirty="0"/>
              <a:t>AMD </a:t>
            </a:r>
            <a:r>
              <a:rPr lang="tr-TR" sz="1700" dirty="0" err="1"/>
              <a:t>Instinct</a:t>
            </a:r>
            <a:r>
              <a:rPr lang="tr-TR" sz="1700" dirty="0"/>
              <a:t> MI300A</a:t>
            </a:r>
          </a:p>
        </p:txBody>
      </p:sp>
      <p:sp>
        <p:nvSpPr>
          <p:cNvPr id="3" name="2 Başlık">
            <a:extLst>
              <a:ext uri="{FF2B5EF4-FFF2-40B4-BE49-F238E27FC236}">
                <a16:creationId xmlns:a16="http://schemas.microsoft.com/office/drawing/2014/main" id="{ACA35116-52AF-6023-45DD-B3D80786D41D}"/>
              </a:ext>
            </a:extLst>
          </p:cNvPr>
          <p:cNvSpPr>
            <a:spLocks noGrp="1"/>
          </p:cNvSpPr>
          <p:nvPr>
            <p:ph type="title"/>
          </p:nvPr>
        </p:nvSpPr>
        <p:spPr>
          <a:xfrm>
            <a:off x="457200" y="116632"/>
            <a:ext cx="8229600" cy="1143000"/>
          </a:xfrm>
        </p:spPr>
        <p:txBody>
          <a:bodyPr>
            <a:normAutofit/>
          </a:bodyPr>
          <a:lstStyle/>
          <a:p>
            <a:r>
              <a:rPr lang="tr-TR" cap="all" dirty="0"/>
              <a:t>SUPERCOMPUTER El </a:t>
            </a:r>
            <a:r>
              <a:rPr lang="tr-TR" cap="all" dirty="0" err="1"/>
              <a:t>CapItan</a:t>
            </a:r>
            <a:endParaRPr lang="tr-TR" dirty="0"/>
          </a:p>
        </p:txBody>
      </p:sp>
      <p:pic>
        <p:nvPicPr>
          <p:cNvPr id="2050" name="Picture 2" descr="Lining Up The “El Capitan” Supercomputer Against The AI Upstarts">
            <a:extLst>
              <a:ext uri="{FF2B5EF4-FFF2-40B4-BE49-F238E27FC236}">
                <a16:creationId xmlns:a16="http://schemas.microsoft.com/office/drawing/2014/main" id="{C8DF8A8C-0102-8256-CB1B-DB4A701F47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0444" y="980728"/>
            <a:ext cx="6923112" cy="2943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96290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07DA4C52-FAF9-A8ED-93F3-5930CB6D3081}"/>
              </a:ext>
            </a:extLst>
          </p:cNvPr>
          <p:cNvSpPr>
            <a:spLocks noGrp="1"/>
          </p:cNvSpPr>
          <p:nvPr>
            <p:ph idx="1"/>
          </p:nvPr>
        </p:nvSpPr>
        <p:spPr/>
        <p:txBody>
          <a:bodyPr/>
          <a:lstStyle/>
          <a:p>
            <a:endParaRPr lang="tr-TR"/>
          </a:p>
        </p:txBody>
      </p:sp>
      <p:sp>
        <p:nvSpPr>
          <p:cNvPr id="3" name="Başlık 2">
            <a:extLst>
              <a:ext uri="{FF2B5EF4-FFF2-40B4-BE49-F238E27FC236}">
                <a16:creationId xmlns:a16="http://schemas.microsoft.com/office/drawing/2014/main" id="{C8D7DDA1-E51C-D820-DE35-EB232CCA8F7C}"/>
              </a:ext>
            </a:extLst>
          </p:cNvPr>
          <p:cNvSpPr>
            <a:spLocks noGrp="1"/>
          </p:cNvSpPr>
          <p:nvPr>
            <p:ph type="title"/>
          </p:nvPr>
        </p:nvSpPr>
        <p:spPr>
          <a:xfrm>
            <a:off x="457200" y="274638"/>
            <a:ext cx="8229600" cy="922114"/>
          </a:xfrm>
        </p:spPr>
        <p:txBody>
          <a:bodyPr>
            <a:normAutofit/>
          </a:bodyPr>
          <a:lstStyle/>
          <a:p>
            <a:pPr algn="ctr"/>
            <a:r>
              <a:rPr lang="tr-TR" sz="4800" i="0" dirty="0">
                <a:solidFill>
                  <a:srgbClr val="1F1F1F"/>
                </a:solidFill>
                <a:effectLst/>
                <a:latin typeface="Google Sans"/>
              </a:rPr>
              <a:t>Kuantum bilgisayarlar</a:t>
            </a:r>
            <a:endParaRPr lang="tr-TR" sz="4800" dirty="0"/>
          </a:p>
        </p:txBody>
      </p:sp>
      <p:pic>
        <p:nvPicPr>
          <p:cNvPr id="1026" name="Picture 2" descr="This photo shows a woman working on a piece of apparatus that is suspended from the ceiling of the laboratory. ">
            <a:extLst>
              <a:ext uri="{FF2B5EF4-FFF2-40B4-BE49-F238E27FC236}">
                <a16:creationId xmlns:a16="http://schemas.microsoft.com/office/drawing/2014/main" id="{3FACAF76-260C-95B7-DB64-34D7C3B974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8679" y="1417638"/>
            <a:ext cx="6300192" cy="47251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is diagram shows the quantum processors that IBM expects to have ready in 2023 (Condor and Heron), in 2024 (Flamingo and Crossbill), and in 2025 (Kookaburra).">
            <a:extLst>
              <a:ext uri="{FF2B5EF4-FFF2-40B4-BE49-F238E27FC236}">
                <a16:creationId xmlns:a16="http://schemas.microsoft.com/office/drawing/2014/main" id="{C2A68FC1-7692-F184-498E-E10817249B0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3825"/>
          <a:stretch/>
        </p:blipFill>
        <p:spPr bwMode="auto">
          <a:xfrm>
            <a:off x="323528" y="1417638"/>
            <a:ext cx="2279104" cy="3679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97618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A18B6AD4-7894-C869-EBA1-7B9C6CA2DE31}"/>
              </a:ext>
            </a:extLst>
          </p:cNvPr>
          <p:cNvSpPr>
            <a:spLocks noGrp="1"/>
          </p:cNvSpPr>
          <p:nvPr>
            <p:ph idx="1"/>
          </p:nvPr>
        </p:nvSpPr>
        <p:spPr/>
        <p:txBody>
          <a:bodyPr/>
          <a:lstStyle/>
          <a:p>
            <a:endParaRPr lang="tr-TR"/>
          </a:p>
        </p:txBody>
      </p:sp>
      <p:sp>
        <p:nvSpPr>
          <p:cNvPr id="3" name="Başlık 2">
            <a:extLst>
              <a:ext uri="{FF2B5EF4-FFF2-40B4-BE49-F238E27FC236}">
                <a16:creationId xmlns:a16="http://schemas.microsoft.com/office/drawing/2014/main" id="{D4C0FE4D-7552-1A72-7653-3B1E1D62EB97}"/>
              </a:ext>
            </a:extLst>
          </p:cNvPr>
          <p:cNvSpPr>
            <a:spLocks noGrp="1"/>
          </p:cNvSpPr>
          <p:nvPr>
            <p:ph type="title"/>
          </p:nvPr>
        </p:nvSpPr>
        <p:spPr/>
        <p:txBody>
          <a:bodyPr/>
          <a:lstStyle/>
          <a:p>
            <a:endParaRPr lang="tr-TR"/>
          </a:p>
        </p:txBody>
      </p:sp>
      <p:pic>
        <p:nvPicPr>
          <p:cNvPr id="3074" name="Picture 2" descr="What is a qubit? – Poetry in Physics">
            <a:extLst>
              <a:ext uri="{FF2B5EF4-FFF2-40B4-BE49-F238E27FC236}">
                <a16:creationId xmlns:a16="http://schemas.microsoft.com/office/drawing/2014/main" id="{85E6314E-271E-C74F-D676-EA5E69132B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3462" y="980728"/>
            <a:ext cx="7077075" cy="38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58049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B9A4B8D9-08BB-35C8-65A1-A51A24739B56}"/>
              </a:ext>
            </a:extLst>
          </p:cNvPr>
          <p:cNvSpPr>
            <a:spLocks noGrp="1"/>
          </p:cNvSpPr>
          <p:nvPr>
            <p:ph idx="1"/>
          </p:nvPr>
        </p:nvSpPr>
        <p:spPr/>
        <p:txBody>
          <a:bodyPr/>
          <a:lstStyle/>
          <a:p>
            <a:endParaRPr lang="tr-TR"/>
          </a:p>
        </p:txBody>
      </p:sp>
      <p:sp>
        <p:nvSpPr>
          <p:cNvPr id="3" name="Başlık 2">
            <a:extLst>
              <a:ext uri="{FF2B5EF4-FFF2-40B4-BE49-F238E27FC236}">
                <a16:creationId xmlns:a16="http://schemas.microsoft.com/office/drawing/2014/main" id="{C613320A-077F-4574-F981-B6F8869FF24F}"/>
              </a:ext>
            </a:extLst>
          </p:cNvPr>
          <p:cNvSpPr>
            <a:spLocks noGrp="1"/>
          </p:cNvSpPr>
          <p:nvPr>
            <p:ph type="title"/>
          </p:nvPr>
        </p:nvSpPr>
        <p:spPr/>
        <p:txBody>
          <a:bodyPr>
            <a:normAutofit/>
          </a:bodyPr>
          <a:lstStyle/>
          <a:p>
            <a:r>
              <a:rPr lang="en-US" dirty="0"/>
              <a:t>Google 105 Qubit Willow Chip</a:t>
            </a:r>
            <a:endParaRPr lang="tr-TR" dirty="0"/>
          </a:p>
        </p:txBody>
      </p:sp>
      <p:pic>
        <p:nvPicPr>
          <p:cNvPr id="2050" name="Picture 2">
            <a:extLst>
              <a:ext uri="{FF2B5EF4-FFF2-40B4-BE49-F238E27FC236}">
                <a16:creationId xmlns:a16="http://schemas.microsoft.com/office/drawing/2014/main" id="{446D075E-9BE4-CFF0-8E26-C1B7CE178A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68760"/>
            <a:ext cx="8229600" cy="4659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11246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AE0B85D8-81FA-8BC3-0B65-5B93D8C47F21}"/>
              </a:ext>
            </a:extLst>
          </p:cNvPr>
          <p:cNvSpPr>
            <a:spLocks noGrp="1"/>
          </p:cNvSpPr>
          <p:nvPr>
            <p:ph idx="1"/>
          </p:nvPr>
        </p:nvSpPr>
        <p:spPr>
          <a:xfrm>
            <a:off x="457200" y="1196752"/>
            <a:ext cx="8229600" cy="4810539"/>
          </a:xfrm>
        </p:spPr>
        <p:txBody>
          <a:bodyPr>
            <a:normAutofit/>
          </a:bodyPr>
          <a:lstStyle/>
          <a:p>
            <a:r>
              <a:rPr lang="tr-TR" sz="2400" dirty="0"/>
              <a:t>Topolojik </a:t>
            </a:r>
            <a:r>
              <a:rPr lang="tr-TR" sz="2400" dirty="0" err="1"/>
              <a:t>kübitler</a:t>
            </a:r>
            <a:r>
              <a:rPr lang="tr-TR" sz="2400" dirty="0"/>
              <a:t>, daha az hata düzeltmesi gerektiren daha kararlı </a:t>
            </a:r>
            <a:r>
              <a:rPr lang="tr-TR" sz="2400" dirty="0" err="1"/>
              <a:t>kübitler</a:t>
            </a:r>
            <a:r>
              <a:rPr lang="tr-TR" sz="2400" dirty="0"/>
              <a:t> sunmaktadır.</a:t>
            </a:r>
          </a:p>
          <a:p>
            <a:r>
              <a:rPr lang="tr-TR" sz="2400" dirty="0"/>
              <a:t>Tek bir çipte bir milyon </a:t>
            </a:r>
            <a:r>
              <a:rPr lang="tr-TR" sz="2400" dirty="0" err="1"/>
              <a:t>kübite</a:t>
            </a:r>
            <a:r>
              <a:rPr lang="tr-TR" sz="2400" dirty="0"/>
              <a:t> ölçeklenebilecek şekilde tasarlandı.</a:t>
            </a:r>
          </a:p>
        </p:txBody>
      </p:sp>
      <p:sp>
        <p:nvSpPr>
          <p:cNvPr id="3" name="Başlık 2">
            <a:extLst>
              <a:ext uri="{FF2B5EF4-FFF2-40B4-BE49-F238E27FC236}">
                <a16:creationId xmlns:a16="http://schemas.microsoft.com/office/drawing/2014/main" id="{11F35ADB-ED5C-480D-190A-840707B4244D}"/>
              </a:ext>
            </a:extLst>
          </p:cNvPr>
          <p:cNvSpPr>
            <a:spLocks noGrp="1"/>
          </p:cNvSpPr>
          <p:nvPr>
            <p:ph type="title"/>
          </p:nvPr>
        </p:nvSpPr>
        <p:spPr>
          <a:xfrm>
            <a:off x="251520" y="274638"/>
            <a:ext cx="8568952" cy="1143000"/>
          </a:xfrm>
        </p:spPr>
        <p:txBody>
          <a:bodyPr>
            <a:noAutofit/>
          </a:bodyPr>
          <a:lstStyle/>
          <a:p>
            <a:pPr algn="ctr"/>
            <a:r>
              <a:rPr lang="tr-TR" sz="3000" dirty="0" err="1"/>
              <a:t>Microsoft’s</a:t>
            </a:r>
            <a:r>
              <a:rPr lang="tr-TR" sz="3000" dirty="0"/>
              <a:t> </a:t>
            </a:r>
            <a:r>
              <a:rPr lang="tr-TR" sz="3000" dirty="0" err="1"/>
              <a:t>Majorana</a:t>
            </a:r>
            <a:r>
              <a:rPr lang="tr-TR" sz="3000" dirty="0"/>
              <a:t> 1/ 8 </a:t>
            </a:r>
            <a:r>
              <a:rPr lang="tr-TR" sz="3000" dirty="0" err="1"/>
              <a:t>topological</a:t>
            </a:r>
            <a:r>
              <a:rPr lang="tr-TR" sz="3000" dirty="0"/>
              <a:t> </a:t>
            </a:r>
            <a:r>
              <a:rPr lang="tr-TR" sz="3000" dirty="0" err="1"/>
              <a:t>qubits</a:t>
            </a:r>
            <a:endParaRPr lang="tr-TR" sz="3000" dirty="0"/>
          </a:p>
        </p:txBody>
      </p:sp>
      <p:pic>
        <p:nvPicPr>
          <p:cNvPr id="3074" name="Picture 2" descr="Microsoft Quantum | Microsoft Quantum Hardware">
            <a:extLst>
              <a:ext uri="{FF2B5EF4-FFF2-40B4-BE49-F238E27FC236}">
                <a16:creationId xmlns:a16="http://schemas.microsoft.com/office/drawing/2014/main" id="{21F1C57B-7C5D-518E-5151-7003429458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42" r="12549"/>
          <a:stretch/>
        </p:blipFill>
        <p:spPr bwMode="auto">
          <a:xfrm>
            <a:off x="4788024" y="2642415"/>
            <a:ext cx="3888432" cy="393791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Microsoft Quantum | Topological qubits">
            <a:extLst>
              <a:ext uri="{FF2B5EF4-FFF2-40B4-BE49-F238E27FC236}">
                <a16:creationId xmlns:a16="http://schemas.microsoft.com/office/drawing/2014/main" id="{208871AF-10FC-F466-6E47-FDF910B6135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247" t="23979" r="5838" b="9096"/>
          <a:stretch/>
        </p:blipFill>
        <p:spPr bwMode="auto">
          <a:xfrm>
            <a:off x="323528" y="3356992"/>
            <a:ext cx="4248472" cy="1858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9895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74"/>
                                        </p:tgtEl>
                                        <p:attrNameLst>
                                          <p:attrName>style.visibility</p:attrName>
                                        </p:attrNameLst>
                                      </p:cBhvr>
                                      <p:to>
                                        <p:strVal val="visible"/>
                                      </p:to>
                                    </p:set>
                                    <p:animEffect transition="in" filter="fade">
                                      <p:cBhvr>
                                        <p:cTn id="1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70000" lnSpcReduction="20000"/>
          </a:bodyPr>
          <a:lstStyle/>
          <a:p>
            <a:r>
              <a:rPr lang="tr-TR" b="1" dirty="0"/>
              <a:t>İş hattında </a:t>
            </a:r>
            <a:r>
              <a:rPr lang="tr-TR" dirty="0"/>
              <a:t>(</a:t>
            </a:r>
            <a:r>
              <a:rPr lang="tr-TR" i="1" dirty="0" err="1"/>
              <a:t>pipeline</a:t>
            </a:r>
            <a:r>
              <a:rPr lang="tr-TR" dirty="0"/>
              <a:t>) birden fazla iş (örneğin komutlar) paralel olarak aynı anda yürütülürler.</a:t>
            </a:r>
          </a:p>
          <a:p>
            <a:r>
              <a:rPr lang="tr-TR" dirty="0"/>
              <a:t>Bir iş hattının verimli olarak çalışabilmesi için</a:t>
            </a:r>
          </a:p>
          <a:p>
            <a:pPr lvl="0"/>
            <a:r>
              <a:rPr lang="tr-TR" dirty="0"/>
              <a:t>Farklı veriler üzerinde defalarca </a:t>
            </a:r>
            <a:r>
              <a:rPr lang="tr-TR" u="sng" dirty="0"/>
              <a:t>tekrarlanan</a:t>
            </a:r>
            <a:r>
              <a:rPr lang="tr-TR" dirty="0"/>
              <a:t> işler (</a:t>
            </a:r>
            <a:r>
              <a:rPr lang="tr-TR" i="1" dirty="0" err="1"/>
              <a:t>task</a:t>
            </a:r>
            <a:r>
              <a:rPr lang="tr-TR" dirty="0"/>
              <a:t>) olması gerekir,</a:t>
            </a:r>
          </a:p>
          <a:p>
            <a:pPr lvl="0"/>
            <a:r>
              <a:rPr lang="tr-TR" dirty="0"/>
              <a:t>İşler </a:t>
            </a:r>
            <a:r>
              <a:rPr lang="tr-TR" u="sng" dirty="0"/>
              <a:t>paralel</a:t>
            </a:r>
            <a:r>
              <a:rPr lang="tr-TR" dirty="0"/>
              <a:t> yürütülebilen </a:t>
            </a:r>
            <a:r>
              <a:rPr lang="tr-TR" u="sng" dirty="0"/>
              <a:t>küçük alt işlere</a:t>
            </a:r>
            <a:r>
              <a:rPr lang="tr-TR" dirty="0"/>
              <a:t> bölünebilmeli.</a:t>
            </a:r>
          </a:p>
          <a:p>
            <a:pPr>
              <a:buNone/>
            </a:pPr>
            <a:endParaRPr lang="tr-TR" dirty="0"/>
          </a:p>
          <a:p>
            <a:r>
              <a:rPr lang="tr-TR" dirty="0"/>
              <a:t>İş hattına </a:t>
            </a:r>
            <a:r>
              <a:rPr lang="tr-TR" b="1" dirty="0"/>
              <a:t>örnek</a:t>
            </a:r>
            <a:r>
              <a:rPr lang="tr-TR" dirty="0"/>
              <a:t>: Bir otomobil fabrikasındaki üretim/montaj bandı Burada iş/görev (</a:t>
            </a:r>
            <a:r>
              <a:rPr lang="tr-TR" i="1" dirty="0" err="1"/>
              <a:t>task</a:t>
            </a:r>
            <a:r>
              <a:rPr lang="tr-TR" dirty="0"/>
              <a:t>) bir otomobilin montajının yapılmasıdır.</a:t>
            </a:r>
          </a:p>
          <a:p>
            <a:r>
              <a:rPr lang="tr-TR" dirty="0"/>
              <a:t>Bu iş farklı otomobiller için sürekli tekrar edilir.</a:t>
            </a:r>
          </a:p>
          <a:p>
            <a:r>
              <a:rPr lang="tr-TR" dirty="0"/>
              <a:t>İş (otomobilin montajı), küçük alt işlemlerden oluşur; kapıların takılması, tekerleklerin montajı, camların takılması.</a:t>
            </a:r>
          </a:p>
          <a:p>
            <a:r>
              <a:rPr lang="tr-TR" dirty="0"/>
              <a:t>Bu alt işlemlerin her biri için iş hattında (montaj bandı) bir istasyon oluşturulur. Bu istasyonlarda aynı anda paralel olarak farklı otomobiller üzerinde çalışılır.</a:t>
            </a:r>
          </a:p>
          <a:p>
            <a:r>
              <a:rPr lang="tr-TR" dirty="0"/>
              <a:t>Örneğin i. işçi bir otomobilin camını takarken aynı anda (i+1). sıradaki işçi bir önceki otomobilin tekerleklerini takmaktadır.</a:t>
            </a:r>
          </a:p>
          <a:p>
            <a:endParaRPr lang="tr-TR" dirty="0"/>
          </a:p>
        </p:txBody>
      </p:sp>
      <p:sp>
        <p:nvSpPr>
          <p:cNvPr id="3" name="2 Başlık"/>
          <p:cNvSpPr>
            <a:spLocks noGrp="1"/>
          </p:cNvSpPr>
          <p:nvPr>
            <p:ph type="title"/>
          </p:nvPr>
        </p:nvSpPr>
        <p:spPr/>
        <p:txBody>
          <a:bodyPr>
            <a:normAutofit/>
          </a:bodyPr>
          <a:lstStyle/>
          <a:p>
            <a:r>
              <a:rPr lang="tr-TR" dirty="0"/>
              <a:t>İş Hattı (</a:t>
            </a:r>
            <a:r>
              <a:rPr lang="tr-TR" i="1" dirty="0" err="1"/>
              <a:t>Pipeline</a:t>
            </a:r>
            <a:r>
              <a:rPr lang="tr-TR" dirty="0"/>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88066"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467544" y="332656"/>
            <a:ext cx="8194828" cy="5544616"/>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66913"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469107" y="476672"/>
            <a:ext cx="8279357" cy="5256584"/>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90114"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611560" y="404663"/>
            <a:ext cx="7920880" cy="5459749"/>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64865"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467543" y="692696"/>
            <a:ext cx="8211283" cy="4896544"/>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15714"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467544" y="404664"/>
            <a:ext cx="8204492" cy="54006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16738"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468106" y="836712"/>
            <a:ext cx="8280358" cy="4536504"/>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124744"/>
            <a:ext cx="8229600" cy="5184576"/>
          </a:xfrm>
        </p:spPr>
        <p:txBody>
          <a:bodyPr>
            <a:normAutofit fontScale="40000" lnSpcReduction="20000"/>
          </a:bodyPr>
          <a:lstStyle/>
          <a:p>
            <a:r>
              <a:rPr lang="tr-TR" sz="4000" b="1" dirty="0"/>
              <a:t>Komut  düzeyinde  paralellik  (</a:t>
            </a:r>
            <a:r>
              <a:rPr lang="tr-TR" sz="4000" b="1" dirty="0" err="1"/>
              <a:t>Instruction</a:t>
            </a:r>
            <a:r>
              <a:rPr lang="tr-TR" sz="4000" b="1" dirty="0"/>
              <a:t>-</a:t>
            </a:r>
            <a:r>
              <a:rPr lang="tr-TR" sz="4000" b="1" dirty="0" err="1"/>
              <a:t>Level</a:t>
            </a:r>
            <a:r>
              <a:rPr lang="tr-TR" sz="4000" b="1" dirty="0"/>
              <a:t>  </a:t>
            </a:r>
            <a:r>
              <a:rPr lang="tr-TR" sz="4000" b="1" dirty="0" err="1"/>
              <a:t>Parallelism</a:t>
            </a:r>
            <a:r>
              <a:rPr lang="tr-TR" sz="4000" b="1" dirty="0"/>
              <a:t>)</a:t>
            </a:r>
          </a:p>
          <a:p>
            <a:r>
              <a:rPr lang="tr-TR" sz="4000" dirty="0"/>
              <a:t>Merkezi işlem birimleri her komutu işlerken belli alt işlemleri tekrar ederler. Bir komutun </a:t>
            </a:r>
            <a:r>
              <a:rPr lang="tr-TR" sz="4000" dirty="0" err="1"/>
              <a:t>MİB'te</a:t>
            </a:r>
            <a:r>
              <a:rPr lang="tr-TR" sz="4000" dirty="0"/>
              <a:t> işlenme sürecine komut çevrimi (</a:t>
            </a:r>
            <a:r>
              <a:rPr lang="tr-TR" sz="4000" dirty="0" err="1"/>
              <a:t>instruction</a:t>
            </a:r>
            <a:r>
              <a:rPr lang="tr-TR" sz="4000" dirty="0"/>
              <a:t> </a:t>
            </a:r>
            <a:r>
              <a:rPr lang="tr-TR" sz="4000" dirty="0" err="1"/>
              <a:t>cycle</a:t>
            </a:r>
            <a:r>
              <a:rPr lang="tr-TR" sz="4000" dirty="0"/>
              <a:t>) denir.</a:t>
            </a:r>
          </a:p>
          <a:p>
            <a:r>
              <a:rPr lang="tr-TR" sz="4000" dirty="0"/>
              <a:t>Komut çevriminin genel olarak alt çevrimleri: Komut alma ve çözme, </a:t>
            </a:r>
            <a:r>
              <a:rPr lang="tr-TR" sz="4000" dirty="0" err="1"/>
              <a:t>operand</a:t>
            </a:r>
            <a:r>
              <a:rPr lang="tr-TR" sz="4000" dirty="0"/>
              <a:t> alma, yürütme, kesme.</a:t>
            </a:r>
          </a:p>
          <a:p>
            <a:r>
              <a:rPr lang="tr-TR" sz="4000" dirty="0"/>
              <a:t>En basit iş hattı yapısı iki segmanlı olarak kurulabilir:</a:t>
            </a:r>
          </a:p>
          <a:p>
            <a:r>
              <a:rPr lang="tr-TR" sz="4000" dirty="0"/>
              <a:t>1)  Komut alma ve çözme	2) </a:t>
            </a:r>
            <a:r>
              <a:rPr lang="tr-TR" sz="4000" dirty="0" err="1"/>
              <a:t>Operandları</a:t>
            </a:r>
            <a:r>
              <a:rPr lang="tr-TR" sz="4000" dirty="0"/>
              <a:t> alma ve komut yürütme</a:t>
            </a:r>
          </a:p>
          <a:p>
            <a:r>
              <a:rPr lang="tr-TR" sz="4000" dirty="0"/>
              <a:t>Komut yürütme birimi belleğe erişmediği zamanlarda komut alma birimi sıradaki komutu bellekten alarak bir komut saklayıcısına yazar.</a:t>
            </a:r>
          </a:p>
          <a:p>
            <a:r>
              <a:rPr lang="tr-TR" sz="4000" dirty="0"/>
              <a:t>Böylece o andaki komut yürütülürken sonraki komut bellekten paralel olarak okunur.</a:t>
            </a:r>
          </a:p>
          <a:p>
            <a:endParaRPr lang="tr-TR" sz="4000" dirty="0"/>
          </a:p>
          <a:p>
            <a:endParaRPr lang="tr-TR" sz="4000" dirty="0"/>
          </a:p>
          <a:p>
            <a:endParaRPr lang="tr-TR" sz="4000" dirty="0"/>
          </a:p>
          <a:p>
            <a:endParaRPr lang="tr-TR" sz="4000" dirty="0"/>
          </a:p>
          <a:p>
            <a:endParaRPr lang="tr-TR" sz="4000" dirty="0"/>
          </a:p>
          <a:p>
            <a:r>
              <a:rPr lang="tr-TR" sz="4000" dirty="0"/>
              <a:t>Komutların bu şekilde paralel işlenmesine Komut düzeyinde paralellik (</a:t>
            </a:r>
            <a:r>
              <a:rPr lang="tr-TR" sz="4000" dirty="0" err="1"/>
              <a:t>Instruction</a:t>
            </a:r>
            <a:r>
              <a:rPr lang="tr-TR" sz="4000" dirty="0"/>
              <a:t>-</a:t>
            </a:r>
            <a:r>
              <a:rPr lang="tr-TR" sz="4000" dirty="0" err="1"/>
              <a:t>Level</a:t>
            </a:r>
            <a:r>
              <a:rPr lang="tr-TR" sz="4000" dirty="0"/>
              <a:t> </a:t>
            </a:r>
            <a:r>
              <a:rPr lang="tr-TR" sz="4000" dirty="0" err="1"/>
              <a:t>Parallelism</a:t>
            </a:r>
            <a:r>
              <a:rPr lang="tr-TR" sz="4000" dirty="0"/>
              <a:t>) denir.</a:t>
            </a:r>
          </a:p>
          <a:p>
            <a:endParaRPr lang="tr-TR" sz="4000" dirty="0"/>
          </a:p>
          <a:p>
            <a:r>
              <a:rPr lang="tr-TR" sz="4000" dirty="0"/>
              <a:t>Hatırlatma; iş hattındaki hızlanmayı arttırmak için iş hattını çok sayıda kısa süreli katmandan oluşturmak gerekir.</a:t>
            </a:r>
          </a:p>
        </p:txBody>
      </p:sp>
      <p:sp>
        <p:nvSpPr>
          <p:cNvPr id="3" name="2 Başlık"/>
          <p:cNvSpPr>
            <a:spLocks noGrp="1"/>
          </p:cNvSpPr>
          <p:nvPr>
            <p:ph type="title"/>
          </p:nvPr>
        </p:nvSpPr>
        <p:spPr/>
        <p:txBody>
          <a:bodyPr>
            <a:noAutofit/>
          </a:bodyPr>
          <a:lstStyle/>
          <a:p>
            <a:r>
              <a:rPr lang="tr-TR" sz="3200" dirty="0"/>
              <a:t>Komut  İş  Hattı (</a:t>
            </a:r>
            <a:r>
              <a:rPr lang="tr-TR" sz="3200" dirty="0" err="1"/>
              <a:t>Instruction</a:t>
            </a:r>
            <a:r>
              <a:rPr lang="tr-TR" sz="3200" dirty="0"/>
              <a:t>  </a:t>
            </a:r>
            <a:r>
              <a:rPr lang="tr-TR" sz="3200" dirty="0" err="1"/>
              <a:t>Pipeline</a:t>
            </a:r>
            <a:r>
              <a:rPr lang="tr-TR" sz="3200" dirty="0"/>
              <a:t>)</a:t>
            </a:r>
          </a:p>
        </p:txBody>
      </p:sp>
      <p:pic>
        <p:nvPicPr>
          <p:cNvPr id="139265" name="Picture 1"/>
          <p:cNvPicPr>
            <a:picLocks noChangeAspect="1" noChangeArrowheads="1"/>
          </p:cNvPicPr>
          <p:nvPr/>
        </p:nvPicPr>
        <p:blipFill>
          <a:blip r:embed="rId2" cstate="print"/>
          <a:srcRect/>
          <a:stretch>
            <a:fillRect/>
          </a:stretch>
        </p:blipFill>
        <p:spPr bwMode="auto">
          <a:xfrm>
            <a:off x="899592" y="3645024"/>
            <a:ext cx="7212143" cy="1152128"/>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260648"/>
            <a:ext cx="8229600" cy="5904656"/>
          </a:xfrm>
        </p:spPr>
        <p:txBody>
          <a:bodyPr>
            <a:normAutofit fontScale="62500" lnSpcReduction="20000"/>
          </a:bodyPr>
          <a:lstStyle/>
          <a:p>
            <a:r>
              <a:rPr lang="tr-TR" dirty="0"/>
              <a:t>Verimi arttırmak için komut işleme daha küçük alt işlemlere bölünerek 6 segmanlı bir iş hattı oluşturulabilir:</a:t>
            </a:r>
          </a:p>
          <a:p>
            <a:endParaRPr lang="tr-TR" sz="1600" dirty="0"/>
          </a:p>
          <a:p>
            <a:pPr marL="880110" lvl="1" indent="-514350">
              <a:buFont typeface="+mj-lt"/>
              <a:buAutoNum type="arabicPeriod"/>
            </a:pPr>
            <a:r>
              <a:rPr lang="en-US" sz="2700" dirty="0" err="1"/>
              <a:t>Komut</a:t>
            </a:r>
            <a:r>
              <a:rPr lang="en-US" sz="2700" dirty="0"/>
              <a:t> alma (fetch instruction</a:t>
            </a:r>
            <a:r>
              <a:rPr lang="en-US" sz="2700" b="1" dirty="0"/>
              <a:t>) </a:t>
            </a:r>
            <a:r>
              <a:rPr lang="en-US" sz="2700" dirty="0"/>
              <a:t>(FI):</a:t>
            </a:r>
          </a:p>
          <a:p>
            <a:pPr marL="880110" lvl="1" indent="-514350">
              <a:buFont typeface="+mj-lt"/>
              <a:buAutoNum type="arabicPeriod"/>
            </a:pPr>
            <a:r>
              <a:rPr lang="en-US" sz="2700" dirty="0" err="1"/>
              <a:t>Komut</a:t>
            </a:r>
            <a:r>
              <a:rPr lang="en-US" sz="2700" dirty="0"/>
              <a:t> </a:t>
            </a:r>
            <a:r>
              <a:rPr lang="en-US" sz="2700" dirty="0" err="1"/>
              <a:t>çözme</a:t>
            </a:r>
            <a:r>
              <a:rPr lang="en-US" sz="2700" dirty="0"/>
              <a:t> </a:t>
            </a:r>
            <a:r>
              <a:rPr lang="en-US" sz="2700" b="1" dirty="0"/>
              <a:t>(</a:t>
            </a:r>
            <a:r>
              <a:rPr lang="en-US" sz="2700" dirty="0"/>
              <a:t>decode instruction</a:t>
            </a:r>
            <a:r>
              <a:rPr lang="en-US" sz="2700" b="1" dirty="0"/>
              <a:t>) </a:t>
            </a:r>
            <a:r>
              <a:rPr lang="en-US" sz="2700" dirty="0"/>
              <a:t>(DI):</a:t>
            </a:r>
          </a:p>
          <a:p>
            <a:pPr marL="880110" lvl="1" indent="-514350">
              <a:buFont typeface="+mj-lt"/>
              <a:buAutoNum type="arabicPeriod"/>
            </a:pPr>
            <a:r>
              <a:rPr lang="en-US" sz="2700" dirty="0"/>
              <a:t>Operand </a:t>
            </a:r>
            <a:r>
              <a:rPr lang="en-US" sz="2700" dirty="0" err="1"/>
              <a:t>adresi</a:t>
            </a:r>
            <a:r>
              <a:rPr lang="en-US" sz="2700" dirty="0"/>
              <a:t> </a:t>
            </a:r>
            <a:r>
              <a:rPr lang="en-US" sz="2700" dirty="0" err="1"/>
              <a:t>hesabı</a:t>
            </a:r>
            <a:r>
              <a:rPr lang="en-US" sz="2700" dirty="0"/>
              <a:t> (calculate addresses of operands) (CO)</a:t>
            </a:r>
          </a:p>
          <a:p>
            <a:pPr marL="880110" lvl="1" indent="-514350">
              <a:buFont typeface="+mj-lt"/>
              <a:buAutoNum type="arabicPeriod"/>
            </a:pPr>
            <a:r>
              <a:rPr lang="en-US" sz="2700" dirty="0"/>
              <a:t>Operand alma (fetch operands) (FO)</a:t>
            </a:r>
          </a:p>
          <a:p>
            <a:pPr marL="880110" lvl="1" indent="-514350">
              <a:buFont typeface="+mj-lt"/>
              <a:buAutoNum type="arabicPeriod"/>
            </a:pPr>
            <a:r>
              <a:rPr lang="en-US" sz="2700" dirty="0" err="1"/>
              <a:t>Komut</a:t>
            </a:r>
            <a:r>
              <a:rPr lang="en-US" sz="2700" dirty="0"/>
              <a:t> </a:t>
            </a:r>
            <a:r>
              <a:rPr lang="en-US" sz="2700" dirty="0" err="1"/>
              <a:t>yürütme</a:t>
            </a:r>
            <a:r>
              <a:rPr lang="en-US" sz="2700" dirty="0"/>
              <a:t> (execute instruction) (EI)</a:t>
            </a:r>
          </a:p>
          <a:p>
            <a:pPr marL="880110" lvl="1" indent="-514350">
              <a:buFont typeface="+mj-lt"/>
              <a:buAutoNum type="arabicPeriod"/>
            </a:pPr>
            <a:r>
              <a:rPr lang="en-US" sz="2700" dirty="0" err="1"/>
              <a:t>Sonucu</a:t>
            </a:r>
            <a:r>
              <a:rPr lang="en-US" sz="2700" dirty="0"/>
              <a:t> </a:t>
            </a:r>
            <a:r>
              <a:rPr lang="en-US" sz="2700" dirty="0" err="1"/>
              <a:t>yazma</a:t>
            </a:r>
            <a:r>
              <a:rPr lang="en-US" sz="2700" dirty="0"/>
              <a:t> (write operand) (WO)</a:t>
            </a:r>
          </a:p>
          <a:p>
            <a:pPr>
              <a:buNone/>
            </a:pPr>
            <a:endParaRPr lang="tr-TR" dirty="0"/>
          </a:p>
          <a:p>
            <a:pPr>
              <a:buNone/>
            </a:pPr>
            <a:r>
              <a:rPr lang="tr-TR" dirty="0"/>
              <a:t>Bu kadar ayrıntılı parçalama işlemi aşağıdaki problemler nedeniyle verimli olmaz:</a:t>
            </a:r>
          </a:p>
          <a:p>
            <a:pPr lvl="0"/>
            <a:r>
              <a:rPr lang="tr-TR" dirty="0"/>
              <a:t>Segmanların süreleri farklıdır.</a:t>
            </a:r>
          </a:p>
          <a:p>
            <a:pPr lvl="0"/>
            <a:r>
              <a:rPr lang="tr-TR" dirty="0"/>
              <a:t>Her komut bütün alt işlemlere gerek duymaz.</a:t>
            </a:r>
          </a:p>
          <a:p>
            <a:pPr lvl="0"/>
            <a:r>
              <a:rPr lang="tr-TR" dirty="0"/>
              <a:t>Değişik segmanlar aynı anda bellek erişimine gerek duyar.</a:t>
            </a:r>
          </a:p>
          <a:p>
            <a:pPr>
              <a:buNone/>
            </a:pPr>
            <a:endParaRPr lang="tr-TR" dirty="0"/>
          </a:p>
          <a:p>
            <a:pPr>
              <a:buNone/>
            </a:pPr>
            <a:r>
              <a:rPr lang="tr-TR" dirty="0"/>
              <a:t>Bu nedenle bazı alt işlemler birleştirilerek komut iş hatları daha az (örneğin 4 veya 5), dengeli segmanla oluşturulur.</a:t>
            </a:r>
          </a:p>
          <a:p>
            <a:r>
              <a:rPr lang="tr-TR" dirty="0"/>
              <a:t>Örneğin 80486'da 5 segmanlı bir iş hattı bulunmaktaydı.</a:t>
            </a:r>
          </a:p>
          <a:p>
            <a:r>
              <a:rPr lang="tr-TR" dirty="0"/>
              <a:t>Daha çok segmana sahip iş hattı içeren işlemciler de bulunmaktadır.</a:t>
            </a:r>
          </a:p>
          <a:p>
            <a:r>
              <a:rPr lang="tr-TR" dirty="0"/>
              <a:t>Örneğin Pentium 4 ailesinin işlemcilerinde 20 segmanlı iş hatları bulunmaktadır. Bu işlemcilerde komut çevrimin alt işlemleri de daha küçük işlemlere bölünmüştür.</a:t>
            </a:r>
          </a:p>
          <a:p>
            <a:r>
              <a:rPr lang="tr-TR" dirty="0"/>
              <a:t>I7 bir işlemcide 14-17 segmanlı iş hatları bulunmaktadır.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F11E0AB9-F745-9906-6557-F27DB7E51A37}"/>
              </a:ext>
            </a:extLst>
          </p:cNvPr>
          <p:cNvSpPr>
            <a:spLocks noGrp="1"/>
          </p:cNvSpPr>
          <p:nvPr>
            <p:ph idx="1"/>
          </p:nvPr>
        </p:nvSpPr>
        <p:spPr>
          <a:xfrm>
            <a:off x="251520" y="1268760"/>
            <a:ext cx="8712968" cy="4738531"/>
          </a:xfrm>
        </p:spPr>
        <p:txBody>
          <a:bodyPr>
            <a:noAutofit/>
          </a:bodyPr>
          <a:lstStyle/>
          <a:p>
            <a:r>
              <a:rPr lang="tr-TR" sz="2200" dirty="0"/>
              <a:t>Güncel işlemcilerin iş hatlarına dair bilgiler çoğunlukla açıklanmamaktadır fakat tersine mühendislik ve kullandığı mimari göz önüne alındığından yaklaşık tespit edilebilmektedir. </a:t>
            </a:r>
          </a:p>
          <a:p>
            <a:endParaRPr lang="tr-TR" sz="2200" dirty="0"/>
          </a:p>
          <a:p>
            <a:r>
              <a:rPr lang="tr-TR" sz="2200" dirty="0"/>
              <a:t>M3 Ultra yongaları (ARMv8.6-A) yan yana iki mikro mimari kullanır: yüksek performanslı "</a:t>
            </a:r>
            <a:r>
              <a:rPr lang="tr-TR" sz="2200" b="1" dirty="0" err="1">
                <a:solidFill>
                  <a:srgbClr val="FF0000"/>
                </a:solidFill>
              </a:rPr>
              <a:t>Avalanche</a:t>
            </a:r>
            <a:r>
              <a:rPr lang="tr-TR" sz="2200" dirty="0"/>
              <a:t>" (14 </a:t>
            </a:r>
            <a:r>
              <a:rPr lang="tr-TR" sz="2200" dirty="0" err="1"/>
              <a:t>stage</a:t>
            </a:r>
            <a:r>
              <a:rPr lang="tr-TR" sz="2200" dirty="0"/>
              <a:t>) çekirdekleri ve yüksek verimli "</a:t>
            </a:r>
            <a:r>
              <a:rPr lang="tr-TR" sz="2200" b="1" dirty="0" err="1">
                <a:solidFill>
                  <a:srgbClr val="FF0000"/>
                </a:solidFill>
              </a:rPr>
              <a:t>Blizzard</a:t>
            </a:r>
            <a:r>
              <a:rPr lang="tr-TR" sz="2200" dirty="0"/>
              <a:t>" (8 </a:t>
            </a:r>
            <a:r>
              <a:rPr lang="tr-TR" sz="2200" dirty="0" err="1"/>
              <a:t>stage</a:t>
            </a:r>
            <a:r>
              <a:rPr lang="tr-TR" sz="2200" dirty="0"/>
              <a:t>) çekirdekleri.</a:t>
            </a:r>
          </a:p>
          <a:p>
            <a:endParaRPr lang="tr-TR" sz="2200" dirty="0"/>
          </a:p>
          <a:p>
            <a:r>
              <a:rPr lang="tr-TR" sz="2200" dirty="0"/>
              <a:t>Intel'in </a:t>
            </a:r>
            <a:r>
              <a:rPr lang="tr-TR" sz="2200" dirty="0" err="1"/>
              <a:t>Arrow</a:t>
            </a:r>
            <a:r>
              <a:rPr lang="tr-TR" sz="2200" dirty="0"/>
              <a:t> Lake </a:t>
            </a:r>
            <a:r>
              <a:rPr lang="tr-TR" sz="2200" dirty="0" err="1"/>
              <a:t>Core</a:t>
            </a:r>
            <a:r>
              <a:rPr lang="tr-TR" sz="2200" dirty="0"/>
              <a:t> Ultra 9 285K, yüksek frekanslı </a:t>
            </a:r>
            <a:r>
              <a:rPr lang="tr-TR" sz="2200" b="1" dirty="0" err="1">
                <a:solidFill>
                  <a:srgbClr val="FF0000"/>
                </a:solidFill>
              </a:rPr>
              <a:t>Lion</a:t>
            </a:r>
            <a:r>
              <a:rPr lang="tr-TR" sz="2200" b="1" dirty="0">
                <a:solidFill>
                  <a:srgbClr val="FF0000"/>
                </a:solidFill>
              </a:rPr>
              <a:t> </a:t>
            </a:r>
            <a:r>
              <a:rPr lang="tr-TR" sz="2200" b="1" dirty="0" err="1">
                <a:solidFill>
                  <a:srgbClr val="FF0000"/>
                </a:solidFill>
              </a:rPr>
              <a:t>Cove</a:t>
            </a:r>
            <a:r>
              <a:rPr lang="tr-TR" sz="2200" b="1" dirty="0">
                <a:solidFill>
                  <a:srgbClr val="FF0000"/>
                </a:solidFill>
              </a:rPr>
              <a:t> P</a:t>
            </a:r>
            <a:r>
              <a:rPr lang="tr-TR" sz="2200" dirty="0"/>
              <a:t>-(10 </a:t>
            </a:r>
            <a:r>
              <a:rPr lang="tr-TR" sz="2200" dirty="0" err="1"/>
              <a:t>stage</a:t>
            </a:r>
            <a:r>
              <a:rPr lang="tr-TR" sz="2200" dirty="0"/>
              <a:t>) çekirdeklerini güç tasarruflu </a:t>
            </a:r>
            <a:r>
              <a:rPr lang="tr-TR" sz="2200" b="1" dirty="0" err="1">
                <a:solidFill>
                  <a:srgbClr val="FF0000"/>
                </a:solidFill>
              </a:rPr>
              <a:t>Skymont</a:t>
            </a:r>
            <a:r>
              <a:rPr lang="tr-TR" sz="2200" b="1" dirty="0">
                <a:solidFill>
                  <a:srgbClr val="FF0000"/>
                </a:solidFill>
              </a:rPr>
              <a:t> E</a:t>
            </a:r>
            <a:r>
              <a:rPr lang="tr-TR" sz="2200" dirty="0"/>
              <a:t>-(16 </a:t>
            </a:r>
            <a:r>
              <a:rPr lang="tr-TR" sz="2200" dirty="0" err="1"/>
              <a:t>stage</a:t>
            </a:r>
            <a:r>
              <a:rPr lang="tr-TR" sz="2200" dirty="0"/>
              <a:t>) çekirdekleriyle birleştirir.</a:t>
            </a:r>
          </a:p>
        </p:txBody>
      </p:sp>
      <p:sp>
        <p:nvSpPr>
          <p:cNvPr id="3" name="Başlık 2">
            <a:extLst>
              <a:ext uri="{FF2B5EF4-FFF2-40B4-BE49-F238E27FC236}">
                <a16:creationId xmlns:a16="http://schemas.microsoft.com/office/drawing/2014/main" id="{B4FF1276-17C1-AE03-3EAE-0353ECF7FC89}"/>
              </a:ext>
            </a:extLst>
          </p:cNvPr>
          <p:cNvSpPr>
            <a:spLocks noGrp="1"/>
          </p:cNvSpPr>
          <p:nvPr>
            <p:ph type="title"/>
          </p:nvPr>
        </p:nvSpPr>
        <p:spPr/>
        <p:txBody>
          <a:bodyPr/>
          <a:lstStyle/>
          <a:p>
            <a:r>
              <a:rPr lang="tr-TR" dirty="0"/>
              <a:t>Güncel işlemcilerde durum</a:t>
            </a:r>
          </a:p>
        </p:txBody>
      </p:sp>
    </p:spTree>
    <p:extLst>
      <p:ext uri="{BB962C8B-B14F-4D97-AF65-F5344CB8AC3E}">
        <p14:creationId xmlns:p14="http://schemas.microsoft.com/office/powerpoint/2010/main" val="10134876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a:extLst>
              <a:ext uri="{FF2B5EF4-FFF2-40B4-BE49-F238E27FC236}">
                <a16:creationId xmlns:a16="http://schemas.microsoft.com/office/drawing/2014/main" id="{43F8AAEA-722F-AA77-8B39-0CC7468E9813}"/>
              </a:ext>
            </a:extLst>
          </p:cNvPr>
          <p:cNvGraphicFramePr>
            <a:graphicFrameLocks noGrp="1"/>
          </p:cNvGraphicFramePr>
          <p:nvPr>
            <p:ph idx="1"/>
            <p:extLst>
              <p:ext uri="{D42A27DB-BD31-4B8C-83A1-F6EECF244321}">
                <p14:modId xmlns:p14="http://schemas.microsoft.com/office/powerpoint/2010/main" val="2372031264"/>
              </p:ext>
            </p:extLst>
          </p:nvPr>
        </p:nvGraphicFramePr>
        <p:xfrm>
          <a:off x="539552" y="970094"/>
          <a:ext cx="8136904" cy="5051191"/>
        </p:xfrm>
        <a:graphic>
          <a:graphicData uri="http://schemas.openxmlformats.org/drawingml/2006/table">
            <a:tbl>
              <a:tblPr/>
              <a:tblGrid>
                <a:gridCol w="951890">
                  <a:extLst>
                    <a:ext uri="{9D8B030D-6E8A-4147-A177-3AD203B41FA5}">
                      <a16:colId xmlns:a16="http://schemas.microsoft.com/office/drawing/2014/main" val="3156856667"/>
                    </a:ext>
                  </a:extLst>
                </a:gridCol>
                <a:gridCol w="7185014">
                  <a:extLst>
                    <a:ext uri="{9D8B030D-6E8A-4147-A177-3AD203B41FA5}">
                      <a16:colId xmlns:a16="http://schemas.microsoft.com/office/drawing/2014/main" val="3756437394"/>
                    </a:ext>
                  </a:extLst>
                </a:gridCol>
              </a:tblGrid>
              <a:tr h="384865">
                <a:tc>
                  <a:txBody>
                    <a:bodyPr/>
                    <a:lstStyle/>
                    <a:p>
                      <a:pPr algn="ctr"/>
                      <a:r>
                        <a:rPr lang="tr-TR" sz="2000">
                          <a:effectLst/>
                        </a:rPr>
                        <a:t>Stage</a:t>
                      </a:r>
                    </a:p>
                  </a:txBody>
                  <a:tcPr marL="47145" marR="47145" marT="23573" marB="23573" anchor="ctr">
                    <a:lnL>
                      <a:noFill/>
                    </a:lnL>
                    <a:lnR>
                      <a:noFill/>
                    </a:lnR>
                    <a:lnT>
                      <a:noFill/>
                    </a:lnT>
                    <a:lnB>
                      <a:noFill/>
                    </a:lnB>
                    <a:noFill/>
                  </a:tcPr>
                </a:tc>
                <a:tc>
                  <a:txBody>
                    <a:bodyPr/>
                    <a:lstStyle/>
                    <a:p>
                      <a:pPr algn="l"/>
                      <a:r>
                        <a:rPr lang="tr-TR" sz="2000">
                          <a:effectLst/>
                        </a:rPr>
                        <a:t>Name / Function</a:t>
                      </a:r>
                    </a:p>
                  </a:txBody>
                  <a:tcPr marL="47145" marR="47145" marT="23573" marB="23573" anchor="ctr">
                    <a:lnL>
                      <a:noFill/>
                    </a:lnL>
                    <a:lnR>
                      <a:noFill/>
                    </a:lnR>
                    <a:lnT>
                      <a:noFill/>
                    </a:lnT>
                    <a:lnB>
                      <a:noFill/>
                    </a:lnB>
                    <a:noFill/>
                  </a:tcPr>
                </a:tc>
                <a:extLst>
                  <a:ext uri="{0D108BD9-81ED-4DB2-BD59-A6C34878D82A}">
                    <a16:rowId xmlns:a16="http://schemas.microsoft.com/office/drawing/2014/main" val="485588880"/>
                  </a:ext>
                </a:extLst>
              </a:tr>
              <a:tr h="333309">
                <a:tc>
                  <a:txBody>
                    <a:bodyPr/>
                    <a:lstStyle/>
                    <a:p>
                      <a:pPr algn="ctr"/>
                      <a:r>
                        <a:rPr lang="tr-TR" sz="2000" dirty="0">
                          <a:effectLst/>
                        </a:rPr>
                        <a:t>1</a:t>
                      </a:r>
                    </a:p>
                  </a:txBody>
                  <a:tcPr marL="47145" marR="47145" marT="0" marB="0" anchor="ctr">
                    <a:lnL>
                      <a:noFill/>
                    </a:lnL>
                    <a:lnR>
                      <a:noFill/>
                    </a:lnR>
                    <a:lnT>
                      <a:noFill/>
                    </a:lnT>
                    <a:lnB>
                      <a:noFill/>
                    </a:lnB>
                    <a:noFill/>
                  </a:tcPr>
                </a:tc>
                <a:tc>
                  <a:txBody>
                    <a:bodyPr/>
                    <a:lstStyle/>
                    <a:p>
                      <a:pPr algn="l"/>
                      <a:r>
                        <a:rPr lang="tr-TR" sz="2000" b="1" dirty="0" err="1">
                          <a:effectLst/>
                        </a:rPr>
                        <a:t>Branch</a:t>
                      </a:r>
                      <a:r>
                        <a:rPr lang="tr-TR" sz="2000" b="1" dirty="0">
                          <a:effectLst/>
                        </a:rPr>
                        <a:t> </a:t>
                      </a:r>
                      <a:r>
                        <a:rPr lang="tr-TR" sz="2000" b="1" dirty="0" err="1">
                          <a:effectLst/>
                        </a:rPr>
                        <a:t>prediction</a:t>
                      </a:r>
                      <a:r>
                        <a:rPr lang="tr-TR" sz="2000" b="1" dirty="0">
                          <a:effectLst/>
                        </a:rPr>
                        <a:t> &amp; I-TLB </a:t>
                      </a:r>
                      <a:r>
                        <a:rPr lang="tr-TR" sz="2000" b="1" dirty="0" err="1">
                          <a:effectLst/>
                        </a:rPr>
                        <a:t>lookup</a:t>
                      </a:r>
                      <a:endParaRPr lang="tr-TR" sz="2000" dirty="0">
                        <a:effectLst/>
                      </a:endParaRPr>
                    </a:p>
                  </a:txBody>
                  <a:tcPr marL="47145" marR="47145" marT="0" marB="0" anchor="ctr">
                    <a:lnL>
                      <a:noFill/>
                    </a:lnL>
                    <a:lnR>
                      <a:noFill/>
                    </a:lnR>
                    <a:lnT>
                      <a:noFill/>
                    </a:lnT>
                    <a:lnB>
                      <a:noFill/>
                    </a:lnB>
                    <a:noFill/>
                  </a:tcPr>
                </a:tc>
                <a:extLst>
                  <a:ext uri="{0D108BD9-81ED-4DB2-BD59-A6C34878D82A}">
                    <a16:rowId xmlns:a16="http://schemas.microsoft.com/office/drawing/2014/main" val="3468467563"/>
                  </a:ext>
                </a:extLst>
              </a:tr>
              <a:tr h="333309">
                <a:tc>
                  <a:txBody>
                    <a:bodyPr/>
                    <a:lstStyle/>
                    <a:p>
                      <a:pPr algn="ctr"/>
                      <a:r>
                        <a:rPr lang="tr-TR" sz="2000">
                          <a:effectLst/>
                        </a:rPr>
                        <a:t>2</a:t>
                      </a:r>
                    </a:p>
                  </a:txBody>
                  <a:tcPr marL="47145" marR="47145" marT="0" marB="0" anchor="ctr">
                    <a:lnL>
                      <a:noFill/>
                    </a:lnL>
                    <a:lnR>
                      <a:noFill/>
                    </a:lnR>
                    <a:lnT>
                      <a:noFill/>
                    </a:lnT>
                    <a:lnB>
                      <a:noFill/>
                    </a:lnB>
                    <a:noFill/>
                  </a:tcPr>
                </a:tc>
                <a:tc>
                  <a:txBody>
                    <a:bodyPr/>
                    <a:lstStyle/>
                    <a:p>
                      <a:pPr algn="l"/>
                      <a:r>
                        <a:rPr lang="tr-TR" sz="2000" b="1" dirty="0">
                          <a:effectLst/>
                        </a:rPr>
                        <a:t>L1I </a:t>
                      </a:r>
                      <a:r>
                        <a:rPr lang="tr-TR" sz="2000" b="1" dirty="0" err="1">
                          <a:effectLst/>
                        </a:rPr>
                        <a:t>cache</a:t>
                      </a:r>
                      <a:r>
                        <a:rPr lang="tr-TR" sz="2000" b="1" dirty="0">
                          <a:effectLst/>
                        </a:rPr>
                        <a:t> </a:t>
                      </a:r>
                      <a:r>
                        <a:rPr lang="tr-TR" sz="2000" b="1" dirty="0" err="1">
                          <a:effectLst/>
                        </a:rPr>
                        <a:t>tag</a:t>
                      </a:r>
                      <a:r>
                        <a:rPr lang="tr-TR" sz="2000" b="1" dirty="0">
                          <a:effectLst/>
                        </a:rPr>
                        <a:t> </a:t>
                      </a:r>
                      <a:r>
                        <a:rPr lang="tr-TR" sz="2000" b="1" dirty="0" err="1">
                          <a:effectLst/>
                        </a:rPr>
                        <a:t>access</a:t>
                      </a:r>
                      <a:endParaRPr lang="tr-TR" sz="2000" dirty="0">
                        <a:effectLst/>
                      </a:endParaRPr>
                    </a:p>
                  </a:txBody>
                  <a:tcPr marL="47145" marR="47145" marT="0" marB="0" anchor="ctr">
                    <a:lnL>
                      <a:noFill/>
                    </a:lnL>
                    <a:lnR>
                      <a:noFill/>
                    </a:lnR>
                    <a:lnT>
                      <a:noFill/>
                    </a:lnT>
                    <a:lnB>
                      <a:noFill/>
                    </a:lnB>
                    <a:noFill/>
                  </a:tcPr>
                </a:tc>
                <a:extLst>
                  <a:ext uri="{0D108BD9-81ED-4DB2-BD59-A6C34878D82A}">
                    <a16:rowId xmlns:a16="http://schemas.microsoft.com/office/drawing/2014/main" val="2182008127"/>
                  </a:ext>
                </a:extLst>
              </a:tr>
              <a:tr h="333309">
                <a:tc>
                  <a:txBody>
                    <a:bodyPr/>
                    <a:lstStyle/>
                    <a:p>
                      <a:pPr algn="ctr"/>
                      <a:r>
                        <a:rPr lang="tr-TR" sz="2000">
                          <a:effectLst/>
                        </a:rPr>
                        <a:t>3</a:t>
                      </a:r>
                    </a:p>
                  </a:txBody>
                  <a:tcPr marL="47145" marR="47145" marT="0" marB="0" anchor="ctr">
                    <a:lnL>
                      <a:noFill/>
                    </a:lnL>
                    <a:lnR>
                      <a:noFill/>
                    </a:lnR>
                    <a:lnT>
                      <a:noFill/>
                    </a:lnT>
                    <a:lnB>
                      <a:noFill/>
                    </a:lnB>
                    <a:noFill/>
                  </a:tcPr>
                </a:tc>
                <a:tc>
                  <a:txBody>
                    <a:bodyPr/>
                    <a:lstStyle/>
                    <a:p>
                      <a:pPr algn="l"/>
                      <a:r>
                        <a:rPr lang="en-US" sz="2000" b="1" dirty="0">
                          <a:effectLst/>
                        </a:rPr>
                        <a:t>L1I cache data access &amp; instruction fetch</a:t>
                      </a:r>
                      <a:endParaRPr lang="en-US" sz="2000" dirty="0">
                        <a:effectLst/>
                      </a:endParaRPr>
                    </a:p>
                  </a:txBody>
                  <a:tcPr marL="47145" marR="47145" marT="0" marB="0" anchor="ctr">
                    <a:lnL>
                      <a:noFill/>
                    </a:lnL>
                    <a:lnR>
                      <a:noFill/>
                    </a:lnR>
                    <a:lnT>
                      <a:noFill/>
                    </a:lnT>
                    <a:lnB>
                      <a:noFill/>
                    </a:lnB>
                    <a:noFill/>
                  </a:tcPr>
                </a:tc>
                <a:extLst>
                  <a:ext uri="{0D108BD9-81ED-4DB2-BD59-A6C34878D82A}">
                    <a16:rowId xmlns:a16="http://schemas.microsoft.com/office/drawing/2014/main" val="1379527737"/>
                  </a:ext>
                </a:extLst>
              </a:tr>
              <a:tr h="333309">
                <a:tc>
                  <a:txBody>
                    <a:bodyPr/>
                    <a:lstStyle/>
                    <a:p>
                      <a:pPr algn="ctr"/>
                      <a:r>
                        <a:rPr lang="tr-TR" sz="2000">
                          <a:effectLst/>
                        </a:rPr>
                        <a:t>4</a:t>
                      </a:r>
                    </a:p>
                  </a:txBody>
                  <a:tcPr marL="47145" marR="47145" marT="0" marB="0" anchor="ctr">
                    <a:lnL>
                      <a:noFill/>
                    </a:lnL>
                    <a:lnR>
                      <a:noFill/>
                    </a:lnR>
                    <a:lnT>
                      <a:noFill/>
                    </a:lnT>
                    <a:lnB>
                      <a:noFill/>
                    </a:lnB>
                    <a:noFill/>
                  </a:tcPr>
                </a:tc>
                <a:tc>
                  <a:txBody>
                    <a:bodyPr/>
                    <a:lstStyle/>
                    <a:p>
                      <a:pPr algn="l"/>
                      <a:r>
                        <a:rPr lang="tr-TR" sz="2000" b="1" dirty="0" err="1">
                          <a:effectLst/>
                        </a:rPr>
                        <a:t>Instruction</a:t>
                      </a:r>
                      <a:r>
                        <a:rPr lang="tr-TR" sz="2000" b="1" dirty="0">
                          <a:effectLst/>
                        </a:rPr>
                        <a:t> </a:t>
                      </a:r>
                      <a:r>
                        <a:rPr lang="tr-TR" sz="2000" b="1" dirty="0" err="1">
                          <a:effectLst/>
                        </a:rPr>
                        <a:t>buffer</a:t>
                      </a:r>
                      <a:r>
                        <a:rPr lang="tr-TR" sz="2000" b="1" dirty="0">
                          <a:effectLst/>
                        </a:rPr>
                        <a:t> </a:t>
                      </a:r>
                      <a:r>
                        <a:rPr lang="tr-TR" sz="2000" b="1" dirty="0" err="1">
                          <a:effectLst/>
                        </a:rPr>
                        <a:t>alignment</a:t>
                      </a:r>
                      <a:r>
                        <a:rPr lang="tr-TR" sz="2000" b="1" dirty="0">
                          <a:effectLst/>
                        </a:rPr>
                        <a:t> / </a:t>
                      </a:r>
                      <a:r>
                        <a:rPr lang="tr-TR" sz="2000" b="1" dirty="0" err="1">
                          <a:effectLst/>
                        </a:rPr>
                        <a:t>pre-decode</a:t>
                      </a:r>
                      <a:endParaRPr lang="tr-TR" sz="2000" dirty="0">
                        <a:effectLst/>
                      </a:endParaRPr>
                    </a:p>
                  </a:txBody>
                  <a:tcPr marL="47145" marR="47145" marT="0" marB="0" anchor="ctr">
                    <a:lnL>
                      <a:noFill/>
                    </a:lnL>
                    <a:lnR>
                      <a:noFill/>
                    </a:lnR>
                    <a:lnT>
                      <a:noFill/>
                    </a:lnT>
                    <a:lnB>
                      <a:noFill/>
                    </a:lnB>
                    <a:noFill/>
                  </a:tcPr>
                </a:tc>
                <a:extLst>
                  <a:ext uri="{0D108BD9-81ED-4DB2-BD59-A6C34878D82A}">
                    <a16:rowId xmlns:a16="http://schemas.microsoft.com/office/drawing/2014/main" val="3453039019"/>
                  </a:ext>
                </a:extLst>
              </a:tr>
              <a:tr h="333309">
                <a:tc>
                  <a:txBody>
                    <a:bodyPr/>
                    <a:lstStyle/>
                    <a:p>
                      <a:pPr algn="ctr"/>
                      <a:r>
                        <a:rPr lang="tr-TR" sz="2000" dirty="0">
                          <a:effectLst/>
                        </a:rPr>
                        <a:t>5</a:t>
                      </a:r>
                    </a:p>
                  </a:txBody>
                  <a:tcPr marL="47145" marR="47145" marT="0" marB="0" anchor="ctr">
                    <a:lnL>
                      <a:noFill/>
                    </a:lnL>
                    <a:lnR>
                      <a:noFill/>
                    </a:lnR>
                    <a:lnT>
                      <a:noFill/>
                    </a:lnT>
                    <a:lnB>
                      <a:noFill/>
                    </a:lnB>
                    <a:noFill/>
                  </a:tcPr>
                </a:tc>
                <a:tc>
                  <a:txBody>
                    <a:bodyPr/>
                    <a:lstStyle/>
                    <a:p>
                      <a:pPr algn="l"/>
                      <a:r>
                        <a:rPr lang="tr-TR" sz="2000" b="1" dirty="0">
                          <a:effectLst/>
                        </a:rPr>
                        <a:t>Macro-op </a:t>
                      </a:r>
                      <a:r>
                        <a:rPr lang="tr-TR" sz="2000" b="1" dirty="0" err="1">
                          <a:effectLst/>
                        </a:rPr>
                        <a:t>cache</a:t>
                      </a:r>
                      <a:r>
                        <a:rPr lang="tr-TR" sz="2000" b="1" dirty="0">
                          <a:effectLst/>
                        </a:rPr>
                        <a:t> </a:t>
                      </a:r>
                      <a:r>
                        <a:rPr lang="tr-TR" sz="2000" b="1" dirty="0" err="1">
                          <a:effectLst/>
                        </a:rPr>
                        <a:t>lookup</a:t>
                      </a:r>
                      <a:r>
                        <a:rPr lang="tr-TR" sz="2000" b="1" dirty="0">
                          <a:effectLst/>
                        </a:rPr>
                        <a:t> / </a:t>
                      </a:r>
                      <a:r>
                        <a:rPr lang="tr-TR" sz="2000" b="1" dirty="0" err="1">
                          <a:effectLst/>
                        </a:rPr>
                        <a:t>secondary</a:t>
                      </a:r>
                      <a:r>
                        <a:rPr lang="tr-TR" sz="2000" b="1" dirty="0">
                          <a:effectLst/>
                        </a:rPr>
                        <a:t> </a:t>
                      </a:r>
                      <a:r>
                        <a:rPr lang="tr-TR" sz="2000" b="1" dirty="0" err="1">
                          <a:effectLst/>
                        </a:rPr>
                        <a:t>pre-decode</a:t>
                      </a:r>
                      <a:endParaRPr lang="tr-TR" sz="2000" dirty="0">
                        <a:effectLst/>
                      </a:endParaRPr>
                    </a:p>
                  </a:txBody>
                  <a:tcPr marL="47145" marR="47145" marT="0" marB="0" anchor="ctr">
                    <a:lnL>
                      <a:noFill/>
                    </a:lnL>
                    <a:lnR>
                      <a:noFill/>
                    </a:lnR>
                    <a:lnT>
                      <a:noFill/>
                    </a:lnT>
                    <a:lnB>
                      <a:noFill/>
                    </a:lnB>
                    <a:noFill/>
                  </a:tcPr>
                </a:tc>
                <a:extLst>
                  <a:ext uri="{0D108BD9-81ED-4DB2-BD59-A6C34878D82A}">
                    <a16:rowId xmlns:a16="http://schemas.microsoft.com/office/drawing/2014/main" val="2151489208"/>
                  </a:ext>
                </a:extLst>
              </a:tr>
              <a:tr h="333309">
                <a:tc>
                  <a:txBody>
                    <a:bodyPr/>
                    <a:lstStyle/>
                    <a:p>
                      <a:pPr algn="ctr"/>
                      <a:r>
                        <a:rPr lang="tr-TR" sz="2000">
                          <a:effectLst/>
                        </a:rPr>
                        <a:t>6</a:t>
                      </a:r>
                    </a:p>
                  </a:txBody>
                  <a:tcPr marL="47145" marR="47145" marT="0" marB="0" anchor="ctr">
                    <a:lnL>
                      <a:noFill/>
                    </a:lnL>
                    <a:lnR>
                      <a:noFill/>
                    </a:lnR>
                    <a:lnT>
                      <a:noFill/>
                    </a:lnT>
                    <a:lnB>
                      <a:noFill/>
                    </a:lnB>
                    <a:noFill/>
                  </a:tcPr>
                </a:tc>
                <a:tc>
                  <a:txBody>
                    <a:bodyPr/>
                    <a:lstStyle/>
                    <a:p>
                      <a:pPr algn="l"/>
                      <a:r>
                        <a:rPr lang="en-US" sz="2000" b="1" dirty="0">
                          <a:effectLst/>
                        </a:rPr>
                        <a:t>Decode stage 1</a:t>
                      </a:r>
                      <a:r>
                        <a:rPr lang="en-US" sz="2000" dirty="0">
                          <a:effectLst/>
                        </a:rPr>
                        <a:t> (identify instruction type)</a:t>
                      </a:r>
                    </a:p>
                  </a:txBody>
                  <a:tcPr marL="47145" marR="47145" marT="0" marB="0" anchor="ctr">
                    <a:lnL>
                      <a:noFill/>
                    </a:lnL>
                    <a:lnR>
                      <a:noFill/>
                    </a:lnR>
                    <a:lnT>
                      <a:noFill/>
                    </a:lnT>
                    <a:lnB>
                      <a:noFill/>
                    </a:lnB>
                    <a:noFill/>
                  </a:tcPr>
                </a:tc>
                <a:extLst>
                  <a:ext uri="{0D108BD9-81ED-4DB2-BD59-A6C34878D82A}">
                    <a16:rowId xmlns:a16="http://schemas.microsoft.com/office/drawing/2014/main" val="1476591065"/>
                  </a:ext>
                </a:extLst>
              </a:tr>
              <a:tr h="333309">
                <a:tc>
                  <a:txBody>
                    <a:bodyPr/>
                    <a:lstStyle/>
                    <a:p>
                      <a:pPr algn="ctr"/>
                      <a:r>
                        <a:rPr lang="tr-TR" sz="2000">
                          <a:effectLst/>
                        </a:rPr>
                        <a:t>7</a:t>
                      </a:r>
                    </a:p>
                  </a:txBody>
                  <a:tcPr marL="47145" marR="47145" marT="0" marB="0" anchor="ctr">
                    <a:lnL>
                      <a:noFill/>
                    </a:lnL>
                    <a:lnR>
                      <a:noFill/>
                    </a:lnR>
                    <a:lnT>
                      <a:noFill/>
                    </a:lnT>
                    <a:lnB>
                      <a:noFill/>
                    </a:lnB>
                    <a:noFill/>
                  </a:tcPr>
                </a:tc>
                <a:tc>
                  <a:txBody>
                    <a:bodyPr/>
                    <a:lstStyle/>
                    <a:p>
                      <a:pPr algn="l"/>
                      <a:r>
                        <a:rPr lang="en-US" sz="2000" b="1" dirty="0">
                          <a:effectLst/>
                        </a:rPr>
                        <a:t>Decode stage 2 &amp; micro-op expansion</a:t>
                      </a:r>
                      <a:r>
                        <a:rPr lang="en-US" sz="2000" dirty="0">
                          <a:effectLst/>
                        </a:rPr>
                        <a:t> (split into </a:t>
                      </a:r>
                      <a:r>
                        <a:rPr lang="en-US" sz="2000" dirty="0" err="1">
                          <a:effectLst/>
                        </a:rPr>
                        <a:t>μops</a:t>
                      </a:r>
                      <a:r>
                        <a:rPr lang="en-US" sz="2000" dirty="0">
                          <a:effectLst/>
                        </a:rPr>
                        <a:t>)</a:t>
                      </a:r>
                    </a:p>
                  </a:txBody>
                  <a:tcPr marL="47145" marR="47145" marT="0" marB="0" anchor="ctr">
                    <a:lnL>
                      <a:noFill/>
                    </a:lnL>
                    <a:lnR>
                      <a:noFill/>
                    </a:lnR>
                    <a:lnT>
                      <a:noFill/>
                    </a:lnT>
                    <a:lnB>
                      <a:noFill/>
                    </a:lnB>
                    <a:noFill/>
                  </a:tcPr>
                </a:tc>
                <a:extLst>
                  <a:ext uri="{0D108BD9-81ED-4DB2-BD59-A6C34878D82A}">
                    <a16:rowId xmlns:a16="http://schemas.microsoft.com/office/drawing/2014/main" val="746582623"/>
                  </a:ext>
                </a:extLst>
              </a:tr>
              <a:tr h="333309">
                <a:tc>
                  <a:txBody>
                    <a:bodyPr/>
                    <a:lstStyle/>
                    <a:p>
                      <a:pPr algn="ctr"/>
                      <a:r>
                        <a:rPr lang="tr-TR" sz="2000">
                          <a:effectLst/>
                        </a:rPr>
                        <a:t>8</a:t>
                      </a:r>
                    </a:p>
                  </a:txBody>
                  <a:tcPr marL="47145" marR="47145" marT="0" marB="0" anchor="ctr">
                    <a:lnL>
                      <a:noFill/>
                    </a:lnL>
                    <a:lnR>
                      <a:noFill/>
                    </a:lnR>
                    <a:lnT>
                      <a:noFill/>
                    </a:lnT>
                    <a:lnB>
                      <a:noFill/>
                    </a:lnB>
                    <a:noFill/>
                  </a:tcPr>
                </a:tc>
                <a:tc>
                  <a:txBody>
                    <a:bodyPr/>
                    <a:lstStyle/>
                    <a:p>
                      <a:pPr algn="l"/>
                      <a:r>
                        <a:rPr lang="en-US" sz="2000" b="1">
                          <a:effectLst/>
                        </a:rPr>
                        <a:t>Register rename</a:t>
                      </a:r>
                      <a:r>
                        <a:rPr lang="en-US" sz="2000">
                          <a:effectLst/>
                        </a:rPr>
                        <a:t> (map architectural to physical registers)</a:t>
                      </a:r>
                    </a:p>
                  </a:txBody>
                  <a:tcPr marL="47145" marR="47145" marT="0" marB="0" anchor="ctr">
                    <a:lnL>
                      <a:noFill/>
                    </a:lnL>
                    <a:lnR>
                      <a:noFill/>
                    </a:lnR>
                    <a:lnT>
                      <a:noFill/>
                    </a:lnT>
                    <a:lnB>
                      <a:noFill/>
                    </a:lnB>
                    <a:noFill/>
                  </a:tcPr>
                </a:tc>
                <a:extLst>
                  <a:ext uri="{0D108BD9-81ED-4DB2-BD59-A6C34878D82A}">
                    <a16:rowId xmlns:a16="http://schemas.microsoft.com/office/drawing/2014/main" val="228861056"/>
                  </a:ext>
                </a:extLst>
              </a:tr>
              <a:tr h="333309">
                <a:tc>
                  <a:txBody>
                    <a:bodyPr/>
                    <a:lstStyle/>
                    <a:p>
                      <a:pPr algn="ctr"/>
                      <a:r>
                        <a:rPr lang="tr-TR" sz="2000">
                          <a:effectLst/>
                        </a:rPr>
                        <a:t>9</a:t>
                      </a:r>
                    </a:p>
                  </a:txBody>
                  <a:tcPr marL="47145" marR="47145" marT="0" marB="0" anchor="ctr">
                    <a:lnL>
                      <a:noFill/>
                    </a:lnL>
                    <a:lnR>
                      <a:noFill/>
                    </a:lnR>
                    <a:lnT>
                      <a:noFill/>
                    </a:lnT>
                    <a:lnB>
                      <a:noFill/>
                    </a:lnB>
                    <a:noFill/>
                  </a:tcPr>
                </a:tc>
                <a:tc>
                  <a:txBody>
                    <a:bodyPr/>
                    <a:lstStyle/>
                    <a:p>
                      <a:pPr algn="l"/>
                      <a:r>
                        <a:rPr lang="en-US" sz="2000" b="1" dirty="0">
                          <a:effectLst/>
                        </a:rPr>
                        <a:t>Allocate/dispatch</a:t>
                      </a:r>
                      <a:r>
                        <a:rPr lang="en-US" sz="2000" dirty="0">
                          <a:effectLst/>
                        </a:rPr>
                        <a:t> (assign </a:t>
                      </a:r>
                      <a:r>
                        <a:rPr lang="en-US" sz="2000" dirty="0" err="1">
                          <a:effectLst/>
                        </a:rPr>
                        <a:t>μops</a:t>
                      </a:r>
                      <a:r>
                        <a:rPr lang="en-US" sz="2000" dirty="0">
                          <a:effectLst/>
                        </a:rPr>
                        <a:t> to the issue queue)</a:t>
                      </a:r>
                    </a:p>
                  </a:txBody>
                  <a:tcPr marL="47145" marR="47145" marT="0" marB="0" anchor="ctr">
                    <a:lnL>
                      <a:noFill/>
                    </a:lnL>
                    <a:lnR>
                      <a:noFill/>
                    </a:lnR>
                    <a:lnT>
                      <a:noFill/>
                    </a:lnT>
                    <a:lnB>
                      <a:noFill/>
                    </a:lnB>
                    <a:noFill/>
                  </a:tcPr>
                </a:tc>
                <a:extLst>
                  <a:ext uri="{0D108BD9-81ED-4DB2-BD59-A6C34878D82A}">
                    <a16:rowId xmlns:a16="http://schemas.microsoft.com/office/drawing/2014/main" val="230731882"/>
                  </a:ext>
                </a:extLst>
              </a:tr>
              <a:tr h="333309">
                <a:tc>
                  <a:txBody>
                    <a:bodyPr/>
                    <a:lstStyle/>
                    <a:p>
                      <a:pPr algn="ctr"/>
                      <a:r>
                        <a:rPr lang="tr-TR" sz="2000">
                          <a:effectLst/>
                        </a:rPr>
                        <a:t>10</a:t>
                      </a:r>
                    </a:p>
                  </a:txBody>
                  <a:tcPr marL="47145" marR="47145" marT="0" marB="0" anchor="ctr">
                    <a:lnL>
                      <a:noFill/>
                    </a:lnL>
                    <a:lnR>
                      <a:noFill/>
                    </a:lnR>
                    <a:lnT>
                      <a:noFill/>
                    </a:lnT>
                    <a:lnB>
                      <a:noFill/>
                    </a:lnB>
                    <a:noFill/>
                  </a:tcPr>
                </a:tc>
                <a:tc>
                  <a:txBody>
                    <a:bodyPr/>
                    <a:lstStyle/>
                    <a:p>
                      <a:pPr algn="l"/>
                      <a:r>
                        <a:rPr lang="en-US" sz="2000" b="1" dirty="0">
                          <a:effectLst/>
                        </a:rPr>
                        <a:t>Issue / scheduler select</a:t>
                      </a:r>
                      <a:r>
                        <a:rPr lang="en-US" sz="2000" dirty="0">
                          <a:effectLst/>
                        </a:rPr>
                        <a:t> (pick ready </a:t>
                      </a:r>
                      <a:r>
                        <a:rPr lang="en-US" sz="2000" dirty="0" err="1">
                          <a:effectLst/>
                        </a:rPr>
                        <a:t>μops</a:t>
                      </a:r>
                      <a:r>
                        <a:rPr lang="en-US" sz="2000" dirty="0">
                          <a:effectLst/>
                        </a:rPr>
                        <a:t> for execution)</a:t>
                      </a:r>
                    </a:p>
                  </a:txBody>
                  <a:tcPr marL="47145" marR="47145" marT="0" marB="0" anchor="ctr">
                    <a:lnL>
                      <a:noFill/>
                    </a:lnL>
                    <a:lnR>
                      <a:noFill/>
                    </a:lnR>
                    <a:lnT>
                      <a:noFill/>
                    </a:lnT>
                    <a:lnB>
                      <a:noFill/>
                    </a:lnB>
                    <a:noFill/>
                  </a:tcPr>
                </a:tc>
                <a:extLst>
                  <a:ext uri="{0D108BD9-81ED-4DB2-BD59-A6C34878D82A}">
                    <a16:rowId xmlns:a16="http://schemas.microsoft.com/office/drawing/2014/main" val="3117092538"/>
                  </a:ext>
                </a:extLst>
              </a:tr>
              <a:tr h="333309">
                <a:tc>
                  <a:txBody>
                    <a:bodyPr/>
                    <a:lstStyle/>
                    <a:p>
                      <a:pPr algn="ctr"/>
                      <a:r>
                        <a:rPr lang="tr-TR" sz="2000">
                          <a:effectLst/>
                        </a:rPr>
                        <a:t>11</a:t>
                      </a:r>
                    </a:p>
                  </a:txBody>
                  <a:tcPr marL="47145" marR="47145" marT="0" marB="0" anchor="ctr">
                    <a:lnL>
                      <a:noFill/>
                    </a:lnL>
                    <a:lnR>
                      <a:noFill/>
                    </a:lnR>
                    <a:lnT>
                      <a:noFill/>
                    </a:lnT>
                    <a:lnB>
                      <a:noFill/>
                    </a:lnB>
                    <a:noFill/>
                  </a:tcPr>
                </a:tc>
                <a:tc>
                  <a:txBody>
                    <a:bodyPr/>
                    <a:lstStyle/>
                    <a:p>
                      <a:pPr algn="l"/>
                      <a:r>
                        <a:rPr lang="tr-TR" sz="2000" b="1" dirty="0" err="1">
                          <a:effectLst/>
                        </a:rPr>
                        <a:t>Execute</a:t>
                      </a:r>
                      <a:r>
                        <a:rPr lang="tr-TR" sz="2000" dirty="0">
                          <a:effectLst/>
                        </a:rPr>
                        <a:t> (ALU, </a:t>
                      </a:r>
                      <a:r>
                        <a:rPr lang="tr-TR" sz="2000" dirty="0" err="1">
                          <a:effectLst/>
                        </a:rPr>
                        <a:t>branch</a:t>
                      </a:r>
                      <a:r>
                        <a:rPr lang="tr-TR" sz="2000" dirty="0">
                          <a:effectLst/>
                        </a:rPr>
                        <a:t> </a:t>
                      </a:r>
                      <a:r>
                        <a:rPr lang="tr-TR" sz="2000" dirty="0" err="1">
                          <a:effectLst/>
                        </a:rPr>
                        <a:t>resolution</a:t>
                      </a:r>
                      <a:r>
                        <a:rPr lang="tr-TR" sz="2000" dirty="0">
                          <a:effectLst/>
                        </a:rPr>
                        <a:t>, FP, </a:t>
                      </a:r>
                      <a:r>
                        <a:rPr lang="tr-TR" sz="2000" dirty="0" err="1">
                          <a:effectLst/>
                        </a:rPr>
                        <a:t>etc</a:t>
                      </a:r>
                      <a:r>
                        <a:rPr lang="tr-TR" sz="2000" dirty="0">
                          <a:effectLst/>
                        </a:rPr>
                        <a:t>.)</a:t>
                      </a:r>
                    </a:p>
                  </a:txBody>
                  <a:tcPr marL="47145" marR="47145" marT="0" marB="0" anchor="ctr">
                    <a:lnL>
                      <a:noFill/>
                    </a:lnL>
                    <a:lnR>
                      <a:noFill/>
                    </a:lnR>
                    <a:lnT>
                      <a:noFill/>
                    </a:lnT>
                    <a:lnB>
                      <a:noFill/>
                    </a:lnB>
                    <a:noFill/>
                  </a:tcPr>
                </a:tc>
                <a:extLst>
                  <a:ext uri="{0D108BD9-81ED-4DB2-BD59-A6C34878D82A}">
                    <a16:rowId xmlns:a16="http://schemas.microsoft.com/office/drawing/2014/main" val="669035455"/>
                  </a:ext>
                </a:extLst>
              </a:tr>
              <a:tr h="333309">
                <a:tc>
                  <a:txBody>
                    <a:bodyPr/>
                    <a:lstStyle/>
                    <a:p>
                      <a:pPr algn="ctr"/>
                      <a:r>
                        <a:rPr lang="tr-TR" sz="2000">
                          <a:effectLst/>
                        </a:rPr>
                        <a:t>12</a:t>
                      </a:r>
                    </a:p>
                  </a:txBody>
                  <a:tcPr marL="47145" marR="47145" marT="0" marB="0" anchor="ctr">
                    <a:lnL>
                      <a:noFill/>
                    </a:lnL>
                    <a:lnR>
                      <a:noFill/>
                    </a:lnR>
                    <a:lnT>
                      <a:noFill/>
                    </a:lnT>
                    <a:lnB>
                      <a:noFill/>
                    </a:lnB>
                    <a:noFill/>
                  </a:tcPr>
                </a:tc>
                <a:tc>
                  <a:txBody>
                    <a:bodyPr/>
                    <a:lstStyle/>
                    <a:p>
                      <a:pPr algn="l"/>
                      <a:r>
                        <a:rPr lang="en-US" sz="2000" b="1" dirty="0">
                          <a:effectLst/>
                        </a:rPr>
                        <a:t>Memory address generation &amp; L/S queue access</a:t>
                      </a:r>
                      <a:endParaRPr lang="en-US" sz="2000" dirty="0">
                        <a:effectLst/>
                      </a:endParaRPr>
                    </a:p>
                  </a:txBody>
                  <a:tcPr marL="47145" marR="47145" marT="0" marB="0" anchor="ctr">
                    <a:lnL>
                      <a:noFill/>
                    </a:lnL>
                    <a:lnR>
                      <a:noFill/>
                    </a:lnR>
                    <a:lnT>
                      <a:noFill/>
                    </a:lnT>
                    <a:lnB>
                      <a:noFill/>
                    </a:lnB>
                    <a:noFill/>
                  </a:tcPr>
                </a:tc>
                <a:extLst>
                  <a:ext uri="{0D108BD9-81ED-4DB2-BD59-A6C34878D82A}">
                    <a16:rowId xmlns:a16="http://schemas.microsoft.com/office/drawing/2014/main" val="648963330"/>
                  </a:ext>
                </a:extLst>
              </a:tr>
              <a:tr h="333309">
                <a:tc>
                  <a:txBody>
                    <a:bodyPr/>
                    <a:lstStyle/>
                    <a:p>
                      <a:pPr algn="ctr"/>
                      <a:r>
                        <a:rPr lang="tr-TR" sz="2000">
                          <a:effectLst/>
                        </a:rPr>
                        <a:t>13</a:t>
                      </a:r>
                    </a:p>
                  </a:txBody>
                  <a:tcPr marL="47145" marR="47145" marT="0" marB="0" anchor="ctr">
                    <a:lnL>
                      <a:noFill/>
                    </a:lnL>
                    <a:lnR>
                      <a:noFill/>
                    </a:lnR>
                    <a:lnT>
                      <a:noFill/>
                    </a:lnT>
                    <a:lnB>
                      <a:noFill/>
                    </a:lnB>
                    <a:noFill/>
                  </a:tcPr>
                </a:tc>
                <a:tc>
                  <a:txBody>
                    <a:bodyPr/>
                    <a:lstStyle/>
                    <a:p>
                      <a:pPr algn="l"/>
                      <a:r>
                        <a:rPr lang="en-US" sz="2000" b="1" dirty="0">
                          <a:effectLst/>
                        </a:rPr>
                        <a:t>Writeback</a:t>
                      </a:r>
                      <a:r>
                        <a:rPr lang="en-US" sz="2000" dirty="0">
                          <a:effectLst/>
                        </a:rPr>
                        <a:t> (results written to physical registers)</a:t>
                      </a:r>
                    </a:p>
                  </a:txBody>
                  <a:tcPr marL="47145" marR="47145" marT="0" marB="0" anchor="ctr">
                    <a:lnL>
                      <a:noFill/>
                    </a:lnL>
                    <a:lnR>
                      <a:noFill/>
                    </a:lnR>
                    <a:lnT>
                      <a:noFill/>
                    </a:lnT>
                    <a:lnB>
                      <a:noFill/>
                    </a:lnB>
                    <a:noFill/>
                  </a:tcPr>
                </a:tc>
                <a:extLst>
                  <a:ext uri="{0D108BD9-81ED-4DB2-BD59-A6C34878D82A}">
                    <a16:rowId xmlns:a16="http://schemas.microsoft.com/office/drawing/2014/main" val="3130524386"/>
                  </a:ext>
                </a:extLst>
              </a:tr>
              <a:tr h="333309">
                <a:tc>
                  <a:txBody>
                    <a:bodyPr/>
                    <a:lstStyle/>
                    <a:p>
                      <a:pPr algn="ctr"/>
                      <a:r>
                        <a:rPr lang="tr-TR" sz="2000">
                          <a:effectLst/>
                        </a:rPr>
                        <a:t>14</a:t>
                      </a:r>
                    </a:p>
                  </a:txBody>
                  <a:tcPr marL="47145" marR="47145" marT="0" marB="0" anchor="ctr">
                    <a:lnL>
                      <a:noFill/>
                    </a:lnL>
                    <a:lnR>
                      <a:noFill/>
                    </a:lnR>
                    <a:lnT>
                      <a:noFill/>
                    </a:lnT>
                    <a:lnB>
                      <a:noFill/>
                    </a:lnB>
                    <a:noFill/>
                  </a:tcPr>
                </a:tc>
                <a:tc>
                  <a:txBody>
                    <a:bodyPr/>
                    <a:lstStyle/>
                    <a:p>
                      <a:pPr algn="l"/>
                      <a:r>
                        <a:rPr lang="en-US" sz="2000" b="1" dirty="0">
                          <a:effectLst/>
                        </a:rPr>
                        <a:t>Retirement / commit</a:t>
                      </a:r>
                      <a:r>
                        <a:rPr lang="en-US" sz="2000" dirty="0">
                          <a:effectLst/>
                        </a:rPr>
                        <a:t> (update architectural state in order)</a:t>
                      </a:r>
                    </a:p>
                  </a:txBody>
                  <a:tcPr marL="47145" marR="47145" marT="0" marB="0" anchor="ctr">
                    <a:lnL>
                      <a:noFill/>
                    </a:lnL>
                    <a:lnR>
                      <a:noFill/>
                    </a:lnR>
                    <a:lnT>
                      <a:noFill/>
                    </a:lnT>
                    <a:lnB>
                      <a:noFill/>
                    </a:lnB>
                    <a:noFill/>
                  </a:tcPr>
                </a:tc>
                <a:extLst>
                  <a:ext uri="{0D108BD9-81ED-4DB2-BD59-A6C34878D82A}">
                    <a16:rowId xmlns:a16="http://schemas.microsoft.com/office/drawing/2014/main" val="982761104"/>
                  </a:ext>
                </a:extLst>
              </a:tr>
            </a:tbl>
          </a:graphicData>
        </a:graphic>
      </p:graphicFrame>
      <p:sp>
        <p:nvSpPr>
          <p:cNvPr id="3" name="Başlık 2">
            <a:extLst>
              <a:ext uri="{FF2B5EF4-FFF2-40B4-BE49-F238E27FC236}">
                <a16:creationId xmlns:a16="http://schemas.microsoft.com/office/drawing/2014/main" id="{CAA34F6C-57EE-3896-C92D-E89AEF01C1E0}"/>
              </a:ext>
            </a:extLst>
          </p:cNvPr>
          <p:cNvSpPr>
            <a:spLocks noGrp="1"/>
          </p:cNvSpPr>
          <p:nvPr>
            <p:ph type="title"/>
          </p:nvPr>
        </p:nvSpPr>
        <p:spPr>
          <a:xfrm>
            <a:off x="395536" y="274638"/>
            <a:ext cx="8424936" cy="706090"/>
          </a:xfrm>
        </p:spPr>
        <p:txBody>
          <a:bodyPr>
            <a:noAutofit/>
          </a:bodyPr>
          <a:lstStyle/>
          <a:p>
            <a:r>
              <a:rPr lang="tr-TR" sz="3300" dirty="0" err="1"/>
              <a:t>Avalanche</a:t>
            </a:r>
            <a:r>
              <a:rPr lang="tr-TR" sz="3300" dirty="0"/>
              <a:t> </a:t>
            </a:r>
            <a:r>
              <a:rPr lang="tr-TR" sz="3300" dirty="0" err="1"/>
              <a:t>performance</a:t>
            </a:r>
            <a:r>
              <a:rPr lang="tr-TR" sz="3300" dirty="0"/>
              <a:t> </a:t>
            </a:r>
            <a:r>
              <a:rPr lang="tr-TR" sz="3300" dirty="0" err="1"/>
              <a:t>cores</a:t>
            </a:r>
            <a:r>
              <a:rPr lang="tr-TR" sz="3300" dirty="0"/>
              <a:t> (14 </a:t>
            </a:r>
            <a:r>
              <a:rPr lang="tr-TR" sz="3300" dirty="0" err="1"/>
              <a:t>stage</a:t>
            </a:r>
            <a:r>
              <a:rPr lang="tr-TR" sz="3300" dirty="0"/>
              <a:t>)</a:t>
            </a:r>
          </a:p>
        </p:txBody>
      </p:sp>
    </p:spTree>
    <p:extLst>
      <p:ext uri="{BB962C8B-B14F-4D97-AF65-F5344CB8AC3E}">
        <p14:creationId xmlns:p14="http://schemas.microsoft.com/office/powerpoint/2010/main" val="6335099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69889-A9CD-E3F9-1234-D8527D8612C0}"/>
            </a:ext>
          </a:extLst>
        </p:cNvPr>
        <p:cNvGrpSpPr/>
        <p:nvPr/>
      </p:nvGrpSpPr>
      <p:grpSpPr>
        <a:xfrm>
          <a:off x="0" y="0"/>
          <a:ext cx="0" cy="0"/>
          <a:chOff x="0" y="0"/>
          <a:chExt cx="0" cy="0"/>
        </a:xfrm>
      </p:grpSpPr>
      <p:sp>
        <p:nvSpPr>
          <p:cNvPr id="3" name="Başlık 2">
            <a:extLst>
              <a:ext uri="{FF2B5EF4-FFF2-40B4-BE49-F238E27FC236}">
                <a16:creationId xmlns:a16="http://schemas.microsoft.com/office/drawing/2014/main" id="{070ED6BC-FD67-7400-7BEE-5B26BA9305DF}"/>
              </a:ext>
            </a:extLst>
          </p:cNvPr>
          <p:cNvSpPr>
            <a:spLocks noGrp="1"/>
          </p:cNvSpPr>
          <p:nvPr>
            <p:ph type="title"/>
          </p:nvPr>
        </p:nvSpPr>
        <p:spPr>
          <a:xfrm>
            <a:off x="395536" y="274638"/>
            <a:ext cx="8424936" cy="706090"/>
          </a:xfrm>
        </p:spPr>
        <p:txBody>
          <a:bodyPr>
            <a:noAutofit/>
          </a:bodyPr>
          <a:lstStyle/>
          <a:p>
            <a:r>
              <a:rPr lang="tr-TR" sz="3300" dirty="0" err="1"/>
              <a:t>Blizzard</a:t>
            </a:r>
            <a:r>
              <a:rPr lang="tr-TR" sz="3300" dirty="0"/>
              <a:t> </a:t>
            </a:r>
            <a:r>
              <a:rPr lang="tr-TR" sz="3300" dirty="0" err="1"/>
              <a:t>efficiency</a:t>
            </a:r>
            <a:r>
              <a:rPr lang="tr-TR" sz="3300" dirty="0"/>
              <a:t> </a:t>
            </a:r>
            <a:r>
              <a:rPr lang="tr-TR" sz="3300" dirty="0" err="1"/>
              <a:t>cores</a:t>
            </a:r>
            <a:r>
              <a:rPr lang="tr-TR" sz="3300" dirty="0"/>
              <a:t> (8 </a:t>
            </a:r>
            <a:r>
              <a:rPr lang="tr-TR" sz="3300" dirty="0" err="1"/>
              <a:t>stage</a:t>
            </a:r>
            <a:r>
              <a:rPr lang="tr-TR" sz="3300" dirty="0"/>
              <a:t>)</a:t>
            </a:r>
          </a:p>
        </p:txBody>
      </p:sp>
      <p:graphicFrame>
        <p:nvGraphicFramePr>
          <p:cNvPr id="6" name="İçerik Yer Tutucusu 5">
            <a:extLst>
              <a:ext uri="{FF2B5EF4-FFF2-40B4-BE49-F238E27FC236}">
                <a16:creationId xmlns:a16="http://schemas.microsoft.com/office/drawing/2014/main" id="{0D16842D-758E-CF01-74FA-F4DA7B0C0F48}"/>
              </a:ext>
            </a:extLst>
          </p:cNvPr>
          <p:cNvGraphicFramePr>
            <a:graphicFrameLocks noGrp="1"/>
          </p:cNvGraphicFramePr>
          <p:nvPr>
            <p:ph idx="1"/>
            <p:extLst>
              <p:ext uri="{D42A27DB-BD31-4B8C-83A1-F6EECF244321}">
                <p14:modId xmlns:p14="http://schemas.microsoft.com/office/powerpoint/2010/main" val="3399047154"/>
              </p:ext>
            </p:extLst>
          </p:nvPr>
        </p:nvGraphicFramePr>
        <p:xfrm>
          <a:off x="395536" y="980728"/>
          <a:ext cx="8424936" cy="5111365"/>
        </p:xfrm>
        <a:graphic>
          <a:graphicData uri="http://schemas.openxmlformats.org/drawingml/2006/table">
            <a:tbl>
              <a:tblPr/>
              <a:tblGrid>
                <a:gridCol w="907795">
                  <a:extLst>
                    <a:ext uri="{9D8B030D-6E8A-4147-A177-3AD203B41FA5}">
                      <a16:colId xmlns:a16="http://schemas.microsoft.com/office/drawing/2014/main" val="2094351502"/>
                    </a:ext>
                  </a:extLst>
                </a:gridCol>
                <a:gridCol w="7517141">
                  <a:extLst>
                    <a:ext uri="{9D8B030D-6E8A-4147-A177-3AD203B41FA5}">
                      <a16:colId xmlns:a16="http://schemas.microsoft.com/office/drawing/2014/main" val="511888700"/>
                    </a:ext>
                  </a:extLst>
                </a:gridCol>
              </a:tblGrid>
              <a:tr h="436753">
                <a:tc>
                  <a:txBody>
                    <a:bodyPr/>
                    <a:lstStyle/>
                    <a:p>
                      <a:pPr algn="ctr"/>
                      <a:r>
                        <a:rPr lang="tr-TR" sz="1400" dirty="0" err="1">
                          <a:effectLst/>
                        </a:rPr>
                        <a:t>Stage</a:t>
                      </a:r>
                      <a:endParaRPr lang="tr-TR" sz="1400" dirty="0">
                        <a:effectLst/>
                      </a:endParaRPr>
                    </a:p>
                  </a:txBody>
                  <a:tcPr marL="45717" marR="45717" marT="22858" marB="22858" anchor="ctr">
                    <a:lnL>
                      <a:noFill/>
                    </a:lnL>
                    <a:lnR>
                      <a:noFill/>
                    </a:lnR>
                    <a:lnT>
                      <a:noFill/>
                    </a:lnT>
                    <a:lnB>
                      <a:noFill/>
                    </a:lnB>
                    <a:noFill/>
                  </a:tcPr>
                </a:tc>
                <a:tc>
                  <a:txBody>
                    <a:bodyPr/>
                    <a:lstStyle/>
                    <a:p>
                      <a:pPr algn="l"/>
                      <a:r>
                        <a:rPr lang="tr-TR" sz="1400" dirty="0" err="1">
                          <a:effectLst/>
                        </a:rPr>
                        <a:t>Function</a:t>
                      </a:r>
                      <a:endParaRPr lang="tr-TR" sz="1400" dirty="0">
                        <a:effectLst/>
                      </a:endParaRPr>
                    </a:p>
                  </a:txBody>
                  <a:tcPr marL="45717" marR="45717" marT="22858" marB="22858" anchor="ctr">
                    <a:lnL>
                      <a:noFill/>
                    </a:lnL>
                    <a:lnR>
                      <a:noFill/>
                    </a:lnR>
                    <a:lnT>
                      <a:noFill/>
                    </a:lnT>
                    <a:lnB>
                      <a:noFill/>
                    </a:lnB>
                    <a:noFill/>
                  </a:tcPr>
                </a:tc>
                <a:extLst>
                  <a:ext uri="{0D108BD9-81ED-4DB2-BD59-A6C34878D82A}">
                    <a16:rowId xmlns:a16="http://schemas.microsoft.com/office/drawing/2014/main" val="2437730159"/>
                  </a:ext>
                </a:extLst>
              </a:tr>
              <a:tr h="575406">
                <a:tc>
                  <a:txBody>
                    <a:bodyPr/>
                    <a:lstStyle/>
                    <a:p>
                      <a:pPr algn="ctr"/>
                      <a:r>
                        <a:rPr lang="tr-TR" sz="1400" dirty="0">
                          <a:effectLst/>
                        </a:rPr>
                        <a:t>1</a:t>
                      </a:r>
                    </a:p>
                  </a:txBody>
                  <a:tcPr marL="45717" marR="45717" marT="22858" marB="22858" anchor="ctr">
                    <a:lnL>
                      <a:noFill/>
                    </a:lnL>
                    <a:lnR>
                      <a:noFill/>
                    </a:lnR>
                    <a:lnT>
                      <a:noFill/>
                    </a:lnT>
                    <a:lnB>
                      <a:noFill/>
                    </a:lnB>
                    <a:noFill/>
                  </a:tcPr>
                </a:tc>
                <a:tc>
                  <a:txBody>
                    <a:bodyPr/>
                    <a:lstStyle/>
                    <a:p>
                      <a:pPr algn="l"/>
                      <a:r>
                        <a:rPr lang="en-US" sz="1400" b="1" dirty="0">
                          <a:effectLst/>
                        </a:rPr>
                        <a:t>Branch prediction &amp; I-TLB lookup</a:t>
                      </a:r>
                      <a:br>
                        <a:rPr lang="en-US" sz="1400" dirty="0">
                          <a:effectLst/>
                        </a:rPr>
                      </a:br>
                      <a:r>
                        <a:rPr lang="en-US" sz="1400" dirty="0">
                          <a:effectLst/>
                        </a:rPr>
                        <a:t>Predict next‐PC and translate virtual to physical addresses.</a:t>
                      </a:r>
                    </a:p>
                  </a:txBody>
                  <a:tcPr marL="45717" marR="45717" marT="22858" marB="22858" anchor="ctr">
                    <a:lnL>
                      <a:noFill/>
                    </a:lnL>
                    <a:lnR>
                      <a:noFill/>
                    </a:lnR>
                    <a:lnT>
                      <a:noFill/>
                    </a:lnT>
                    <a:lnB>
                      <a:noFill/>
                    </a:lnB>
                    <a:noFill/>
                  </a:tcPr>
                </a:tc>
                <a:extLst>
                  <a:ext uri="{0D108BD9-81ED-4DB2-BD59-A6C34878D82A}">
                    <a16:rowId xmlns:a16="http://schemas.microsoft.com/office/drawing/2014/main" val="2133447138"/>
                  </a:ext>
                </a:extLst>
              </a:tr>
              <a:tr h="436753">
                <a:tc>
                  <a:txBody>
                    <a:bodyPr/>
                    <a:lstStyle/>
                    <a:p>
                      <a:pPr algn="ctr"/>
                      <a:r>
                        <a:rPr lang="tr-TR" sz="1400">
                          <a:effectLst/>
                        </a:rPr>
                        <a:t>2</a:t>
                      </a:r>
                    </a:p>
                  </a:txBody>
                  <a:tcPr marL="45717" marR="45717" marT="22858" marB="22858" anchor="ctr">
                    <a:lnL>
                      <a:noFill/>
                    </a:lnL>
                    <a:lnR>
                      <a:noFill/>
                    </a:lnR>
                    <a:lnT>
                      <a:noFill/>
                    </a:lnT>
                    <a:lnB>
                      <a:noFill/>
                    </a:lnB>
                    <a:noFill/>
                  </a:tcPr>
                </a:tc>
                <a:tc>
                  <a:txBody>
                    <a:bodyPr/>
                    <a:lstStyle/>
                    <a:p>
                      <a:pPr algn="l"/>
                      <a:r>
                        <a:rPr lang="en-US" sz="1400" b="1" dirty="0">
                          <a:effectLst/>
                        </a:rPr>
                        <a:t>L1 I-cache tag &amp; data access</a:t>
                      </a:r>
                      <a:br>
                        <a:rPr lang="en-US" sz="1400" dirty="0">
                          <a:effectLst/>
                        </a:rPr>
                      </a:br>
                      <a:r>
                        <a:rPr lang="en-US" sz="1400" dirty="0">
                          <a:effectLst/>
                        </a:rPr>
                        <a:t>Fetch instruction bytes from the L1 instruction cache.</a:t>
                      </a:r>
                    </a:p>
                  </a:txBody>
                  <a:tcPr marL="45717" marR="45717" marT="22858" marB="22858" anchor="ctr">
                    <a:lnL>
                      <a:noFill/>
                    </a:lnL>
                    <a:lnR>
                      <a:noFill/>
                    </a:lnR>
                    <a:lnT>
                      <a:noFill/>
                    </a:lnT>
                    <a:lnB>
                      <a:noFill/>
                    </a:lnB>
                    <a:noFill/>
                  </a:tcPr>
                </a:tc>
                <a:extLst>
                  <a:ext uri="{0D108BD9-81ED-4DB2-BD59-A6C34878D82A}">
                    <a16:rowId xmlns:a16="http://schemas.microsoft.com/office/drawing/2014/main" val="4247395376"/>
                  </a:ext>
                </a:extLst>
              </a:tr>
              <a:tr h="714058">
                <a:tc>
                  <a:txBody>
                    <a:bodyPr/>
                    <a:lstStyle/>
                    <a:p>
                      <a:pPr algn="ctr"/>
                      <a:r>
                        <a:rPr lang="tr-TR" sz="1400">
                          <a:effectLst/>
                        </a:rPr>
                        <a:t>3</a:t>
                      </a:r>
                    </a:p>
                  </a:txBody>
                  <a:tcPr marL="45717" marR="45717" marT="22858" marB="22858" anchor="ctr">
                    <a:lnL>
                      <a:noFill/>
                    </a:lnL>
                    <a:lnR>
                      <a:noFill/>
                    </a:lnR>
                    <a:lnT>
                      <a:noFill/>
                    </a:lnT>
                    <a:lnB>
                      <a:noFill/>
                    </a:lnB>
                    <a:noFill/>
                  </a:tcPr>
                </a:tc>
                <a:tc>
                  <a:txBody>
                    <a:bodyPr/>
                    <a:lstStyle/>
                    <a:p>
                      <a:pPr algn="l"/>
                      <a:r>
                        <a:rPr lang="tr-TR" sz="1400" b="1" dirty="0" err="1">
                          <a:effectLst/>
                        </a:rPr>
                        <a:t>Instruction</a:t>
                      </a:r>
                      <a:r>
                        <a:rPr lang="tr-TR" sz="1400" b="1" dirty="0">
                          <a:effectLst/>
                        </a:rPr>
                        <a:t> </a:t>
                      </a:r>
                      <a:r>
                        <a:rPr lang="tr-TR" sz="1400" b="1" dirty="0" err="1">
                          <a:effectLst/>
                        </a:rPr>
                        <a:t>alignment</a:t>
                      </a:r>
                      <a:r>
                        <a:rPr lang="tr-TR" sz="1400" b="1" dirty="0">
                          <a:effectLst/>
                        </a:rPr>
                        <a:t> &amp; </a:t>
                      </a:r>
                      <a:r>
                        <a:rPr lang="tr-TR" sz="1400" b="1" dirty="0" err="1">
                          <a:effectLst/>
                        </a:rPr>
                        <a:t>pre-decode</a:t>
                      </a:r>
                      <a:br>
                        <a:rPr lang="tr-TR" sz="1400" dirty="0">
                          <a:effectLst/>
                        </a:rPr>
                      </a:br>
                      <a:r>
                        <a:rPr lang="tr-TR" sz="1400" dirty="0" err="1">
                          <a:effectLst/>
                        </a:rPr>
                        <a:t>Align</a:t>
                      </a:r>
                      <a:r>
                        <a:rPr lang="tr-TR" sz="1400" dirty="0">
                          <a:effectLst/>
                        </a:rPr>
                        <a:t> </a:t>
                      </a:r>
                      <a:r>
                        <a:rPr lang="tr-TR" sz="1400" dirty="0" err="1">
                          <a:effectLst/>
                        </a:rPr>
                        <a:t>instruction</a:t>
                      </a:r>
                      <a:r>
                        <a:rPr lang="tr-TR" sz="1400" dirty="0">
                          <a:effectLst/>
                        </a:rPr>
                        <a:t> </a:t>
                      </a:r>
                      <a:r>
                        <a:rPr lang="tr-TR" sz="1400" dirty="0" err="1">
                          <a:effectLst/>
                        </a:rPr>
                        <a:t>boundaries</a:t>
                      </a:r>
                      <a:r>
                        <a:rPr lang="tr-TR" sz="1400" dirty="0">
                          <a:effectLst/>
                        </a:rPr>
                        <a:t> </a:t>
                      </a:r>
                      <a:r>
                        <a:rPr lang="tr-TR" sz="1400" dirty="0" err="1">
                          <a:effectLst/>
                        </a:rPr>
                        <a:t>and</a:t>
                      </a:r>
                      <a:r>
                        <a:rPr lang="tr-TR" sz="1400" dirty="0">
                          <a:effectLst/>
                        </a:rPr>
                        <a:t> </a:t>
                      </a:r>
                      <a:r>
                        <a:rPr lang="tr-TR" sz="1400" dirty="0" err="1">
                          <a:effectLst/>
                        </a:rPr>
                        <a:t>perform</a:t>
                      </a:r>
                      <a:r>
                        <a:rPr lang="tr-TR" sz="1400" dirty="0">
                          <a:effectLst/>
                        </a:rPr>
                        <a:t> </a:t>
                      </a:r>
                      <a:r>
                        <a:rPr lang="tr-TR" sz="1400" dirty="0" err="1">
                          <a:effectLst/>
                        </a:rPr>
                        <a:t>simple</a:t>
                      </a:r>
                      <a:r>
                        <a:rPr lang="tr-TR" sz="1400" dirty="0">
                          <a:effectLst/>
                        </a:rPr>
                        <a:t> </a:t>
                      </a:r>
                      <a:r>
                        <a:rPr lang="tr-TR" sz="1400" dirty="0" err="1">
                          <a:effectLst/>
                        </a:rPr>
                        <a:t>pre-decode</a:t>
                      </a:r>
                      <a:r>
                        <a:rPr lang="tr-TR" sz="1400" dirty="0">
                          <a:effectLst/>
                        </a:rPr>
                        <a:t>.</a:t>
                      </a:r>
                    </a:p>
                  </a:txBody>
                  <a:tcPr marL="45717" marR="45717" marT="22858" marB="22858" anchor="ctr">
                    <a:lnL>
                      <a:noFill/>
                    </a:lnL>
                    <a:lnR>
                      <a:noFill/>
                    </a:lnR>
                    <a:lnT>
                      <a:noFill/>
                    </a:lnT>
                    <a:lnB>
                      <a:noFill/>
                    </a:lnB>
                    <a:noFill/>
                  </a:tcPr>
                </a:tc>
                <a:extLst>
                  <a:ext uri="{0D108BD9-81ED-4DB2-BD59-A6C34878D82A}">
                    <a16:rowId xmlns:a16="http://schemas.microsoft.com/office/drawing/2014/main" val="2915161141"/>
                  </a:ext>
                </a:extLst>
              </a:tr>
              <a:tr h="436753">
                <a:tc>
                  <a:txBody>
                    <a:bodyPr/>
                    <a:lstStyle/>
                    <a:p>
                      <a:pPr algn="ctr"/>
                      <a:r>
                        <a:rPr lang="tr-TR" sz="1400">
                          <a:effectLst/>
                        </a:rPr>
                        <a:t>4</a:t>
                      </a:r>
                    </a:p>
                  </a:txBody>
                  <a:tcPr marL="45717" marR="45717" marT="22858" marB="22858" anchor="ctr">
                    <a:lnL>
                      <a:noFill/>
                    </a:lnL>
                    <a:lnR>
                      <a:noFill/>
                    </a:lnR>
                    <a:lnT>
                      <a:noFill/>
                    </a:lnT>
                    <a:lnB>
                      <a:noFill/>
                    </a:lnB>
                    <a:noFill/>
                  </a:tcPr>
                </a:tc>
                <a:tc>
                  <a:txBody>
                    <a:bodyPr/>
                    <a:lstStyle/>
                    <a:p>
                      <a:pPr algn="l"/>
                      <a:r>
                        <a:rPr lang="en-US" sz="1400" b="1" dirty="0">
                          <a:effectLst/>
                        </a:rPr>
                        <a:t>Decode &amp; micro-op expansion</a:t>
                      </a:r>
                      <a:br>
                        <a:rPr lang="en-US" sz="1400" dirty="0">
                          <a:effectLst/>
                        </a:rPr>
                      </a:br>
                      <a:r>
                        <a:rPr lang="en-US" sz="1400" dirty="0">
                          <a:effectLst/>
                        </a:rPr>
                        <a:t>Convert fetched instructions into one or more </a:t>
                      </a:r>
                      <a:r>
                        <a:rPr lang="en-US" sz="1400" dirty="0" err="1">
                          <a:effectLst/>
                        </a:rPr>
                        <a:t>μops</a:t>
                      </a:r>
                      <a:r>
                        <a:rPr lang="en-US" sz="1400" dirty="0">
                          <a:effectLst/>
                        </a:rPr>
                        <a:t>.</a:t>
                      </a:r>
                    </a:p>
                  </a:txBody>
                  <a:tcPr marL="45717" marR="45717" marT="22858" marB="22858" anchor="ctr">
                    <a:lnL>
                      <a:noFill/>
                    </a:lnL>
                    <a:lnR>
                      <a:noFill/>
                    </a:lnR>
                    <a:lnT>
                      <a:noFill/>
                    </a:lnT>
                    <a:lnB>
                      <a:noFill/>
                    </a:lnB>
                    <a:noFill/>
                  </a:tcPr>
                </a:tc>
                <a:extLst>
                  <a:ext uri="{0D108BD9-81ED-4DB2-BD59-A6C34878D82A}">
                    <a16:rowId xmlns:a16="http://schemas.microsoft.com/office/drawing/2014/main" val="60412194"/>
                  </a:ext>
                </a:extLst>
              </a:tr>
              <a:tr h="575406">
                <a:tc>
                  <a:txBody>
                    <a:bodyPr/>
                    <a:lstStyle/>
                    <a:p>
                      <a:pPr algn="ctr"/>
                      <a:r>
                        <a:rPr lang="tr-TR" sz="1400">
                          <a:effectLst/>
                        </a:rPr>
                        <a:t>5</a:t>
                      </a:r>
                    </a:p>
                  </a:txBody>
                  <a:tcPr marL="45717" marR="45717" marT="22858" marB="22858" anchor="ctr">
                    <a:lnL>
                      <a:noFill/>
                    </a:lnL>
                    <a:lnR>
                      <a:noFill/>
                    </a:lnR>
                    <a:lnT>
                      <a:noFill/>
                    </a:lnT>
                    <a:lnB>
                      <a:noFill/>
                    </a:lnB>
                    <a:noFill/>
                  </a:tcPr>
                </a:tc>
                <a:tc>
                  <a:txBody>
                    <a:bodyPr/>
                    <a:lstStyle/>
                    <a:p>
                      <a:pPr algn="l"/>
                      <a:r>
                        <a:rPr lang="en-US" sz="1400" b="1" dirty="0">
                          <a:effectLst/>
                        </a:rPr>
                        <a:t>Register rename &amp; allocate</a:t>
                      </a:r>
                      <a:br>
                        <a:rPr lang="en-US" sz="1400" dirty="0">
                          <a:effectLst/>
                        </a:rPr>
                      </a:br>
                      <a:r>
                        <a:rPr lang="en-US" sz="1400" dirty="0">
                          <a:effectLst/>
                        </a:rPr>
                        <a:t>Map architectural registers to physical registers and allocate reorder-buffer entries.</a:t>
                      </a:r>
                    </a:p>
                  </a:txBody>
                  <a:tcPr marL="45717" marR="45717" marT="22858" marB="22858" anchor="ctr">
                    <a:lnL>
                      <a:noFill/>
                    </a:lnL>
                    <a:lnR>
                      <a:noFill/>
                    </a:lnR>
                    <a:lnT>
                      <a:noFill/>
                    </a:lnT>
                    <a:lnB>
                      <a:noFill/>
                    </a:lnB>
                    <a:noFill/>
                  </a:tcPr>
                </a:tc>
                <a:extLst>
                  <a:ext uri="{0D108BD9-81ED-4DB2-BD59-A6C34878D82A}">
                    <a16:rowId xmlns:a16="http://schemas.microsoft.com/office/drawing/2014/main" val="751274382"/>
                  </a:ext>
                </a:extLst>
              </a:tr>
              <a:tr h="575406">
                <a:tc>
                  <a:txBody>
                    <a:bodyPr/>
                    <a:lstStyle/>
                    <a:p>
                      <a:pPr algn="ctr"/>
                      <a:r>
                        <a:rPr lang="tr-TR" sz="1400">
                          <a:effectLst/>
                        </a:rPr>
                        <a:t>6</a:t>
                      </a:r>
                    </a:p>
                  </a:txBody>
                  <a:tcPr marL="45717" marR="45717" marT="22858" marB="22858" anchor="ctr">
                    <a:lnL>
                      <a:noFill/>
                    </a:lnL>
                    <a:lnR>
                      <a:noFill/>
                    </a:lnR>
                    <a:lnT>
                      <a:noFill/>
                    </a:lnT>
                    <a:lnB>
                      <a:noFill/>
                    </a:lnB>
                    <a:noFill/>
                  </a:tcPr>
                </a:tc>
                <a:tc>
                  <a:txBody>
                    <a:bodyPr/>
                    <a:lstStyle/>
                    <a:p>
                      <a:pPr algn="l"/>
                      <a:r>
                        <a:rPr lang="en-US" sz="1400" b="1" dirty="0">
                          <a:effectLst/>
                        </a:rPr>
                        <a:t>Dispatch to issue queue</a:t>
                      </a:r>
                      <a:br>
                        <a:rPr lang="en-US" sz="1400" dirty="0">
                          <a:effectLst/>
                        </a:rPr>
                      </a:br>
                      <a:r>
                        <a:rPr lang="en-US" sz="1400" dirty="0">
                          <a:effectLst/>
                        </a:rPr>
                        <a:t>Enqueue </a:t>
                      </a:r>
                      <a:r>
                        <a:rPr lang="en-US" sz="1400" dirty="0" err="1">
                          <a:effectLst/>
                        </a:rPr>
                        <a:t>μops</a:t>
                      </a:r>
                      <a:r>
                        <a:rPr lang="en-US" sz="1400" dirty="0">
                          <a:effectLst/>
                        </a:rPr>
                        <a:t> into the scheduler’s issue queues when resources are available.</a:t>
                      </a:r>
                    </a:p>
                  </a:txBody>
                  <a:tcPr marL="45717" marR="45717" marT="22858" marB="22858" anchor="ctr">
                    <a:lnL>
                      <a:noFill/>
                    </a:lnL>
                    <a:lnR>
                      <a:noFill/>
                    </a:lnR>
                    <a:lnT>
                      <a:noFill/>
                    </a:lnT>
                    <a:lnB>
                      <a:noFill/>
                    </a:lnB>
                    <a:noFill/>
                  </a:tcPr>
                </a:tc>
                <a:extLst>
                  <a:ext uri="{0D108BD9-81ED-4DB2-BD59-A6C34878D82A}">
                    <a16:rowId xmlns:a16="http://schemas.microsoft.com/office/drawing/2014/main" val="4141905632"/>
                  </a:ext>
                </a:extLst>
              </a:tr>
              <a:tr h="575406">
                <a:tc>
                  <a:txBody>
                    <a:bodyPr/>
                    <a:lstStyle/>
                    <a:p>
                      <a:pPr algn="ctr"/>
                      <a:r>
                        <a:rPr lang="tr-TR" sz="1400">
                          <a:effectLst/>
                        </a:rPr>
                        <a:t>7</a:t>
                      </a:r>
                    </a:p>
                  </a:txBody>
                  <a:tcPr marL="45717" marR="45717" marT="22858" marB="22858" anchor="ctr">
                    <a:lnL>
                      <a:noFill/>
                    </a:lnL>
                    <a:lnR>
                      <a:noFill/>
                    </a:lnR>
                    <a:lnT>
                      <a:noFill/>
                    </a:lnT>
                    <a:lnB>
                      <a:noFill/>
                    </a:lnB>
                    <a:noFill/>
                  </a:tcPr>
                </a:tc>
                <a:tc>
                  <a:txBody>
                    <a:bodyPr/>
                    <a:lstStyle/>
                    <a:p>
                      <a:pPr algn="l"/>
                      <a:r>
                        <a:rPr lang="en-US" sz="1400" b="1" dirty="0">
                          <a:effectLst/>
                        </a:rPr>
                        <a:t>Issue &amp; execute</a:t>
                      </a:r>
                      <a:br>
                        <a:rPr lang="en-US" sz="1400" dirty="0">
                          <a:effectLst/>
                        </a:rPr>
                      </a:br>
                      <a:r>
                        <a:rPr lang="en-US" sz="1400" dirty="0">
                          <a:effectLst/>
                        </a:rPr>
                        <a:t>Select ready </a:t>
                      </a:r>
                      <a:r>
                        <a:rPr lang="en-US" sz="1400" dirty="0" err="1">
                          <a:effectLst/>
                        </a:rPr>
                        <a:t>μops</a:t>
                      </a:r>
                      <a:r>
                        <a:rPr lang="en-US" sz="1400" dirty="0">
                          <a:effectLst/>
                        </a:rPr>
                        <a:t> and execute them on ALU, branch, load/store, or SIMD units.</a:t>
                      </a:r>
                    </a:p>
                  </a:txBody>
                  <a:tcPr marL="45717" marR="45717" marT="22858" marB="22858" anchor="ctr">
                    <a:lnL>
                      <a:noFill/>
                    </a:lnL>
                    <a:lnR>
                      <a:noFill/>
                    </a:lnR>
                    <a:lnT>
                      <a:noFill/>
                    </a:lnT>
                    <a:lnB>
                      <a:noFill/>
                    </a:lnB>
                    <a:noFill/>
                  </a:tcPr>
                </a:tc>
                <a:extLst>
                  <a:ext uri="{0D108BD9-81ED-4DB2-BD59-A6C34878D82A}">
                    <a16:rowId xmlns:a16="http://schemas.microsoft.com/office/drawing/2014/main" val="2724989172"/>
                  </a:ext>
                </a:extLst>
              </a:tr>
              <a:tr h="714058">
                <a:tc>
                  <a:txBody>
                    <a:bodyPr/>
                    <a:lstStyle/>
                    <a:p>
                      <a:pPr algn="ctr"/>
                      <a:r>
                        <a:rPr lang="tr-TR" sz="1400">
                          <a:effectLst/>
                        </a:rPr>
                        <a:t>8</a:t>
                      </a:r>
                    </a:p>
                  </a:txBody>
                  <a:tcPr marL="45717" marR="45717" marT="22858" marB="22858" anchor="ctr">
                    <a:lnL>
                      <a:noFill/>
                    </a:lnL>
                    <a:lnR>
                      <a:noFill/>
                    </a:lnR>
                    <a:lnT>
                      <a:noFill/>
                    </a:lnT>
                    <a:lnB>
                      <a:noFill/>
                    </a:lnB>
                    <a:noFill/>
                  </a:tcPr>
                </a:tc>
                <a:tc>
                  <a:txBody>
                    <a:bodyPr/>
                    <a:lstStyle/>
                    <a:p>
                      <a:pPr algn="l"/>
                      <a:r>
                        <a:rPr lang="en-US" sz="1400" b="1" dirty="0">
                          <a:effectLst/>
                        </a:rPr>
                        <a:t>Writeback &amp; retirement</a:t>
                      </a:r>
                      <a:br>
                        <a:rPr lang="en-US" sz="1400" dirty="0">
                          <a:effectLst/>
                        </a:rPr>
                      </a:br>
                      <a:r>
                        <a:rPr lang="en-US" sz="1400" dirty="0">
                          <a:effectLst/>
                        </a:rPr>
                        <a:t>Commit results to the architectural state in program order and free physical resources.</a:t>
                      </a:r>
                    </a:p>
                  </a:txBody>
                  <a:tcPr marL="45717" marR="45717" marT="22858" marB="22858" anchor="ctr">
                    <a:lnL>
                      <a:noFill/>
                    </a:lnL>
                    <a:lnR>
                      <a:noFill/>
                    </a:lnR>
                    <a:lnT>
                      <a:noFill/>
                    </a:lnT>
                    <a:lnB>
                      <a:noFill/>
                    </a:lnB>
                    <a:noFill/>
                  </a:tcPr>
                </a:tc>
                <a:extLst>
                  <a:ext uri="{0D108BD9-81ED-4DB2-BD59-A6C34878D82A}">
                    <a16:rowId xmlns:a16="http://schemas.microsoft.com/office/drawing/2014/main" val="4124884549"/>
                  </a:ext>
                </a:extLst>
              </a:tr>
            </a:tbl>
          </a:graphicData>
        </a:graphic>
      </p:graphicFrame>
    </p:spTree>
    <p:extLst>
      <p:ext uri="{BB962C8B-B14F-4D97-AF65-F5344CB8AC3E}">
        <p14:creationId xmlns:p14="http://schemas.microsoft.com/office/powerpoint/2010/main" val="16161386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71024-C7CC-E810-C4E7-472CD058B0CF}"/>
            </a:ext>
          </a:extLst>
        </p:cNvPr>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12EF0B51-A37D-3F3D-D8BD-558B9D0BB05C}"/>
              </a:ext>
            </a:extLst>
          </p:cNvPr>
          <p:cNvSpPr>
            <a:spLocks noGrp="1"/>
          </p:cNvSpPr>
          <p:nvPr>
            <p:ph idx="1"/>
          </p:nvPr>
        </p:nvSpPr>
        <p:spPr>
          <a:xfrm>
            <a:off x="323528" y="980728"/>
            <a:ext cx="8568952" cy="5112568"/>
          </a:xfrm>
        </p:spPr>
        <p:txBody>
          <a:bodyPr>
            <a:normAutofit/>
          </a:bodyPr>
          <a:lstStyle/>
          <a:p>
            <a:pPr marL="624078" indent="-514350">
              <a:buFont typeface="+mj-lt"/>
              <a:buAutoNum type="arabicPeriod"/>
            </a:pPr>
            <a:r>
              <a:rPr lang="tr-TR" sz="2400" dirty="0" err="1"/>
              <a:t>Branch</a:t>
            </a:r>
            <a:r>
              <a:rPr lang="tr-TR" sz="2400" dirty="0"/>
              <a:t> </a:t>
            </a:r>
            <a:r>
              <a:rPr lang="tr-TR" sz="2400" dirty="0" err="1"/>
              <a:t>prediction</a:t>
            </a:r>
            <a:r>
              <a:rPr lang="tr-TR" sz="2400" dirty="0"/>
              <a:t> &amp; I-TLB </a:t>
            </a:r>
            <a:r>
              <a:rPr lang="tr-TR" sz="2400" dirty="0" err="1"/>
              <a:t>lookup</a:t>
            </a:r>
            <a:endParaRPr lang="tr-TR" sz="2400" dirty="0"/>
          </a:p>
          <a:p>
            <a:pPr marL="624078" indent="-514350">
              <a:buFont typeface="+mj-lt"/>
              <a:buAutoNum type="arabicPeriod"/>
            </a:pPr>
            <a:r>
              <a:rPr lang="tr-TR" sz="2400" dirty="0"/>
              <a:t>L1 I-</a:t>
            </a:r>
            <a:r>
              <a:rPr lang="tr-TR" sz="2400" dirty="0" err="1"/>
              <a:t>cache</a:t>
            </a:r>
            <a:r>
              <a:rPr lang="tr-TR" sz="2400" dirty="0"/>
              <a:t> </a:t>
            </a:r>
            <a:r>
              <a:rPr lang="tr-TR" sz="2400" dirty="0" err="1"/>
              <a:t>tag</a:t>
            </a:r>
            <a:r>
              <a:rPr lang="tr-TR" sz="2400" dirty="0"/>
              <a:t> &amp; data </a:t>
            </a:r>
            <a:r>
              <a:rPr lang="tr-TR" sz="2400" dirty="0" err="1"/>
              <a:t>access</a:t>
            </a:r>
            <a:endParaRPr lang="tr-TR" sz="2400" dirty="0"/>
          </a:p>
          <a:p>
            <a:pPr marL="624078" indent="-514350">
              <a:buFont typeface="+mj-lt"/>
              <a:buAutoNum type="arabicPeriod"/>
            </a:pPr>
            <a:r>
              <a:rPr lang="tr-TR" sz="2400" dirty="0" err="1"/>
              <a:t>Instruction</a:t>
            </a:r>
            <a:r>
              <a:rPr lang="tr-TR" sz="2400" dirty="0"/>
              <a:t> </a:t>
            </a:r>
            <a:r>
              <a:rPr lang="tr-TR" sz="2400" dirty="0" err="1"/>
              <a:t>fetch</a:t>
            </a:r>
            <a:r>
              <a:rPr lang="tr-TR" sz="2400" dirty="0"/>
              <a:t> &amp; </a:t>
            </a:r>
            <a:r>
              <a:rPr lang="tr-TR" sz="2400" dirty="0" err="1"/>
              <a:t>alignment</a:t>
            </a:r>
            <a:r>
              <a:rPr lang="tr-TR" sz="2400" dirty="0"/>
              <a:t> / </a:t>
            </a:r>
            <a:r>
              <a:rPr lang="tr-TR" sz="2400" dirty="0" err="1"/>
              <a:t>pre-decode</a:t>
            </a:r>
            <a:endParaRPr lang="tr-TR" sz="2400" dirty="0"/>
          </a:p>
          <a:p>
            <a:pPr marL="624078" indent="-514350">
              <a:buFont typeface="+mj-lt"/>
              <a:buAutoNum type="arabicPeriod"/>
            </a:pPr>
            <a:r>
              <a:rPr lang="tr-TR" sz="2400" dirty="0"/>
              <a:t>Micro-op </a:t>
            </a:r>
            <a:r>
              <a:rPr lang="tr-TR" sz="2400" dirty="0" err="1"/>
              <a:t>cache</a:t>
            </a:r>
            <a:r>
              <a:rPr lang="tr-TR" sz="2400" dirty="0"/>
              <a:t> </a:t>
            </a:r>
            <a:r>
              <a:rPr lang="tr-TR" sz="2400" dirty="0" err="1"/>
              <a:t>lookup</a:t>
            </a:r>
            <a:r>
              <a:rPr lang="tr-TR" sz="2400" dirty="0"/>
              <a:t> / </a:t>
            </a:r>
            <a:r>
              <a:rPr lang="tr-TR" sz="2400" dirty="0" err="1"/>
              <a:t>secondary</a:t>
            </a:r>
            <a:r>
              <a:rPr lang="tr-TR" sz="2400" dirty="0"/>
              <a:t> </a:t>
            </a:r>
            <a:r>
              <a:rPr lang="tr-TR" sz="2400" dirty="0" err="1"/>
              <a:t>pre-decode</a:t>
            </a:r>
            <a:endParaRPr lang="tr-TR" sz="2400" dirty="0"/>
          </a:p>
          <a:p>
            <a:pPr marL="624078" indent="-514350">
              <a:buFont typeface="+mj-lt"/>
              <a:buAutoNum type="arabicPeriod"/>
            </a:pPr>
            <a:r>
              <a:rPr lang="tr-TR" sz="2400" dirty="0" err="1"/>
              <a:t>Decode</a:t>
            </a:r>
            <a:r>
              <a:rPr lang="tr-TR" sz="2400" dirty="0"/>
              <a:t> &amp; </a:t>
            </a:r>
            <a:r>
              <a:rPr lang="tr-TR" sz="2400" dirty="0" err="1"/>
              <a:t>micro</a:t>
            </a:r>
            <a:r>
              <a:rPr lang="tr-TR" sz="2400" dirty="0"/>
              <a:t>-op </a:t>
            </a:r>
            <a:r>
              <a:rPr lang="tr-TR" sz="2400" dirty="0" err="1"/>
              <a:t>expansion</a:t>
            </a:r>
            <a:endParaRPr lang="tr-TR" sz="2400" dirty="0"/>
          </a:p>
          <a:p>
            <a:pPr marL="624078" indent="-514350">
              <a:buFont typeface="+mj-lt"/>
              <a:buAutoNum type="arabicPeriod"/>
            </a:pPr>
            <a:r>
              <a:rPr lang="tr-TR" sz="2400" dirty="0" err="1"/>
              <a:t>Register</a:t>
            </a:r>
            <a:r>
              <a:rPr lang="tr-TR" sz="2400" dirty="0"/>
              <a:t> </a:t>
            </a:r>
            <a:r>
              <a:rPr lang="tr-TR" sz="2400" dirty="0" err="1"/>
              <a:t>rename</a:t>
            </a:r>
            <a:r>
              <a:rPr lang="tr-TR" sz="2400" dirty="0"/>
              <a:t> &amp; </a:t>
            </a:r>
            <a:r>
              <a:rPr lang="tr-TR" sz="2400" dirty="0" err="1"/>
              <a:t>allocation</a:t>
            </a:r>
            <a:endParaRPr lang="tr-TR" sz="2400" dirty="0"/>
          </a:p>
          <a:p>
            <a:pPr marL="624078" indent="-514350">
              <a:buFont typeface="+mj-lt"/>
              <a:buAutoNum type="arabicPeriod"/>
            </a:pPr>
            <a:r>
              <a:rPr lang="tr-TR" sz="2400" dirty="0" err="1"/>
              <a:t>Dispatch</a:t>
            </a:r>
            <a:r>
              <a:rPr lang="tr-TR" sz="2400" dirty="0"/>
              <a:t> </a:t>
            </a:r>
            <a:r>
              <a:rPr lang="tr-TR" sz="2400" dirty="0" err="1"/>
              <a:t>to</a:t>
            </a:r>
            <a:r>
              <a:rPr lang="tr-TR" sz="2400" dirty="0"/>
              <a:t> </a:t>
            </a:r>
            <a:r>
              <a:rPr lang="tr-TR" sz="2400" dirty="0" err="1"/>
              <a:t>scheduler</a:t>
            </a:r>
            <a:r>
              <a:rPr lang="tr-TR" sz="2400" dirty="0"/>
              <a:t> </a:t>
            </a:r>
            <a:r>
              <a:rPr lang="tr-TR" sz="2400" dirty="0" err="1"/>
              <a:t>queues</a:t>
            </a:r>
            <a:endParaRPr lang="tr-TR" sz="2400" dirty="0"/>
          </a:p>
          <a:p>
            <a:pPr marL="624078" indent="-514350">
              <a:buFont typeface="+mj-lt"/>
              <a:buAutoNum type="arabicPeriod"/>
            </a:pPr>
            <a:r>
              <a:rPr lang="tr-TR" sz="2400" dirty="0" err="1"/>
              <a:t>Issue</a:t>
            </a:r>
            <a:r>
              <a:rPr lang="tr-TR" sz="2400" dirty="0"/>
              <a:t> / </a:t>
            </a:r>
            <a:r>
              <a:rPr lang="tr-TR" sz="2400" dirty="0" err="1"/>
              <a:t>scheduler</a:t>
            </a:r>
            <a:r>
              <a:rPr lang="tr-TR" sz="2400" dirty="0"/>
              <a:t> </a:t>
            </a:r>
            <a:r>
              <a:rPr lang="tr-TR" sz="2400" dirty="0" err="1"/>
              <a:t>select</a:t>
            </a:r>
            <a:endParaRPr lang="tr-TR" sz="2400" dirty="0"/>
          </a:p>
          <a:p>
            <a:pPr marL="624078" indent="-514350">
              <a:buFont typeface="+mj-lt"/>
              <a:buAutoNum type="arabicPeriod"/>
            </a:pPr>
            <a:r>
              <a:rPr lang="tr-TR" sz="2400" dirty="0" err="1"/>
              <a:t>Execute</a:t>
            </a:r>
            <a:r>
              <a:rPr lang="tr-TR" sz="2400" dirty="0"/>
              <a:t> (ALU, AGU, FP </a:t>
            </a:r>
            <a:r>
              <a:rPr lang="tr-TR" sz="2400" dirty="0" err="1"/>
              <a:t>units</a:t>
            </a:r>
            <a:r>
              <a:rPr lang="tr-TR" sz="2400" dirty="0"/>
              <a:t>)</a:t>
            </a:r>
          </a:p>
          <a:p>
            <a:pPr marL="624078" indent="-514350">
              <a:buFont typeface="+mj-lt"/>
              <a:buAutoNum type="arabicPeriod"/>
            </a:pPr>
            <a:r>
              <a:rPr lang="tr-TR" sz="2400" dirty="0" err="1"/>
              <a:t>Retirement</a:t>
            </a:r>
            <a:r>
              <a:rPr lang="tr-TR" sz="2400" dirty="0"/>
              <a:t> / </a:t>
            </a:r>
            <a:r>
              <a:rPr lang="tr-TR" sz="2400" dirty="0" err="1"/>
              <a:t>commit</a:t>
            </a:r>
            <a:r>
              <a:rPr lang="tr-TR" sz="2400" dirty="0"/>
              <a:t> (in-</a:t>
            </a:r>
            <a:r>
              <a:rPr lang="tr-TR" sz="2400" dirty="0" err="1"/>
              <a:t>order</a:t>
            </a:r>
            <a:r>
              <a:rPr lang="tr-TR" sz="2400" dirty="0"/>
              <a:t> </a:t>
            </a:r>
            <a:r>
              <a:rPr lang="tr-TR" sz="2400" dirty="0" err="1"/>
              <a:t>architectural</a:t>
            </a:r>
            <a:r>
              <a:rPr lang="tr-TR" sz="2400" dirty="0"/>
              <a:t> </a:t>
            </a:r>
            <a:r>
              <a:rPr lang="tr-TR" sz="2400" dirty="0" err="1"/>
              <a:t>update</a:t>
            </a:r>
            <a:r>
              <a:rPr lang="tr-TR" sz="2400" dirty="0"/>
              <a:t>)</a:t>
            </a:r>
          </a:p>
        </p:txBody>
      </p:sp>
      <p:sp>
        <p:nvSpPr>
          <p:cNvPr id="3" name="Başlık 2">
            <a:extLst>
              <a:ext uri="{FF2B5EF4-FFF2-40B4-BE49-F238E27FC236}">
                <a16:creationId xmlns:a16="http://schemas.microsoft.com/office/drawing/2014/main" id="{E4445897-1FD0-D920-2916-8B9452EFEDBB}"/>
              </a:ext>
            </a:extLst>
          </p:cNvPr>
          <p:cNvSpPr>
            <a:spLocks noGrp="1"/>
          </p:cNvSpPr>
          <p:nvPr>
            <p:ph type="title"/>
          </p:nvPr>
        </p:nvSpPr>
        <p:spPr>
          <a:xfrm>
            <a:off x="457200" y="274638"/>
            <a:ext cx="8229600" cy="576071"/>
          </a:xfrm>
        </p:spPr>
        <p:txBody>
          <a:bodyPr>
            <a:noAutofit/>
          </a:bodyPr>
          <a:lstStyle/>
          <a:p>
            <a:r>
              <a:rPr lang="tr-TR" sz="3400" dirty="0" err="1"/>
              <a:t>Lion</a:t>
            </a:r>
            <a:r>
              <a:rPr lang="tr-TR" sz="3400" dirty="0"/>
              <a:t> </a:t>
            </a:r>
            <a:r>
              <a:rPr lang="tr-TR" sz="3400" dirty="0" err="1"/>
              <a:t>Cove</a:t>
            </a:r>
            <a:r>
              <a:rPr lang="tr-TR" sz="3400" dirty="0"/>
              <a:t> P-</a:t>
            </a:r>
            <a:r>
              <a:rPr lang="tr-TR" sz="3400" dirty="0" err="1"/>
              <a:t>core</a:t>
            </a:r>
            <a:r>
              <a:rPr lang="tr-TR" sz="3400" dirty="0"/>
              <a:t> </a:t>
            </a:r>
            <a:r>
              <a:rPr lang="tr-TR" sz="3400" dirty="0" err="1"/>
              <a:t>pipeline</a:t>
            </a:r>
            <a:r>
              <a:rPr lang="tr-TR" sz="3400" dirty="0"/>
              <a:t> (10 </a:t>
            </a:r>
            <a:r>
              <a:rPr lang="tr-TR" sz="3400" dirty="0" err="1"/>
              <a:t>stages</a:t>
            </a:r>
            <a:r>
              <a:rPr lang="tr-TR" sz="3400" dirty="0"/>
              <a:t>)</a:t>
            </a:r>
          </a:p>
        </p:txBody>
      </p:sp>
    </p:spTree>
    <p:extLst>
      <p:ext uri="{BB962C8B-B14F-4D97-AF65-F5344CB8AC3E}">
        <p14:creationId xmlns:p14="http://schemas.microsoft.com/office/powerpoint/2010/main" val="30674103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9BBEE642-F655-9FE4-8201-49F431B1264C}"/>
              </a:ext>
            </a:extLst>
          </p:cNvPr>
          <p:cNvSpPr>
            <a:spLocks noGrp="1"/>
          </p:cNvSpPr>
          <p:nvPr>
            <p:ph idx="1"/>
          </p:nvPr>
        </p:nvSpPr>
        <p:spPr>
          <a:xfrm>
            <a:off x="323528" y="980728"/>
            <a:ext cx="8568952" cy="5112568"/>
          </a:xfrm>
        </p:spPr>
        <p:txBody>
          <a:bodyPr>
            <a:normAutofit fontScale="77500" lnSpcReduction="20000"/>
          </a:bodyPr>
          <a:lstStyle/>
          <a:p>
            <a:pPr marL="624078" indent="-514350">
              <a:buFont typeface="+mj-lt"/>
              <a:buAutoNum type="arabicPeriod"/>
            </a:pPr>
            <a:r>
              <a:rPr lang="tr-TR" dirty="0" err="1"/>
              <a:t>Branch</a:t>
            </a:r>
            <a:r>
              <a:rPr lang="tr-TR" dirty="0"/>
              <a:t> </a:t>
            </a:r>
            <a:r>
              <a:rPr lang="tr-TR" dirty="0" err="1"/>
              <a:t>prediction</a:t>
            </a:r>
            <a:r>
              <a:rPr lang="tr-TR" dirty="0"/>
              <a:t> &amp; I-TLB </a:t>
            </a:r>
            <a:r>
              <a:rPr lang="tr-TR" dirty="0" err="1"/>
              <a:t>lookup</a:t>
            </a:r>
            <a:endParaRPr lang="tr-TR" dirty="0"/>
          </a:p>
          <a:p>
            <a:pPr marL="624078" indent="-514350">
              <a:buFont typeface="+mj-lt"/>
              <a:buAutoNum type="arabicPeriod"/>
            </a:pPr>
            <a:r>
              <a:rPr lang="tr-TR" dirty="0"/>
              <a:t>L1 I-</a:t>
            </a:r>
            <a:r>
              <a:rPr lang="tr-TR" dirty="0" err="1"/>
              <a:t>cache</a:t>
            </a:r>
            <a:r>
              <a:rPr lang="tr-TR" dirty="0"/>
              <a:t> </a:t>
            </a:r>
            <a:r>
              <a:rPr lang="tr-TR" dirty="0" err="1"/>
              <a:t>tag</a:t>
            </a:r>
            <a:r>
              <a:rPr lang="tr-TR" dirty="0"/>
              <a:t> </a:t>
            </a:r>
            <a:r>
              <a:rPr lang="tr-TR" dirty="0" err="1"/>
              <a:t>access</a:t>
            </a:r>
            <a:endParaRPr lang="tr-TR" dirty="0"/>
          </a:p>
          <a:p>
            <a:pPr marL="624078" indent="-514350">
              <a:buFont typeface="+mj-lt"/>
              <a:buAutoNum type="arabicPeriod"/>
            </a:pPr>
            <a:r>
              <a:rPr lang="tr-TR" dirty="0" err="1"/>
              <a:t>Instruction</a:t>
            </a:r>
            <a:r>
              <a:rPr lang="tr-TR" dirty="0"/>
              <a:t> </a:t>
            </a:r>
            <a:r>
              <a:rPr lang="tr-TR" dirty="0" err="1"/>
              <a:t>fetch</a:t>
            </a:r>
            <a:endParaRPr lang="tr-TR" dirty="0"/>
          </a:p>
          <a:p>
            <a:pPr marL="624078" indent="-514350">
              <a:buFont typeface="+mj-lt"/>
              <a:buAutoNum type="arabicPeriod"/>
            </a:pPr>
            <a:r>
              <a:rPr lang="tr-TR" dirty="0" err="1"/>
              <a:t>Instruction</a:t>
            </a:r>
            <a:r>
              <a:rPr lang="tr-TR" dirty="0"/>
              <a:t> </a:t>
            </a:r>
            <a:r>
              <a:rPr lang="tr-TR" dirty="0" err="1"/>
              <a:t>alignment</a:t>
            </a:r>
            <a:r>
              <a:rPr lang="tr-TR" dirty="0"/>
              <a:t> &amp; </a:t>
            </a:r>
            <a:r>
              <a:rPr lang="tr-TR" dirty="0" err="1"/>
              <a:t>pre-decode</a:t>
            </a:r>
            <a:endParaRPr lang="tr-TR" dirty="0"/>
          </a:p>
          <a:p>
            <a:pPr marL="624078" indent="-514350">
              <a:buFont typeface="+mj-lt"/>
              <a:buAutoNum type="arabicPeriod"/>
            </a:pPr>
            <a:r>
              <a:rPr lang="tr-TR" dirty="0"/>
              <a:t>Micro-op </a:t>
            </a:r>
            <a:r>
              <a:rPr lang="tr-TR" dirty="0" err="1"/>
              <a:t>cache</a:t>
            </a:r>
            <a:r>
              <a:rPr lang="tr-TR" dirty="0"/>
              <a:t> / </a:t>
            </a:r>
            <a:r>
              <a:rPr lang="tr-TR" dirty="0" err="1"/>
              <a:t>pre-decode</a:t>
            </a:r>
            <a:r>
              <a:rPr lang="tr-TR" dirty="0"/>
              <a:t> </a:t>
            </a:r>
            <a:r>
              <a:rPr lang="tr-TR" dirty="0" err="1"/>
              <a:t>buffer</a:t>
            </a:r>
            <a:r>
              <a:rPr lang="tr-TR" dirty="0"/>
              <a:t> </a:t>
            </a:r>
            <a:r>
              <a:rPr lang="tr-TR" dirty="0" err="1"/>
              <a:t>access</a:t>
            </a:r>
            <a:endParaRPr lang="tr-TR" dirty="0"/>
          </a:p>
          <a:p>
            <a:pPr marL="624078" indent="-514350">
              <a:buFont typeface="+mj-lt"/>
              <a:buAutoNum type="arabicPeriod"/>
            </a:pPr>
            <a:r>
              <a:rPr lang="tr-TR" dirty="0" err="1"/>
              <a:t>Decode</a:t>
            </a:r>
            <a:r>
              <a:rPr lang="tr-TR" dirty="0"/>
              <a:t> </a:t>
            </a:r>
            <a:r>
              <a:rPr lang="tr-TR" dirty="0" err="1"/>
              <a:t>stage</a:t>
            </a:r>
            <a:r>
              <a:rPr lang="tr-TR" dirty="0"/>
              <a:t> 1</a:t>
            </a:r>
          </a:p>
          <a:p>
            <a:pPr marL="624078" indent="-514350">
              <a:buFont typeface="+mj-lt"/>
              <a:buAutoNum type="arabicPeriod"/>
            </a:pPr>
            <a:r>
              <a:rPr lang="tr-TR" dirty="0" err="1"/>
              <a:t>Decode</a:t>
            </a:r>
            <a:r>
              <a:rPr lang="tr-TR" dirty="0"/>
              <a:t> </a:t>
            </a:r>
            <a:r>
              <a:rPr lang="tr-TR" dirty="0" err="1"/>
              <a:t>stage</a:t>
            </a:r>
            <a:r>
              <a:rPr lang="tr-TR" dirty="0"/>
              <a:t> 2 &amp; </a:t>
            </a:r>
            <a:r>
              <a:rPr lang="tr-TR" dirty="0" err="1"/>
              <a:t>micro</a:t>
            </a:r>
            <a:r>
              <a:rPr lang="tr-TR" dirty="0"/>
              <a:t>-op </a:t>
            </a:r>
            <a:r>
              <a:rPr lang="tr-TR" dirty="0" err="1"/>
              <a:t>expansion</a:t>
            </a:r>
            <a:endParaRPr lang="tr-TR" dirty="0"/>
          </a:p>
          <a:p>
            <a:pPr marL="624078" indent="-514350">
              <a:buFont typeface="+mj-lt"/>
              <a:buAutoNum type="arabicPeriod"/>
            </a:pPr>
            <a:r>
              <a:rPr lang="tr-TR" dirty="0" err="1"/>
              <a:t>Register</a:t>
            </a:r>
            <a:r>
              <a:rPr lang="tr-TR" dirty="0"/>
              <a:t> </a:t>
            </a:r>
            <a:r>
              <a:rPr lang="tr-TR" dirty="0" err="1"/>
              <a:t>rename</a:t>
            </a:r>
            <a:endParaRPr lang="tr-TR" dirty="0"/>
          </a:p>
          <a:p>
            <a:pPr marL="624078" indent="-514350">
              <a:buFont typeface="+mj-lt"/>
              <a:buAutoNum type="arabicPeriod"/>
            </a:pPr>
            <a:r>
              <a:rPr lang="tr-TR" dirty="0" err="1"/>
              <a:t>Allocation</a:t>
            </a:r>
            <a:r>
              <a:rPr lang="tr-TR" dirty="0"/>
              <a:t> &amp; ROB </a:t>
            </a:r>
            <a:r>
              <a:rPr lang="tr-TR" dirty="0" err="1"/>
              <a:t>entry</a:t>
            </a:r>
            <a:endParaRPr lang="tr-TR" dirty="0"/>
          </a:p>
          <a:p>
            <a:pPr marL="624078" indent="-514350">
              <a:buFont typeface="+mj-lt"/>
              <a:buAutoNum type="arabicPeriod"/>
            </a:pPr>
            <a:r>
              <a:rPr lang="tr-TR" dirty="0" err="1"/>
              <a:t>Dispatch</a:t>
            </a:r>
            <a:r>
              <a:rPr lang="tr-TR" dirty="0"/>
              <a:t> </a:t>
            </a:r>
            <a:r>
              <a:rPr lang="tr-TR" dirty="0" err="1"/>
              <a:t>to</a:t>
            </a:r>
            <a:r>
              <a:rPr lang="tr-TR" dirty="0"/>
              <a:t> </a:t>
            </a:r>
            <a:r>
              <a:rPr lang="tr-TR" dirty="0" err="1"/>
              <a:t>issue</a:t>
            </a:r>
            <a:r>
              <a:rPr lang="tr-TR" dirty="0"/>
              <a:t> </a:t>
            </a:r>
            <a:r>
              <a:rPr lang="tr-TR" dirty="0" err="1"/>
              <a:t>queue</a:t>
            </a:r>
            <a:endParaRPr lang="tr-TR" dirty="0"/>
          </a:p>
          <a:p>
            <a:pPr marL="624078" indent="-514350">
              <a:buFont typeface="+mj-lt"/>
              <a:buAutoNum type="arabicPeriod"/>
            </a:pPr>
            <a:r>
              <a:rPr lang="tr-TR" dirty="0" err="1"/>
              <a:t>Issue</a:t>
            </a:r>
            <a:r>
              <a:rPr lang="tr-TR" dirty="0"/>
              <a:t> </a:t>
            </a:r>
            <a:r>
              <a:rPr lang="tr-TR" dirty="0" err="1"/>
              <a:t>selection</a:t>
            </a:r>
            <a:endParaRPr lang="tr-TR" dirty="0"/>
          </a:p>
          <a:p>
            <a:pPr marL="624078" indent="-514350">
              <a:buFont typeface="+mj-lt"/>
              <a:buAutoNum type="arabicPeriod"/>
            </a:pPr>
            <a:r>
              <a:rPr lang="tr-TR" dirty="0" err="1"/>
              <a:t>Execute</a:t>
            </a:r>
            <a:r>
              <a:rPr lang="tr-TR" dirty="0"/>
              <a:t> (</a:t>
            </a:r>
            <a:r>
              <a:rPr lang="tr-TR" dirty="0" err="1"/>
              <a:t>integer</a:t>
            </a:r>
            <a:r>
              <a:rPr lang="tr-TR" dirty="0"/>
              <a:t> / FP </a:t>
            </a:r>
            <a:r>
              <a:rPr lang="tr-TR" dirty="0" err="1"/>
              <a:t>units</a:t>
            </a:r>
            <a:r>
              <a:rPr lang="tr-TR" dirty="0"/>
              <a:t>)</a:t>
            </a:r>
          </a:p>
          <a:p>
            <a:pPr marL="624078" indent="-514350">
              <a:buFont typeface="+mj-lt"/>
              <a:buAutoNum type="arabicPeriod"/>
            </a:pPr>
            <a:r>
              <a:rPr lang="tr-TR" dirty="0"/>
              <a:t>Memory </a:t>
            </a:r>
            <a:r>
              <a:rPr lang="tr-TR" dirty="0" err="1"/>
              <a:t>address</a:t>
            </a:r>
            <a:r>
              <a:rPr lang="tr-TR" dirty="0"/>
              <a:t> </a:t>
            </a:r>
            <a:r>
              <a:rPr lang="tr-TR" dirty="0" err="1"/>
              <a:t>generation</a:t>
            </a:r>
            <a:endParaRPr lang="tr-TR" dirty="0"/>
          </a:p>
          <a:p>
            <a:pPr marL="624078" indent="-514350">
              <a:buFont typeface="+mj-lt"/>
              <a:buAutoNum type="arabicPeriod"/>
            </a:pPr>
            <a:r>
              <a:rPr lang="tr-TR" dirty="0" err="1"/>
              <a:t>Load</a:t>
            </a:r>
            <a:r>
              <a:rPr lang="tr-TR" dirty="0"/>
              <a:t>/</a:t>
            </a:r>
            <a:r>
              <a:rPr lang="tr-TR" dirty="0" err="1"/>
              <a:t>store</a:t>
            </a:r>
            <a:r>
              <a:rPr lang="tr-TR" dirty="0"/>
              <a:t> </a:t>
            </a:r>
            <a:r>
              <a:rPr lang="tr-TR" dirty="0" err="1"/>
              <a:t>execution</a:t>
            </a:r>
            <a:endParaRPr lang="tr-TR" dirty="0"/>
          </a:p>
          <a:p>
            <a:pPr marL="624078" indent="-514350">
              <a:buFont typeface="+mj-lt"/>
              <a:buAutoNum type="arabicPeriod"/>
            </a:pPr>
            <a:r>
              <a:rPr lang="tr-TR" dirty="0" err="1"/>
              <a:t>Writeback</a:t>
            </a:r>
            <a:r>
              <a:rPr lang="tr-TR" dirty="0"/>
              <a:t> (</a:t>
            </a:r>
            <a:r>
              <a:rPr lang="tr-TR" dirty="0" err="1"/>
              <a:t>results</a:t>
            </a:r>
            <a:r>
              <a:rPr lang="tr-TR" dirty="0"/>
              <a:t> </a:t>
            </a:r>
            <a:r>
              <a:rPr lang="tr-TR" dirty="0" err="1"/>
              <a:t>to</a:t>
            </a:r>
            <a:r>
              <a:rPr lang="tr-TR" dirty="0"/>
              <a:t> </a:t>
            </a:r>
            <a:r>
              <a:rPr lang="tr-TR" dirty="0" err="1"/>
              <a:t>registers</a:t>
            </a:r>
            <a:r>
              <a:rPr lang="tr-TR" dirty="0"/>
              <a:t>)</a:t>
            </a:r>
          </a:p>
          <a:p>
            <a:pPr marL="624078" indent="-514350">
              <a:buFont typeface="+mj-lt"/>
              <a:buAutoNum type="arabicPeriod"/>
            </a:pPr>
            <a:r>
              <a:rPr lang="tr-TR" dirty="0" err="1"/>
              <a:t>Retirement</a:t>
            </a:r>
            <a:r>
              <a:rPr lang="tr-TR" dirty="0"/>
              <a:t> / </a:t>
            </a:r>
            <a:r>
              <a:rPr lang="tr-TR" dirty="0" err="1"/>
              <a:t>commit</a:t>
            </a:r>
            <a:endParaRPr lang="tr-TR" dirty="0"/>
          </a:p>
        </p:txBody>
      </p:sp>
      <p:sp>
        <p:nvSpPr>
          <p:cNvPr id="3" name="Başlık 2">
            <a:extLst>
              <a:ext uri="{FF2B5EF4-FFF2-40B4-BE49-F238E27FC236}">
                <a16:creationId xmlns:a16="http://schemas.microsoft.com/office/drawing/2014/main" id="{C8956014-ED4D-6DD2-0884-578169B07D71}"/>
              </a:ext>
            </a:extLst>
          </p:cNvPr>
          <p:cNvSpPr>
            <a:spLocks noGrp="1"/>
          </p:cNvSpPr>
          <p:nvPr>
            <p:ph type="title"/>
          </p:nvPr>
        </p:nvSpPr>
        <p:spPr>
          <a:xfrm>
            <a:off x="457200" y="274638"/>
            <a:ext cx="8229600" cy="576071"/>
          </a:xfrm>
        </p:spPr>
        <p:txBody>
          <a:bodyPr>
            <a:noAutofit/>
          </a:bodyPr>
          <a:lstStyle/>
          <a:p>
            <a:r>
              <a:rPr lang="tr-TR" sz="3400" dirty="0" err="1"/>
              <a:t>Skymont</a:t>
            </a:r>
            <a:r>
              <a:rPr lang="tr-TR" sz="3400" dirty="0"/>
              <a:t> E-</a:t>
            </a:r>
            <a:r>
              <a:rPr lang="tr-TR" sz="3400" dirty="0" err="1"/>
              <a:t>core</a:t>
            </a:r>
            <a:r>
              <a:rPr lang="tr-TR" sz="3400" dirty="0"/>
              <a:t> </a:t>
            </a:r>
            <a:r>
              <a:rPr lang="tr-TR" sz="3400" dirty="0" err="1"/>
              <a:t>pipeline</a:t>
            </a:r>
            <a:r>
              <a:rPr lang="tr-TR" sz="3400" dirty="0"/>
              <a:t> (16 </a:t>
            </a:r>
            <a:r>
              <a:rPr lang="tr-TR" sz="3400" dirty="0" err="1"/>
              <a:t>stages</a:t>
            </a:r>
            <a:r>
              <a:rPr lang="tr-TR" sz="3400" dirty="0"/>
              <a:t>)</a:t>
            </a:r>
          </a:p>
        </p:txBody>
      </p:sp>
    </p:spTree>
    <p:extLst>
      <p:ext uri="{BB962C8B-B14F-4D97-AF65-F5344CB8AC3E}">
        <p14:creationId xmlns:p14="http://schemas.microsoft.com/office/powerpoint/2010/main" val="3845133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dirty="0"/>
          </a:p>
        </p:txBody>
      </p:sp>
      <p:sp>
        <p:nvSpPr>
          <p:cNvPr id="3" name="2 Başlık"/>
          <p:cNvSpPr>
            <a:spLocks noGrp="1"/>
          </p:cNvSpPr>
          <p:nvPr>
            <p:ph type="title"/>
          </p:nvPr>
        </p:nvSpPr>
        <p:spPr/>
        <p:txBody>
          <a:bodyPr/>
          <a:lstStyle/>
          <a:p>
            <a:endParaRPr lang="tr-TR"/>
          </a:p>
        </p:txBody>
      </p:sp>
      <p:pic>
        <p:nvPicPr>
          <p:cNvPr id="9217" name="Picture 1"/>
          <p:cNvPicPr>
            <a:picLocks noChangeAspect="1" noChangeArrowheads="1"/>
          </p:cNvPicPr>
          <p:nvPr/>
        </p:nvPicPr>
        <p:blipFill>
          <a:blip r:embed="rId2" cstate="print"/>
          <a:srcRect/>
          <a:stretch>
            <a:fillRect/>
          </a:stretch>
        </p:blipFill>
        <p:spPr bwMode="auto">
          <a:xfrm>
            <a:off x="683568" y="1412776"/>
            <a:ext cx="7694569" cy="3672408"/>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r>
              <a:rPr lang="tr-TR" sz="2000" dirty="0"/>
              <a:t>Süper iş hatlı sistem, iş hattının her bir kademesini 2 alt devreye ayırır ve saat hızını dâhili olarak ikiye katlar. Her bir kademe saat başına 1 komut icra eder. Ancak dahili saat iki kat hızlı olduğundan iş hatlı saat darbesinin her vuruşunda iki komutu yükleyebilir.</a:t>
            </a:r>
          </a:p>
        </p:txBody>
      </p:sp>
      <p:sp>
        <p:nvSpPr>
          <p:cNvPr id="3" name="2 Başlık"/>
          <p:cNvSpPr>
            <a:spLocks noGrp="1"/>
          </p:cNvSpPr>
          <p:nvPr>
            <p:ph type="title"/>
          </p:nvPr>
        </p:nvSpPr>
        <p:spPr/>
        <p:txBody>
          <a:bodyPr>
            <a:normAutofit/>
          </a:bodyPr>
          <a:lstStyle/>
          <a:p>
            <a:r>
              <a:rPr lang="tr-TR" dirty="0"/>
              <a:t>Süper İş hattı Teknolojisi</a:t>
            </a:r>
          </a:p>
        </p:txBody>
      </p:sp>
      <p:pic>
        <p:nvPicPr>
          <p:cNvPr id="1026" name="Picture 2" descr="Superscalar &amp; superpipeline processor"/>
          <p:cNvPicPr>
            <a:picLocks noChangeAspect="1" noChangeArrowheads="1"/>
          </p:cNvPicPr>
          <p:nvPr/>
        </p:nvPicPr>
        <p:blipFill>
          <a:blip r:embed="rId2" cstate="print"/>
          <a:srcRect l="4740" t="40626" r="4020" b="5713"/>
          <a:stretch>
            <a:fillRect/>
          </a:stretch>
        </p:blipFill>
        <p:spPr bwMode="auto">
          <a:xfrm>
            <a:off x="1403648" y="3068960"/>
            <a:ext cx="6849232" cy="3024336"/>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124744"/>
            <a:ext cx="8229600" cy="4896544"/>
          </a:xfrm>
        </p:spPr>
        <p:txBody>
          <a:bodyPr>
            <a:normAutofit fontScale="85000" lnSpcReduction="20000"/>
          </a:bodyPr>
          <a:lstStyle/>
          <a:p>
            <a:r>
              <a:rPr lang="tr-TR" dirty="0" err="1"/>
              <a:t>Superscalar</a:t>
            </a:r>
            <a:r>
              <a:rPr lang="tr-TR" dirty="0"/>
              <a:t> işlemci, tek bir işlemci içinde komut düzeyinde (</a:t>
            </a:r>
            <a:r>
              <a:rPr lang="tr-TR" dirty="0" err="1"/>
              <a:t>instruction</a:t>
            </a:r>
            <a:r>
              <a:rPr lang="tr-TR" dirty="0"/>
              <a:t>-</a:t>
            </a:r>
            <a:r>
              <a:rPr lang="tr-TR" dirty="0" err="1"/>
              <a:t>level</a:t>
            </a:r>
            <a:r>
              <a:rPr lang="tr-TR" dirty="0"/>
              <a:t>) paralellik uygulayan bir CPU'dur. Bir saat döngüsü sırasında birden fazla talimat yürütebilir.</a:t>
            </a:r>
          </a:p>
          <a:p>
            <a:r>
              <a:rPr lang="tr-TR" dirty="0"/>
              <a:t>Aynı anda bir saatte, iki tane iş hatlı tamsayı birimi iki komutu ve bir tane </a:t>
            </a:r>
            <a:r>
              <a:rPr lang="tr-TR" dirty="0" err="1"/>
              <a:t>işhatlı</a:t>
            </a:r>
            <a:r>
              <a:rPr lang="tr-TR" dirty="0"/>
              <a:t> FPU birimi de bir tane kayan nokta komutu yürütülebilmektedir.</a:t>
            </a:r>
          </a:p>
          <a:p>
            <a:r>
              <a:rPr lang="tr-TR" dirty="0" err="1"/>
              <a:t>Süperskalar</a:t>
            </a:r>
            <a:r>
              <a:rPr lang="tr-TR" dirty="0"/>
              <a:t> makineler aynı şeyi yapmakta yetenekli olan pek çok icra birimini içerir. </a:t>
            </a:r>
          </a:p>
          <a:p>
            <a:r>
              <a:rPr lang="tr-TR" dirty="0"/>
              <a:t>Bu işlemcinin, birkaç benzer komutun her birini eldeki icra birimlerine dağıtarak işlemesine izin verir. Mesela iki aritmetik birimi olan </a:t>
            </a:r>
            <a:r>
              <a:rPr lang="tr-TR" dirty="0" err="1"/>
              <a:t>süperskalar</a:t>
            </a:r>
            <a:r>
              <a:rPr lang="tr-TR" dirty="0"/>
              <a:t> makine iki çift sayıyı aynı anda (sonuçlarının aynı yere gitmek zorunda olmadığı durumlarda) toplayabilir. </a:t>
            </a:r>
          </a:p>
          <a:p>
            <a:r>
              <a:rPr lang="tr-TR" dirty="0"/>
              <a:t>RISC komut kümesi </a:t>
            </a:r>
            <a:r>
              <a:rPr lang="tr-TR" dirty="0" err="1"/>
              <a:t>süperskalar</a:t>
            </a:r>
            <a:r>
              <a:rPr lang="tr-TR" dirty="0"/>
              <a:t> mimariye tam uyumludur.</a:t>
            </a:r>
          </a:p>
        </p:txBody>
      </p:sp>
      <p:sp>
        <p:nvSpPr>
          <p:cNvPr id="3" name="2 Başlık"/>
          <p:cNvSpPr>
            <a:spLocks noGrp="1"/>
          </p:cNvSpPr>
          <p:nvPr>
            <p:ph type="title"/>
          </p:nvPr>
        </p:nvSpPr>
        <p:spPr/>
        <p:txBody>
          <a:bodyPr/>
          <a:lstStyle/>
          <a:p>
            <a:r>
              <a:rPr lang="tr-TR" dirty="0" err="1"/>
              <a:t>Superscalar</a:t>
            </a:r>
            <a:r>
              <a:rPr lang="tr-TR" dirty="0"/>
              <a:t> mimari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r>
              <a:rPr lang="tr-TR" dirty="0" err="1"/>
              <a:t>Superscalar</a:t>
            </a:r>
            <a:r>
              <a:rPr lang="tr-TR" dirty="0"/>
              <a:t> mimari</a:t>
            </a:r>
          </a:p>
        </p:txBody>
      </p:sp>
      <p:pic>
        <p:nvPicPr>
          <p:cNvPr id="237570" name="Picture 2" descr="Superscalar processor - Wikipedia"/>
          <p:cNvPicPr>
            <a:picLocks noChangeAspect="1" noChangeArrowheads="1"/>
          </p:cNvPicPr>
          <p:nvPr/>
        </p:nvPicPr>
        <p:blipFill>
          <a:blip r:embed="rId2" cstate="print"/>
          <a:srcRect/>
          <a:stretch>
            <a:fillRect/>
          </a:stretch>
        </p:blipFill>
        <p:spPr bwMode="auto">
          <a:xfrm>
            <a:off x="725171" y="1412776"/>
            <a:ext cx="7519237" cy="4392488"/>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5122"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2771800" y="116632"/>
            <a:ext cx="4320480" cy="6336704"/>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labalık">
  <a:themeElements>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Kalabalık">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Kalabalı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13932</TotalTime>
  <Words>2879</Words>
  <Application>Microsoft Office PowerPoint</Application>
  <PresentationFormat>Ekran Gösterisi (4:3)</PresentationFormat>
  <Paragraphs>351</Paragraphs>
  <Slides>48</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48</vt:i4>
      </vt:variant>
    </vt:vector>
  </HeadingPairs>
  <TitlesOfParts>
    <vt:vector size="54" baseType="lpstr">
      <vt:lpstr>Google Sans</vt:lpstr>
      <vt:lpstr>Lucida Sans Unicode</vt:lpstr>
      <vt:lpstr>Verdana</vt:lpstr>
      <vt:lpstr>Wingdings 2</vt:lpstr>
      <vt:lpstr>Wingdings 3</vt:lpstr>
      <vt:lpstr>Kalabalık</vt:lpstr>
      <vt:lpstr>Paralel Programlama</vt:lpstr>
      <vt:lpstr>PowerPoint Sunusu</vt:lpstr>
      <vt:lpstr>Neden kullanılır? </vt:lpstr>
      <vt:lpstr>Paralel işlem düzeyleri </vt:lpstr>
      <vt:lpstr>Flynn’s Taxonomy </vt:lpstr>
      <vt:lpstr>Çift Çekirdekli İşlemciler (Dual-core Processors)</vt:lpstr>
      <vt:lpstr>Çoklu İşleme (Multiprocessing)</vt:lpstr>
      <vt:lpstr>HT (Hyper Threading) Teknolojisi </vt:lpstr>
      <vt:lpstr>PowerPoint Sunusu</vt:lpstr>
      <vt:lpstr>PowerPoint Sunusu</vt:lpstr>
      <vt:lpstr>Graphics Processing Unit (GPU) - Grafik İşlem Birimi</vt:lpstr>
      <vt:lpstr>PowerPoint Sunusu</vt:lpstr>
      <vt:lpstr>PowerPoint Sunusu</vt:lpstr>
      <vt:lpstr>PowerPoint Sunusu</vt:lpstr>
      <vt:lpstr>PowerPoint Sunusu</vt:lpstr>
      <vt:lpstr>RTX 5090 Yapay Zeka TOPS Hesaplama</vt:lpstr>
      <vt:lpstr>M3 Ultra GPU ALU Sayısı Hesaplama</vt:lpstr>
      <vt:lpstr>M3 Ultra GPU TFLOPS Hesaplama</vt:lpstr>
      <vt:lpstr>RTX 5090 TFLOPS Hesaplama</vt:lpstr>
      <vt:lpstr>M3 Ultra CPU TFLOPS Hesaplama</vt:lpstr>
      <vt:lpstr>PowerPoint Sunusu</vt:lpstr>
      <vt:lpstr>Intel Core Ultra 9 285K TFLOPS Hesaplama</vt:lpstr>
      <vt:lpstr>SUPERCOMPUTER FUGAKU</vt:lpstr>
      <vt:lpstr>SUPERCOMPUTER FrontIer</vt:lpstr>
      <vt:lpstr>SUPERCOMPUTER El CapItan</vt:lpstr>
      <vt:lpstr>Kuantum bilgisayarlar</vt:lpstr>
      <vt:lpstr>PowerPoint Sunusu</vt:lpstr>
      <vt:lpstr>Google 105 Qubit Willow Chip</vt:lpstr>
      <vt:lpstr>Microsoft’s Majorana 1/ 8 topological qubits</vt:lpstr>
      <vt:lpstr>İş Hattı (Pipeline)</vt:lpstr>
      <vt:lpstr>PowerPoint Sunusu</vt:lpstr>
      <vt:lpstr>PowerPoint Sunusu</vt:lpstr>
      <vt:lpstr>PowerPoint Sunusu</vt:lpstr>
      <vt:lpstr>PowerPoint Sunusu</vt:lpstr>
      <vt:lpstr>PowerPoint Sunusu</vt:lpstr>
      <vt:lpstr>PowerPoint Sunusu</vt:lpstr>
      <vt:lpstr>Komut  İş  Hattı (Instruction  Pipeline)</vt:lpstr>
      <vt:lpstr>PowerPoint Sunusu</vt:lpstr>
      <vt:lpstr>Güncel işlemcilerde durum</vt:lpstr>
      <vt:lpstr>Avalanche performance cores (14 stage)</vt:lpstr>
      <vt:lpstr>Blizzard efficiency cores (8 stage)</vt:lpstr>
      <vt:lpstr>Lion Cove P-core pipeline (10 stages)</vt:lpstr>
      <vt:lpstr>Skymont E-core pipeline (16 stages)</vt:lpstr>
      <vt:lpstr>PowerPoint Sunusu</vt:lpstr>
      <vt:lpstr>Süper İş hattı Teknolojisi</vt:lpstr>
      <vt:lpstr>Superscalar mimari</vt:lpstr>
      <vt:lpstr>Superscalar mimari</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Bilgisayar Mimarisi</dc:title>
  <dc:creator>ihsan</dc:creator>
  <cp:lastModifiedBy>İhsan Pençe</cp:lastModifiedBy>
  <cp:revision>426</cp:revision>
  <dcterms:created xsi:type="dcterms:W3CDTF">2021-02-14T11:19:24Z</dcterms:created>
  <dcterms:modified xsi:type="dcterms:W3CDTF">2025-04-29T14:39:58Z</dcterms:modified>
</cp:coreProperties>
</file>