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98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7FC3A4-E46F-4B69-A07A-7F6AAB96D6D0}" v="2" dt="2023-03-06T16:31:26.4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66" autoAdjust="0"/>
  </p:normalViewPr>
  <p:slideViewPr>
    <p:cSldViewPr>
      <p:cViewPr varScale="1">
        <p:scale>
          <a:sx n="78" d="100"/>
          <a:sy n="78" d="100"/>
        </p:scale>
        <p:origin x="159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2188b72f-395e-4735-86c6-9b1407aec0e3" providerId="ADAL" clId="{E37FC3A4-E46F-4B69-A07A-7F6AAB96D6D0}"/>
    <pc:docChg chg="modSld">
      <pc:chgData name="İhsan Pençe" userId="2188b72f-395e-4735-86c6-9b1407aec0e3" providerId="ADAL" clId="{E37FC3A4-E46F-4B69-A07A-7F6AAB96D6D0}" dt="2023-03-06T16:31:26.463" v="2" actId="478"/>
      <pc:docMkLst>
        <pc:docMk/>
      </pc:docMkLst>
      <pc:sldChg chg="delSp modSp mod">
        <pc:chgData name="İhsan Pençe" userId="2188b72f-395e-4735-86c6-9b1407aec0e3" providerId="ADAL" clId="{E37FC3A4-E46F-4B69-A07A-7F6AAB96D6D0}" dt="2023-03-06T16:31:26.463" v="2" actId="478"/>
        <pc:sldMkLst>
          <pc:docMk/>
          <pc:sldMk cId="0" sldId="288"/>
        </pc:sldMkLst>
        <pc:spChg chg="del mod">
          <ac:chgData name="İhsan Pençe" userId="2188b72f-395e-4735-86c6-9b1407aec0e3" providerId="ADAL" clId="{E37FC3A4-E46F-4B69-A07A-7F6AAB96D6D0}" dt="2023-03-06T16:31:26.463" v="2" actId="478"/>
          <ac:spMkLst>
            <pc:docMk/>
            <pc:sldMk cId="0" sldId="288"/>
            <ac:spMk id="5" creationId="{5D582BCE-FE40-4D17-A57C-02018E9C950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6.03.2023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1600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İşlemcilerde Kullanılan Komut</a:t>
            </a:r>
            <a:br>
              <a:rPr lang="tr-TR" dirty="0"/>
            </a:br>
            <a:r>
              <a:rPr lang="tr-TR" dirty="0"/>
              <a:t>İşleme Teknikleri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467544" y="1512193"/>
          <a:ext cx="8208912" cy="446758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6172">
                <a:tc>
                  <a:txBody>
                    <a:bodyPr/>
                    <a:lstStyle/>
                    <a:p>
                      <a:r>
                        <a:rPr lang="tr-TR" sz="1700" b="1" dirty="0"/>
                        <a:t>Pipelining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700" dirty="0"/>
                        <a:t>İşlemci verileri ve komutları, bütün aşamaları eş zamanlı olarak çalıştırılan bir hattın içerisinden taşır.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027">
                <a:tc>
                  <a:txBody>
                    <a:bodyPr/>
                    <a:lstStyle/>
                    <a:p>
                      <a:r>
                        <a:rPr lang="tr-TR" sz="1700" b="1" dirty="0" err="1"/>
                        <a:t>Branch</a:t>
                      </a:r>
                      <a:r>
                        <a:rPr lang="tr-TR" sz="1700" b="1" dirty="0"/>
                        <a:t> </a:t>
                      </a:r>
                      <a:r>
                        <a:rPr lang="tr-TR" sz="1700" b="1" dirty="0" err="1"/>
                        <a:t>prediction</a:t>
                      </a:r>
                      <a:r>
                        <a:rPr lang="tr-TR" sz="1700" b="1" dirty="0"/>
                        <a:t> </a:t>
                      </a:r>
                      <a:r>
                        <a:rPr lang="en-US" sz="1700" b="1" dirty="0"/>
                        <a:t>(</a:t>
                      </a:r>
                      <a:r>
                        <a:rPr lang="en-US" sz="1700" b="1" dirty="0" err="1"/>
                        <a:t>Dallanma</a:t>
                      </a:r>
                      <a:r>
                        <a:rPr lang="en-US" sz="1700" b="1" dirty="0"/>
                        <a:t> </a:t>
                      </a:r>
                      <a:r>
                        <a:rPr lang="en-US" sz="1700" b="1" dirty="0" err="1"/>
                        <a:t>Tahmini</a:t>
                      </a:r>
                      <a:r>
                        <a:rPr lang="en-US" sz="1700" b="1" dirty="0"/>
                        <a:t>)</a:t>
                      </a:r>
                      <a:endParaRPr lang="tr-TR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700" dirty="0"/>
                        <a:t>İşlemci, hafızadan alınmış olan komuta bakar; bir sonraki aşamada hangi komutların ya da komut grubunun çalıştırılması gerektiğini tahmin eder.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3989">
                <a:tc>
                  <a:txBody>
                    <a:bodyPr/>
                    <a:lstStyle/>
                    <a:p>
                      <a:r>
                        <a:rPr lang="en-US" sz="1700" b="1" dirty="0"/>
                        <a:t>Data flow analysis (</a:t>
                      </a:r>
                      <a:r>
                        <a:rPr lang="en-US" sz="1700" b="1" dirty="0" err="1"/>
                        <a:t>Veri</a:t>
                      </a:r>
                      <a:r>
                        <a:rPr lang="en-US" sz="1700" b="1" dirty="0"/>
                        <a:t> </a:t>
                      </a:r>
                      <a:r>
                        <a:rPr lang="en-US" sz="1700" b="1" dirty="0" err="1"/>
                        <a:t>akış</a:t>
                      </a:r>
                      <a:r>
                        <a:rPr lang="en-US" sz="1700" b="1" dirty="0"/>
                        <a:t> </a:t>
                      </a:r>
                      <a:r>
                        <a:rPr lang="en-US" sz="1700" b="1" dirty="0" err="1"/>
                        <a:t>analizi</a:t>
                      </a:r>
                      <a:r>
                        <a:rPr lang="en-US" sz="1700" b="1" dirty="0"/>
                        <a:t>) </a:t>
                      </a:r>
                      <a:endParaRPr lang="tr-TR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/>
                        <a:t>İşlemci, hangi komutların diğer hangi komutların sonuçlarına bağımlı olduğunu analiz eder ve komut çalıştırma sırasını optimize eder.</a:t>
                      </a:r>
                    </a:p>
                    <a:p>
                      <a:endParaRPr lang="tr-TR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2890">
                <a:tc>
                  <a:txBody>
                    <a:bodyPr/>
                    <a:lstStyle/>
                    <a:p>
                      <a:r>
                        <a:rPr lang="en-US" sz="1700" b="1" dirty="0"/>
                        <a:t>Speculative execution </a:t>
                      </a:r>
                      <a:endParaRPr lang="tr-TR" sz="1700" b="1" dirty="0"/>
                    </a:p>
                    <a:p>
                      <a:r>
                        <a:rPr lang="en-US" sz="1700" b="1" dirty="0"/>
                        <a:t>(</a:t>
                      </a:r>
                      <a:r>
                        <a:rPr lang="en-US" sz="1700" b="1" dirty="0" err="1"/>
                        <a:t>Kurgusal</a:t>
                      </a:r>
                      <a:r>
                        <a:rPr lang="en-US" sz="1700" b="1" dirty="0"/>
                        <a:t> </a:t>
                      </a:r>
                      <a:r>
                        <a:rPr lang="en-US" sz="1700" b="1" dirty="0" err="1"/>
                        <a:t>çalıştırma</a:t>
                      </a:r>
                      <a:r>
                        <a:rPr lang="en-US" sz="1700" b="1" dirty="0"/>
                        <a:t>)</a:t>
                      </a:r>
                      <a:endParaRPr lang="tr-TR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700" dirty="0"/>
                        <a:t>Bazı işlemciler dallanma tahmini ve veri akışı analizini kullanarak, henüz çalıştırma sırası gelmemiş olan komutları çalıştırır; sonuçlarını geçici bir yerde tutar. Böylece, işlemciden maksimum düzeyde faydalanılır.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7218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332656"/>
            <a:ext cx="8223139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2626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262918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1377" name="Picture 1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 t="6765"/>
          <a:stretch>
            <a:fillRect/>
          </a:stretch>
        </p:blipFill>
        <p:spPr bwMode="auto">
          <a:xfrm>
            <a:off x="467544" y="692696"/>
            <a:ext cx="8208912" cy="4961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0353" name="Picture 1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8076"/>
            <a:ext cx="8064896" cy="54891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4145" name="Picture 1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260648"/>
            <a:ext cx="8232623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8305" name="Picture 1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404664"/>
            <a:ext cx="8253079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3651" name="Picture 3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692696"/>
            <a:ext cx="8248313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4674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618" y="476672"/>
            <a:ext cx="8177838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5698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0820"/>
            <a:ext cx="8208912" cy="5462436"/>
          </a:xfrm>
          <a:prstGeom prst="rect">
            <a:avLst/>
          </a:prstGeom>
          <a:noFill/>
        </p:spPr>
      </p:pic>
      <p:sp>
        <p:nvSpPr>
          <p:cNvPr id="5" name="4 Şeritli Sağ Ok"/>
          <p:cNvSpPr/>
          <p:nvPr/>
        </p:nvSpPr>
        <p:spPr>
          <a:xfrm flipV="1">
            <a:off x="107504" y="980728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5 Şeritli Sağ Ok"/>
          <p:cNvSpPr/>
          <p:nvPr/>
        </p:nvSpPr>
        <p:spPr>
          <a:xfrm flipV="1">
            <a:off x="107504" y="1943122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6 Şeritli Sağ Ok"/>
          <p:cNvSpPr/>
          <p:nvPr/>
        </p:nvSpPr>
        <p:spPr>
          <a:xfrm flipV="1">
            <a:off x="107504" y="2636912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7281" name="Picture 1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36786" cy="5184576"/>
          </a:xfrm>
          <a:prstGeom prst="rect">
            <a:avLst/>
          </a:prstGeom>
          <a:noFill/>
        </p:spPr>
      </p:pic>
      <p:sp>
        <p:nvSpPr>
          <p:cNvPr id="5" name="4 Şeritli Sağ Ok"/>
          <p:cNvSpPr/>
          <p:nvPr/>
        </p:nvSpPr>
        <p:spPr>
          <a:xfrm flipV="1">
            <a:off x="755576" y="502962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6722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08912" cy="5548234"/>
          </a:xfrm>
          <a:prstGeom prst="rect">
            <a:avLst/>
          </a:prstGeom>
          <a:noFill/>
        </p:spPr>
      </p:pic>
      <p:sp>
        <p:nvSpPr>
          <p:cNvPr id="5" name="4 Şeritli Sağ Ok"/>
          <p:cNvSpPr/>
          <p:nvPr/>
        </p:nvSpPr>
        <p:spPr>
          <a:xfrm flipV="1">
            <a:off x="971600" y="404664"/>
            <a:ext cx="360040" cy="11772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7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135" y="620688"/>
            <a:ext cx="8271329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8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19906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9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540" y="692696"/>
            <a:ext cx="831692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/>
          </a:bodyPr>
          <a:lstStyle/>
          <a:p>
            <a:r>
              <a:rPr lang="tr-TR" sz="2400" dirty="0"/>
              <a:t>EX katmanının çıkışı (EX/ME saklayıcısı) ile ALU girişleri arasında doğrudan bir bağlantı (bypass) oluşturulur.</a:t>
            </a:r>
          </a:p>
          <a:p>
            <a:r>
              <a:rPr lang="tr-TR" sz="2400" dirty="0"/>
              <a:t>Eğer çatışma sezme birimi bir önceki ALU işleminin hedef saklayıcısının şimdiki ALU işleminin kaynağı olduğunu sezerse denetim birimi </a:t>
            </a:r>
            <a:r>
              <a:rPr lang="tr-TR" sz="2400" dirty="0" err="1"/>
              <a:t>ALU'nun</a:t>
            </a:r>
            <a:r>
              <a:rPr lang="tr-TR" sz="2400" dirty="0"/>
              <a:t> girişine saklayıcıdan gelen değeri değil, </a:t>
            </a:r>
            <a:r>
              <a:rPr lang="tr-TR" sz="2400" dirty="0" err="1"/>
              <a:t>ALU'nun</a:t>
            </a:r>
            <a:r>
              <a:rPr lang="tr-TR" sz="2400" dirty="0"/>
              <a:t> çıkışından doğrudan gelen değeri (bypass) yönlendirir.</a:t>
            </a:r>
          </a:p>
          <a:p>
            <a:r>
              <a:rPr lang="tr-TR" sz="2400" dirty="0"/>
              <a:t>Eğer sorunu </a:t>
            </a:r>
            <a:r>
              <a:rPr lang="tr-TR" sz="2400" dirty="0" err="1"/>
              <a:t>operand</a:t>
            </a:r>
            <a:r>
              <a:rPr lang="tr-TR" sz="2400" dirty="0"/>
              <a:t> yönlendirme ile çözmek mümkün olursa iş hattını durdurmaya gerek olmaz ve performans düşmez.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tr-TR" sz="2400" b="0" dirty="0">
                <a:solidFill>
                  <a:schemeClr val="tx1"/>
                </a:solidFill>
              </a:rPr>
              <a:t>Veri çatışması sorununun çözümleri (devamı):</a:t>
            </a:r>
            <a:br>
              <a:rPr lang="tr-TR" sz="2400" dirty="0">
                <a:solidFill>
                  <a:schemeClr val="tx1"/>
                </a:solidFill>
              </a:rPr>
            </a:br>
            <a:r>
              <a:rPr lang="tr-TR" sz="2800" dirty="0">
                <a:solidFill>
                  <a:schemeClr val="tx1"/>
                </a:solidFill>
              </a:rPr>
              <a:t>B) </a:t>
            </a:r>
            <a:r>
              <a:rPr lang="tr-TR" sz="2800" dirty="0" err="1">
                <a:solidFill>
                  <a:schemeClr val="tx1"/>
                </a:solidFill>
              </a:rPr>
              <a:t>Operand</a:t>
            </a:r>
            <a:r>
              <a:rPr lang="tr-TR" sz="2800" dirty="0">
                <a:solidFill>
                  <a:schemeClr val="tx1"/>
                </a:solidFill>
              </a:rPr>
              <a:t> yönlendirme (</a:t>
            </a:r>
            <a:r>
              <a:rPr lang="tr-TR" sz="2800" dirty="0" err="1">
                <a:solidFill>
                  <a:schemeClr val="tx1"/>
                </a:solidFill>
              </a:rPr>
              <a:t>Operand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forwarding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or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Bypassing</a:t>
            </a:r>
            <a:r>
              <a:rPr lang="tr-TR" sz="2800" dirty="0">
                <a:solidFill>
                  <a:schemeClr val="tx1"/>
                </a:solidFill>
              </a:rPr>
              <a:t>) (Donanım):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26773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90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4061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08912" cy="5242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535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18415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08912" cy="520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718"/>
          <a:stretch>
            <a:fillRect/>
          </a:stretch>
        </p:blipFill>
        <p:spPr bwMode="auto">
          <a:xfrm>
            <a:off x="467544" y="332656"/>
            <a:ext cx="824539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1C9E5ECF-1ABE-4A58-8C4B-05685A88FE0C}"/>
              </a:ext>
            </a:extLst>
          </p:cNvPr>
          <p:cNvSpPr txBox="1"/>
          <p:nvPr/>
        </p:nvSpPr>
        <p:spPr>
          <a:xfrm>
            <a:off x="5436096" y="1772816"/>
            <a:ext cx="223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STL</a:t>
            </a:r>
            <a:r>
              <a:rPr lang="tr-TR" sz="2000" b="1" dirty="0">
                <a:solidFill>
                  <a:srgbClr val="FF0000"/>
                </a:solidFill>
              </a:rPr>
              <a:t> :</a:t>
            </a:r>
            <a:r>
              <a:rPr lang="en-US" sz="2000" b="1" dirty="0">
                <a:solidFill>
                  <a:srgbClr val="FF0000"/>
                </a:solidFill>
              </a:rPr>
              <a:t> stores data to memory.</a:t>
            </a:r>
            <a:endParaRPr lang="tr-TR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13248</TotalTime>
  <Words>216</Words>
  <Application>Microsoft Office PowerPoint</Application>
  <PresentationFormat>Ekran Gösterisi (4:3)</PresentationFormat>
  <Paragraphs>15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8" baseType="lpstr">
      <vt:lpstr>Lucida Sans Unicode</vt:lpstr>
      <vt:lpstr>Verdana</vt:lpstr>
      <vt:lpstr>Wingdings 2</vt:lpstr>
      <vt:lpstr>Wingdings 3</vt:lpstr>
      <vt:lpstr>Kalabalık</vt:lpstr>
      <vt:lpstr>İşlemcilerde Kullanılan Komut İşleme Teknikleri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Veri çatışması sorununun çözümleri (devamı): B) Operand yönlendirme (Operand forwarding or Bypassing) (Donanım):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Bilgisayar Mimarisi</dc:title>
  <dc:creator>ihsan</dc:creator>
  <cp:lastModifiedBy>İhsan Pençe</cp:lastModifiedBy>
  <cp:revision>418</cp:revision>
  <dcterms:created xsi:type="dcterms:W3CDTF">2021-02-14T11:19:24Z</dcterms:created>
  <dcterms:modified xsi:type="dcterms:W3CDTF">2023-03-06T16:31:28Z</dcterms:modified>
</cp:coreProperties>
</file>