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sldIdLst>
    <p:sldId id="279" r:id="rId2"/>
    <p:sldId id="277" r:id="rId3"/>
    <p:sldId id="281" r:id="rId4"/>
    <p:sldId id="319" r:id="rId5"/>
    <p:sldId id="320" r:id="rId6"/>
    <p:sldId id="321" r:id="rId7"/>
    <p:sldId id="282" r:id="rId8"/>
    <p:sldId id="283" r:id="rId9"/>
    <p:sldId id="322" r:id="rId10"/>
    <p:sldId id="323" r:id="rId11"/>
    <p:sldId id="307" r:id="rId12"/>
    <p:sldId id="284" r:id="rId13"/>
    <p:sldId id="285" r:id="rId14"/>
    <p:sldId id="286" r:id="rId15"/>
    <p:sldId id="300" r:id="rId16"/>
    <p:sldId id="301" r:id="rId17"/>
    <p:sldId id="302" r:id="rId18"/>
    <p:sldId id="303" r:id="rId19"/>
    <p:sldId id="304" r:id="rId20"/>
    <p:sldId id="305" r:id="rId21"/>
    <p:sldId id="306" r:id="rId22"/>
    <p:sldId id="287" r:id="rId23"/>
    <p:sldId id="324" r:id="rId24"/>
    <p:sldId id="325" r:id="rId25"/>
    <p:sldId id="326" r:id="rId26"/>
    <p:sldId id="327" r:id="rId27"/>
    <p:sldId id="328" r:id="rId28"/>
    <p:sldId id="329" r:id="rId29"/>
    <p:sldId id="298" r:id="rId30"/>
    <p:sldId id="332" r:id="rId31"/>
    <p:sldId id="330" r:id="rId32"/>
    <p:sldId id="331" r:id="rId3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460" autoAdjust="0"/>
  </p:normalViewPr>
  <p:slideViewPr>
    <p:cSldViewPr>
      <p:cViewPr varScale="1">
        <p:scale>
          <a:sx n="114" d="100"/>
          <a:sy n="114" d="100"/>
        </p:scale>
        <p:origin x="1800"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hsan Pençe" userId="2188b72f-395e-4735-86c6-9b1407aec0e3" providerId="ADAL" clId="{B48B6AF5-796D-4DB5-8119-FF9F3CBFF7E8}"/>
    <pc:docChg chg="custSel addSld modSld">
      <pc:chgData name="İhsan Pençe" userId="2188b72f-395e-4735-86c6-9b1407aec0e3" providerId="ADAL" clId="{B48B6AF5-796D-4DB5-8119-FF9F3CBFF7E8}" dt="2023-03-06T15:33:56.598" v="64" actId="20577"/>
      <pc:docMkLst>
        <pc:docMk/>
      </pc:docMkLst>
      <pc:sldChg chg="addSp new mod">
        <pc:chgData name="İhsan Pençe" userId="2188b72f-395e-4735-86c6-9b1407aec0e3" providerId="ADAL" clId="{B48B6AF5-796D-4DB5-8119-FF9F3CBFF7E8}" dt="2023-03-06T15:18:50.222" v="1" actId="22"/>
        <pc:sldMkLst>
          <pc:docMk/>
          <pc:sldMk cId="3458954410" sldId="330"/>
        </pc:sldMkLst>
        <pc:picChg chg="add">
          <ac:chgData name="İhsan Pençe" userId="2188b72f-395e-4735-86c6-9b1407aec0e3" providerId="ADAL" clId="{B48B6AF5-796D-4DB5-8119-FF9F3CBFF7E8}" dt="2023-03-06T15:18:50.222" v="1" actId="22"/>
          <ac:picMkLst>
            <pc:docMk/>
            <pc:sldMk cId="3458954410" sldId="330"/>
            <ac:picMk id="5" creationId="{12580E02-FEBE-336D-C936-A75D1B1C6A76}"/>
          </ac:picMkLst>
        </pc:picChg>
      </pc:sldChg>
      <pc:sldChg chg="addSp modSp new mod">
        <pc:chgData name="İhsan Pençe" userId="2188b72f-395e-4735-86c6-9b1407aec0e3" providerId="ADAL" clId="{B48B6AF5-796D-4DB5-8119-FF9F3CBFF7E8}" dt="2023-03-06T15:20:53.404" v="5" actId="1076"/>
        <pc:sldMkLst>
          <pc:docMk/>
          <pc:sldMk cId="4281481834" sldId="331"/>
        </pc:sldMkLst>
        <pc:picChg chg="add mod modCrop">
          <ac:chgData name="İhsan Pençe" userId="2188b72f-395e-4735-86c6-9b1407aec0e3" providerId="ADAL" clId="{B48B6AF5-796D-4DB5-8119-FF9F3CBFF7E8}" dt="2023-03-06T15:20:53.404" v="5" actId="1076"/>
          <ac:picMkLst>
            <pc:docMk/>
            <pc:sldMk cId="4281481834" sldId="331"/>
            <ac:picMk id="5" creationId="{8E395282-C57C-247F-8F49-37E709BB37FE}"/>
          </ac:picMkLst>
        </pc:picChg>
      </pc:sldChg>
      <pc:sldChg chg="addSp modSp new mod">
        <pc:chgData name="İhsan Pençe" userId="2188b72f-395e-4735-86c6-9b1407aec0e3" providerId="ADAL" clId="{B48B6AF5-796D-4DB5-8119-FF9F3CBFF7E8}" dt="2023-03-06T15:33:56.598" v="64" actId="20577"/>
        <pc:sldMkLst>
          <pc:docMk/>
          <pc:sldMk cId="864888514" sldId="332"/>
        </pc:sldMkLst>
        <pc:spChg chg="mod">
          <ac:chgData name="İhsan Pençe" userId="2188b72f-395e-4735-86c6-9b1407aec0e3" providerId="ADAL" clId="{B48B6AF5-796D-4DB5-8119-FF9F3CBFF7E8}" dt="2023-03-06T15:33:56.598" v="64" actId="20577"/>
          <ac:spMkLst>
            <pc:docMk/>
            <pc:sldMk cId="864888514" sldId="332"/>
            <ac:spMk id="2" creationId="{99A767B9-0A9B-51D4-3A92-3798F9C6D2AC}"/>
          </ac:spMkLst>
        </pc:spChg>
        <pc:spChg chg="mod">
          <ac:chgData name="İhsan Pençe" userId="2188b72f-395e-4735-86c6-9b1407aec0e3" providerId="ADAL" clId="{B48B6AF5-796D-4DB5-8119-FF9F3CBFF7E8}" dt="2023-03-06T15:31:45.888" v="44"/>
          <ac:spMkLst>
            <pc:docMk/>
            <pc:sldMk cId="864888514" sldId="332"/>
            <ac:spMk id="3" creationId="{3F189E2D-12DC-63FA-EF0C-39C7231B6395}"/>
          </ac:spMkLst>
        </pc:spChg>
        <pc:picChg chg="add mod">
          <ac:chgData name="İhsan Pençe" userId="2188b72f-395e-4735-86c6-9b1407aec0e3" providerId="ADAL" clId="{B48B6AF5-796D-4DB5-8119-FF9F3CBFF7E8}" dt="2023-03-06T15:29:32.198" v="16" actId="1076"/>
          <ac:picMkLst>
            <pc:docMk/>
            <pc:sldMk cId="864888514" sldId="332"/>
            <ac:picMk id="5" creationId="{0269D64A-E7BC-C12F-98DC-B277D8DA81E0}"/>
          </ac:picMkLst>
        </pc:picChg>
      </pc:sldChg>
    </pc:docChg>
  </pc:docChgLst>
  <pc:docChgLst>
    <pc:chgData name="İhsan Pençe" userId="2188b72f-395e-4735-86c6-9b1407aec0e3" providerId="ADAL" clId="{59BDF16B-845E-3845-AF0A-5595F27912C8}"/>
    <pc:docChg chg="modSld">
      <pc:chgData name="İhsan Pençe" userId="2188b72f-395e-4735-86c6-9b1407aec0e3" providerId="ADAL" clId="{59BDF16B-845E-3845-AF0A-5595F27912C8}" dt="2024-02-21T14:23:33.625" v="2" actId="14100"/>
      <pc:docMkLst>
        <pc:docMk/>
      </pc:docMkLst>
      <pc:sldChg chg="modSp mod">
        <pc:chgData name="İhsan Pençe" userId="2188b72f-395e-4735-86c6-9b1407aec0e3" providerId="ADAL" clId="{59BDF16B-845E-3845-AF0A-5595F27912C8}" dt="2024-02-21T14:23:33.625" v="2" actId="14100"/>
        <pc:sldMkLst>
          <pc:docMk/>
          <pc:sldMk cId="0" sldId="277"/>
        </pc:sldMkLst>
        <pc:spChg chg="mod">
          <ac:chgData name="İhsan Pençe" userId="2188b72f-395e-4735-86c6-9b1407aec0e3" providerId="ADAL" clId="{59BDF16B-845E-3845-AF0A-5595F27912C8}" dt="2024-02-21T14:23:33.625" v="2" actId="14100"/>
          <ac:spMkLst>
            <pc:docMk/>
            <pc:sldMk cId="0" sldId="277"/>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9 Dik Üçgen"/>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Başlık"/>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17" name="16 Alt Başlık"/>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grpSp>
        <p:nvGrpSpPr>
          <p:cNvPr id="2" name="1 Grup"/>
          <p:cNvGrpSpPr/>
          <p:nvPr/>
        </p:nvGrpSpPr>
        <p:grpSpPr>
          <a:xfrm>
            <a:off x="-3765" y="4953000"/>
            <a:ext cx="9147765" cy="1912088"/>
            <a:chOff x="-3765" y="4832896"/>
            <a:chExt cx="9147765" cy="2032192"/>
          </a:xfrm>
        </p:grpSpPr>
        <p:sp>
          <p:nvSpPr>
            <p:cNvPr id="7" name="6 Serbest Form"/>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Serbest Form"/>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Serbest Form"/>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11 Düz Bağlayıcı"/>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Veri Yer Tutucusu"/>
          <p:cNvSpPr>
            <a:spLocks noGrp="1"/>
          </p:cNvSpPr>
          <p:nvPr>
            <p:ph type="dt" sz="half" idx="10"/>
          </p:nvPr>
        </p:nvSpPr>
        <p:spPr/>
        <p:txBody>
          <a:bodyPr/>
          <a:lstStyle>
            <a:lvl1pPr>
              <a:defRPr>
                <a:solidFill>
                  <a:srgbClr val="FFFFFF"/>
                </a:solidFill>
              </a:defRPr>
            </a:lvl1pPr>
            <a:extLst/>
          </a:lstStyle>
          <a:p>
            <a:fld id="{D9F75050-0E15-4C5B-92B0-66D068882F1F}" type="datetimeFigureOut">
              <a:rPr lang="tr-TR" smtClean="0"/>
              <a:pPr/>
              <a:t>21.02.2024</a:t>
            </a:fld>
            <a:endParaRPr lang="tr-TR"/>
          </a:p>
        </p:txBody>
      </p:sp>
      <p:sp>
        <p:nvSpPr>
          <p:cNvPr id="19" name="18 Altbilgi Yer Tutucusu"/>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26 Slayt Numarası Yer Tutucusu"/>
          <p:cNvSpPr>
            <a:spLocks noGrp="1"/>
          </p:cNvSpPr>
          <p:nvPr>
            <p:ph type="sldNum" sz="quarter" idx="12"/>
          </p:nvPr>
        </p:nvSpPr>
        <p:spPr/>
        <p:txBody>
          <a:bodyPr/>
          <a:lstStyle>
            <a:lvl1pPr>
              <a:defRPr>
                <a:solidFill>
                  <a:srgbClr val="FFFFFF"/>
                </a:solidFill>
              </a:defRPr>
            </a:lvl1pPr>
            <a:extLst/>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21.02.2024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Başlık"/>
          <p:cNvSpPr>
            <a:spLocks noGrp="1"/>
          </p:cNvSpPr>
          <p:nvPr>
            <p:ph type="title"/>
          </p:nvPr>
        </p:nvSpPr>
        <p:spPr/>
        <p:txBody>
          <a:bodyPr rtlCol="0"/>
          <a:lstStyle/>
          <a:p>
            <a:r>
              <a:rPr kumimoji="0" lang="tr-TR"/>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21.02.2024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Köşeli Çift Ayraç"/>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7 Köşeli Çift Ayraç"/>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21.02.2024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9600" cy="1143000"/>
          </a:xfrm>
        </p:spPr>
        <p:txBody>
          <a:bodyPr anchor="ctr"/>
          <a:lstStyle>
            <a:lvl1pPr>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21.02.2024</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21.02.2024</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6" name="5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21.02.2024</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a:t>Asıl başlık stili için tıklatın</a:t>
            </a:r>
            <a:endParaRPr kumimoji="0" lang="en-US"/>
          </a:p>
        </p:txBody>
      </p:sp>
      <p:sp>
        <p:nvSpPr>
          <p:cNvPr id="3" name="2 Metin Yer Tutucusu"/>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6727032" y="6407944"/>
            <a:ext cx="1920240" cy="365760"/>
          </a:xfrm>
        </p:spPr>
        <p:txBody>
          <a:bodyPr/>
          <a:lstStyle/>
          <a:p>
            <a:fld id="{D9F75050-0E15-4C5B-92B0-66D068882F1F}" type="datetimeFigureOut">
              <a:rPr lang="tr-TR" smtClean="0"/>
              <a:pPr/>
              <a:t>21.02.2024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
        <p:nvSpPr>
          <p:cNvPr id="3" name="2 Resim Yer Tutucusu"/>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a:t>Resim eklemek için simgeyi tıklatın</a:t>
            </a:r>
            <a:endParaRPr kumimoji="0" lang="en-US" dirty="0"/>
          </a:p>
        </p:txBody>
      </p:sp>
      <p:sp>
        <p:nvSpPr>
          <p:cNvPr id="5" name="4 Veri Yer Tutucusu"/>
          <p:cNvSpPr>
            <a:spLocks noGrp="1"/>
          </p:cNvSpPr>
          <p:nvPr>
            <p:ph type="dt" sz="half" idx="10"/>
          </p:nvPr>
        </p:nvSpPr>
        <p:spPr/>
        <p:txBody>
          <a:bodyPr/>
          <a:lstStyle>
            <a:lvl1pPr>
              <a:defRPr>
                <a:solidFill>
                  <a:schemeClr val="tx1"/>
                </a:solidFill>
              </a:defRPr>
            </a:lvl1pPr>
            <a:extLst/>
          </a:lstStyle>
          <a:p>
            <a:fld id="{D9F75050-0E15-4C5B-92B0-66D068882F1F}" type="datetimeFigureOut">
              <a:rPr lang="tr-TR" smtClean="0"/>
              <a:pPr/>
              <a:t>21.02.2024</a:t>
            </a:fld>
            <a:endParaRPr lang="tr-TR"/>
          </a:p>
        </p:txBody>
      </p:sp>
      <p:sp>
        <p:nvSpPr>
          <p:cNvPr id="6" name="5 Altbilgi Yer Tutucusu"/>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6 Slayt Numarası Yer Tutucusu"/>
          <p:cNvSpPr>
            <a:spLocks noGrp="1"/>
          </p:cNvSpPr>
          <p:nvPr>
            <p:ph type="sldNum" sz="quarter" idx="12"/>
          </p:nvPr>
        </p:nvSpPr>
        <p:spPr/>
        <p:txBody>
          <a:bodyPr/>
          <a:lstStyle>
            <a:lvl1pPr>
              <a:defRPr>
                <a:solidFill>
                  <a:schemeClr val="tx1"/>
                </a:solidFill>
              </a:defRPr>
            </a:lvl1pPr>
            <a:extLst/>
          </a:lstStyle>
          <a:p>
            <a:fld id="{B1DEFA8C-F947-479F-BE07-76B6B3F80BF1}" type="slidenum">
              <a:rPr lang="tr-TR" smtClean="0"/>
              <a:pPr/>
              <a:t>‹#›</a:t>
            </a:fld>
            <a:endParaRPr lang="tr-TR"/>
          </a:p>
        </p:txBody>
      </p:sp>
      <p:sp>
        <p:nvSpPr>
          <p:cNvPr id="2" name="1 Başlık"/>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a:t>Asıl başlık stili için tıklatın</a:t>
            </a:r>
            <a:endParaRPr kumimoji="0" lang="en-US"/>
          </a:p>
        </p:txBody>
      </p:sp>
      <p:sp>
        <p:nvSpPr>
          <p:cNvPr id="8" name="7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 Üçgen"/>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10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Köşeli Çift Ayraç"/>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12 Köşeli Çift Ayraç"/>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1481329"/>
            <a:ext cx="8229600" cy="4386071"/>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21.02.2024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44013" y="274640"/>
            <a:ext cx="1777470" cy="5592761"/>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274641"/>
            <a:ext cx="6324600" cy="559276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21.02.2024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ik Üçgen"/>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14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Başlık Yer Tutucusu"/>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9F75050-0E15-4C5B-92B0-66D068882F1F}" type="datetimeFigureOut">
              <a:rPr lang="tr-TR" smtClean="0"/>
              <a:pPr/>
              <a:t>21.02.2024</a:t>
            </a:fld>
            <a:endParaRPr lang="tr-TR"/>
          </a:p>
        </p:txBody>
      </p:sp>
      <p:sp>
        <p:nvSpPr>
          <p:cNvPr id="22" name="21 Altbilgi Yer Tutucusu"/>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17 Slayt Numarası Yer Tutucusu"/>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2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711349"/>
            <a:ext cx="8229600" cy="4525963"/>
          </a:xfrm>
        </p:spPr>
        <p:txBody>
          <a:bodyPr>
            <a:normAutofit/>
          </a:bodyPr>
          <a:lstStyle/>
          <a:p>
            <a:pPr lvl="0"/>
            <a:r>
              <a:rPr lang="tr-TR" sz="2800" b="1" dirty="0" err="1">
                <a:solidFill>
                  <a:srgbClr val="FF0000"/>
                </a:solidFill>
              </a:rPr>
              <a:t>Von</a:t>
            </a:r>
            <a:r>
              <a:rPr lang="tr-TR" sz="2800" b="1" dirty="0">
                <a:solidFill>
                  <a:srgbClr val="FF0000"/>
                </a:solidFill>
              </a:rPr>
              <a:t> </a:t>
            </a:r>
            <a:r>
              <a:rPr lang="tr-TR" sz="2800" b="1" dirty="0" err="1">
                <a:solidFill>
                  <a:srgbClr val="FF0000"/>
                </a:solidFill>
              </a:rPr>
              <a:t>Neumann</a:t>
            </a:r>
            <a:r>
              <a:rPr lang="tr-TR" sz="2800" b="1" dirty="0">
                <a:solidFill>
                  <a:srgbClr val="FF0000"/>
                </a:solidFill>
              </a:rPr>
              <a:t> Mimarisi:</a:t>
            </a:r>
          </a:p>
          <a:p>
            <a:pPr lvl="1"/>
            <a:r>
              <a:rPr lang="tr-TR" sz="2400" dirty="0"/>
              <a:t>Komutlar ve veriler aynı bellekte yer alır.</a:t>
            </a:r>
          </a:p>
          <a:p>
            <a:pPr>
              <a:buNone/>
            </a:pPr>
            <a:endParaRPr lang="tr-TR" sz="2800" dirty="0"/>
          </a:p>
          <a:p>
            <a:pPr lvl="0"/>
            <a:r>
              <a:rPr lang="tr-TR" sz="2800" b="1" dirty="0">
                <a:solidFill>
                  <a:srgbClr val="FF0000"/>
                </a:solidFill>
              </a:rPr>
              <a:t>Harvard Mimarisi:</a:t>
            </a:r>
          </a:p>
          <a:p>
            <a:pPr lvl="1"/>
            <a:r>
              <a:rPr lang="tr-TR" sz="2400" dirty="0"/>
              <a:t>Komutlar ve veriler farklı belleklerde yer alırlar.</a:t>
            </a:r>
          </a:p>
          <a:p>
            <a:pPr lvl="1"/>
            <a:r>
              <a:rPr lang="tr-TR" sz="2400" dirty="0"/>
              <a:t>Adres ve veri yolları farklıdır, böylece aynı anda komut ve </a:t>
            </a:r>
            <a:r>
              <a:rPr lang="tr-TR" sz="2400" dirty="0" err="1"/>
              <a:t>operand</a:t>
            </a:r>
            <a:r>
              <a:rPr lang="tr-TR" sz="2400" dirty="0"/>
              <a:t> erişimi yapılabilir.</a:t>
            </a:r>
          </a:p>
        </p:txBody>
      </p:sp>
      <p:sp>
        <p:nvSpPr>
          <p:cNvPr id="3" name="2 Başlık"/>
          <p:cNvSpPr>
            <a:spLocks noGrp="1"/>
          </p:cNvSpPr>
          <p:nvPr>
            <p:ph type="title"/>
          </p:nvPr>
        </p:nvSpPr>
        <p:spPr/>
        <p:txBody>
          <a:bodyPr>
            <a:normAutofit fontScale="90000"/>
          </a:bodyPr>
          <a:lstStyle/>
          <a:p>
            <a:r>
              <a:rPr lang="tr-TR" dirty="0"/>
              <a:t>CPU'ların komut ve veri belleklerine göre gruplanması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ox(in)">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ox(in)">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ox(in)">
                                      <p:cBhvr>
                                        <p:cTn id="22" dur="500"/>
                                        <p:tgtEl>
                                          <p:spTgt spid="2">
                                            <p:txEl>
                                              <p:pRg st="4" end="4"/>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box(in)">
                                      <p:cBhvr>
                                        <p:cTn id="25"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23528" y="908720"/>
            <a:ext cx="8496944" cy="4896544"/>
          </a:xfrm>
        </p:spPr>
        <p:txBody>
          <a:bodyPr>
            <a:noAutofit/>
          </a:bodyPr>
          <a:lstStyle/>
          <a:p>
            <a:r>
              <a:rPr lang="tr-TR" sz="1900" b="1" dirty="0" err="1"/>
              <a:t>Von</a:t>
            </a:r>
            <a:r>
              <a:rPr lang="tr-TR" sz="1900" b="1" dirty="0"/>
              <a:t> </a:t>
            </a:r>
            <a:r>
              <a:rPr lang="tr-TR" sz="1900" b="1" dirty="0" err="1"/>
              <a:t>Neumann</a:t>
            </a:r>
            <a:r>
              <a:rPr lang="tr-TR" sz="1900" b="1" dirty="0"/>
              <a:t> </a:t>
            </a:r>
            <a:r>
              <a:rPr lang="tr-TR" sz="1900" dirty="0"/>
              <a:t>mimarisinde, işlemcinin doğası gereği ya </a:t>
            </a:r>
            <a:r>
              <a:rPr lang="tr-TR" sz="1900" b="1" dirty="0">
                <a:solidFill>
                  <a:schemeClr val="accent2"/>
                </a:solidFill>
              </a:rPr>
              <a:t>komutlarla</a:t>
            </a:r>
            <a:r>
              <a:rPr lang="tr-TR" sz="1900" b="1" dirty="0"/>
              <a:t> </a:t>
            </a:r>
            <a:r>
              <a:rPr lang="tr-TR" sz="1900" dirty="0"/>
              <a:t>ya da </a:t>
            </a:r>
            <a:r>
              <a:rPr lang="tr-TR" sz="1900" b="1" dirty="0">
                <a:solidFill>
                  <a:schemeClr val="accent2"/>
                </a:solidFill>
              </a:rPr>
              <a:t>verilerle</a:t>
            </a:r>
            <a:r>
              <a:rPr lang="tr-TR" sz="1900" b="1" dirty="0"/>
              <a:t> </a:t>
            </a:r>
            <a:r>
              <a:rPr lang="tr-TR" sz="1900" dirty="0"/>
              <a:t>uğraşılmaktadır. Çünkü ikisi de aynı belleği paylaşmaktadır. İkisinin de aynı anda bellekten getirilerek işlenmesi durumu söz konusu değildir.</a:t>
            </a:r>
          </a:p>
          <a:p>
            <a:r>
              <a:rPr lang="tr-TR" sz="1900" b="1" dirty="0"/>
              <a:t>Harvard </a:t>
            </a:r>
            <a:r>
              <a:rPr lang="tr-TR" sz="1900" dirty="0"/>
              <a:t>mimarisini</a:t>
            </a:r>
            <a:r>
              <a:rPr lang="tr-TR" sz="1900" b="1" dirty="0"/>
              <a:t> </a:t>
            </a:r>
            <a:r>
              <a:rPr lang="tr-TR" sz="1900" dirty="0"/>
              <a:t>kullanan bir bilgisayarda ise komut ve veriler ayrı tutulduğu için, işlemci aynı esnada hem komutları değerlendirip hem verileri işleyebilir. Bir önbelleğe de gerek yoktur. Bu </a:t>
            </a:r>
            <a:r>
              <a:rPr lang="tr-TR" sz="1900" b="1" dirty="0"/>
              <a:t>Harvard </a:t>
            </a:r>
            <a:r>
              <a:rPr lang="tr-TR" sz="1900" dirty="0"/>
              <a:t>mimarisine bir avantaj sağlasa da </a:t>
            </a:r>
            <a:r>
              <a:rPr lang="tr-TR" sz="1900" b="1" dirty="0" err="1"/>
              <a:t>Von</a:t>
            </a:r>
            <a:r>
              <a:rPr lang="tr-TR" sz="1900" b="1" dirty="0"/>
              <a:t> </a:t>
            </a:r>
            <a:r>
              <a:rPr lang="tr-TR" sz="1900" b="1" dirty="0" err="1"/>
              <a:t>Neumann</a:t>
            </a:r>
            <a:r>
              <a:rPr lang="tr-TR" sz="1900" b="1" dirty="0"/>
              <a:t> </a:t>
            </a:r>
            <a:r>
              <a:rPr lang="tr-TR" sz="1900" dirty="0"/>
              <a:t>mimarisinde komutlar verilerle birlikte tutulduğundan, program kendi kendine değişim gösterebilir. </a:t>
            </a:r>
            <a:r>
              <a:rPr lang="tr-TR" sz="1900" b="1" dirty="0"/>
              <a:t>Harvard</a:t>
            </a:r>
            <a:r>
              <a:rPr lang="tr-TR" sz="1900" dirty="0"/>
              <a:t> mimarisinde komutlar ile veriler arasında bir kanal yoktur bu yüzden kodların içine veri gömülmüş programlar çalıştırılırken veya kendi kendine değişim gösterebilecek programlar için </a:t>
            </a:r>
            <a:r>
              <a:rPr lang="tr-TR" sz="1900" b="1" dirty="0" err="1"/>
              <a:t>Von</a:t>
            </a:r>
            <a:r>
              <a:rPr lang="tr-TR" sz="1900" b="1" dirty="0"/>
              <a:t> </a:t>
            </a:r>
            <a:r>
              <a:rPr lang="tr-TR" sz="1900" b="1" dirty="0" err="1"/>
              <a:t>Neumann</a:t>
            </a:r>
            <a:r>
              <a:rPr lang="tr-TR" sz="1900" dirty="0"/>
              <a:t> mimarisi temel alınır.</a:t>
            </a:r>
          </a:p>
          <a:p>
            <a:r>
              <a:rPr lang="tr-TR" sz="1900" dirty="0"/>
              <a:t>Bellek adresleri açısından </a:t>
            </a:r>
            <a:r>
              <a:rPr lang="tr-TR" sz="1900" b="1" dirty="0"/>
              <a:t>Harvard</a:t>
            </a:r>
            <a:r>
              <a:rPr lang="tr-TR" sz="1900" dirty="0"/>
              <a:t> mimarisi iki ayrı adres kullandığından; boş komut adresi boş veri adresinden de farklı olacaktır. </a:t>
            </a:r>
            <a:r>
              <a:rPr lang="tr-TR" sz="1900" b="1" dirty="0" err="1"/>
              <a:t>Von</a:t>
            </a:r>
            <a:r>
              <a:rPr lang="tr-TR" sz="1900" b="1" dirty="0"/>
              <a:t> </a:t>
            </a:r>
            <a:r>
              <a:rPr lang="tr-TR" sz="1900" b="1" dirty="0" err="1"/>
              <a:t>Neumann</a:t>
            </a:r>
            <a:r>
              <a:rPr lang="tr-TR" sz="1900" b="1" dirty="0"/>
              <a:t> </a:t>
            </a:r>
            <a:r>
              <a:rPr lang="tr-TR" sz="1900" dirty="0"/>
              <a:t>mimarisinde ise ikisi de aynı adresi paylaşır.</a:t>
            </a:r>
          </a:p>
        </p:txBody>
      </p:sp>
      <p:sp>
        <p:nvSpPr>
          <p:cNvPr id="3" name="2 Başlık"/>
          <p:cNvSpPr>
            <a:spLocks noGrp="1"/>
          </p:cNvSpPr>
          <p:nvPr>
            <p:ph type="title"/>
          </p:nvPr>
        </p:nvSpPr>
        <p:spPr>
          <a:xfrm>
            <a:off x="457200" y="44624"/>
            <a:ext cx="8496944" cy="1143000"/>
          </a:xfrm>
        </p:spPr>
        <p:txBody>
          <a:bodyPr>
            <a:normAutofit fontScale="90000"/>
          </a:bodyPr>
          <a:lstStyle/>
          <a:p>
            <a:r>
              <a:rPr lang="tr-TR" dirty="0" err="1"/>
              <a:t>Von</a:t>
            </a:r>
            <a:r>
              <a:rPr lang="tr-TR" dirty="0"/>
              <a:t> </a:t>
            </a:r>
            <a:r>
              <a:rPr lang="tr-TR" dirty="0" err="1"/>
              <a:t>Neumann</a:t>
            </a:r>
            <a:r>
              <a:rPr lang="tr-TR" dirty="0"/>
              <a:t> ve Harvard Mimarisi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ox(in)">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467544" y="364584"/>
          <a:ext cx="8229600" cy="5440680"/>
        </p:xfrm>
        <a:graphic>
          <a:graphicData uri="http://schemas.openxmlformats.org/drawingml/2006/table">
            <a:tbl>
              <a:tblPr firstRow="1" bandRow="1">
                <a:tableStyleId>{5C22544A-7EE6-4342-B048-85BDC9FD1C3A}</a:tableStyleId>
              </a:tblPr>
              <a:tblGrid>
                <a:gridCol w="4176464">
                  <a:extLst>
                    <a:ext uri="{9D8B030D-6E8A-4147-A177-3AD203B41FA5}">
                      <a16:colId xmlns:a16="http://schemas.microsoft.com/office/drawing/2014/main" val="20000"/>
                    </a:ext>
                  </a:extLst>
                </a:gridCol>
                <a:gridCol w="4053136">
                  <a:extLst>
                    <a:ext uri="{9D8B030D-6E8A-4147-A177-3AD203B41FA5}">
                      <a16:colId xmlns:a16="http://schemas.microsoft.com/office/drawing/2014/main" val="20001"/>
                    </a:ext>
                  </a:extLst>
                </a:gridCol>
              </a:tblGrid>
              <a:tr h="370840">
                <a:tc>
                  <a:txBody>
                    <a:bodyPr/>
                    <a:lstStyle/>
                    <a:p>
                      <a:pPr algn="l"/>
                      <a:r>
                        <a:rPr lang="tr-TR" sz="1700" b="1" dirty="0">
                          <a:solidFill>
                            <a:srgbClr val="FFFFFF"/>
                          </a:solidFill>
                          <a:latin typeface="inherit"/>
                        </a:rPr>
                        <a:t>Harvard Mimarisi</a:t>
                      </a:r>
                      <a:endParaRPr lang="tr-TR" sz="1700" dirty="0">
                        <a:solidFill>
                          <a:srgbClr val="FFFFFF"/>
                        </a:solidFill>
                      </a:endParaRPr>
                    </a:p>
                  </a:txBody>
                  <a:tcPr marL="63500" marR="63500" marT="50800" marB="50800" anchor="ctr"/>
                </a:tc>
                <a:tc>
                  <a:txBody>
                    <a:bodyPr/>
                    <a:lstStyle/>
                    <a:p>
                      <a:pPr algn="l"/>
                      <a:r>
                        <a:rPr lang="tr-TR" sz="1700" b="1" dirty="0" err="1">
                          <a:solidFill>
                            <a:srgbClr val="FFFFFF"/>
                          </a:solidFill>
                          <a:latin typeface="inherit"/>
                        </a:rPr>
                        <a:t>Von</a:t>
                      </a:r>
                      <a:r>
                        <a:rPr lang="tr-TR" sz="1700" b="1" dirty="0">
                          <a:solidFill>
                            <a:srgbClr val="FFFFFF"/>
                          </a:solidFill>
                          <a:latin typeface="inherit"/>
                        </a:rPr>
                        <a:t> </a:t>
                      </a:r>
                      <a:r>
                        <a:rPr lang="tr-TR" sz="1700" b="1" dirty="0" err="1">
                          <a:solidFill>
                            <a:srgbClr val="FFFFFF"/>
                          </a:solidFill>
                          <a:latin typeface="inherit"/>
                        </a:rPr>
                        <a:t>Neumann</a:t>
                      </a:r>
                      <a:r>
                        <a:rPr lang="tr-TR" sz="1700" b="1" dirty="0">
                          <a:solidFill>
                            <a:srgbClr val="FFFFFF"/>
                          </a:solidFill>
                          <a:latin typeface="inherit"/>
                        </a:rPr>
                        <a:t> Mimarisi</a:t>
                      </a:r>
                      <a:endParaRPr lang="tr-TR" sz="1700" dirty="0">
                        <a:solidFill>
                          <a:srgbClr val="FFFFFF"/>
                        </a:solidFill>
                      </a:endParaRPr>
                    </a:p>
                  </a:txBody>
                  <a:tcPr marL="63500" marR="63500" marT="50800" marB="50800" anchor="ctr"/>
                </a:tc>
                <a:extLst>
                  <a:ext uri="{0D108BD9-81ED-4DB2-BD59-A6C34878D82A}">
                    <a16:rowId xmlns:a16="http://schemas.microsoft.com/office/drawing/2014/main" val="10000"/>
                  </a:ext>
                </a:extLst>
              </a:tr>
              <a:tr h="370840">
                <a:tc>
                  <a:txBody>
                    <a:bodyPr/>
                    <a:lstStyle/>
                    <a:p>
                      <a:pPr algn="l"/>
                      <a:r>
                        <a:rPr lang="en-US" sz="1700" dirty="0"/>
                        <a:t>Harvard </a:t>
                      </a:r>
                      <a:r>
                        <a:rPr lang="en-US" sz="1700" dirty="0" err="1"/>
                        <a:t>mimarisi</a:t>
                      </a:r>
                      <a:r>
                        <a:rPr lang="en-US" sz="1700" dirty="0"/>
                        <a:t>, </a:t>
                      </a:r>
                      <a:r>
                        <a:rPr lang="en-US" sz="1700" dirty="0" err="1"/>
                        <a:t>talimatlar</a:t>
                      </a:r>
                      <a:r>
                        <a:rPr lang="en-US" sz="1700" dirty="0"/>
                        <a:t> </a:t>
                      </a:r>
                      <a:r>
                        <a:rPr lang="en-US" sz="1700" dirty="0" err="1"/>
                        <a:t>ve</a:t>
                      </a:r>
                      <a:r>
                        <a:rPr lang="en-US" sz="1700" dirty="0"/>
                        <a:t> </a:t>
                      </a:r>
                      <a:r>
                        <a:rPr lang="en-US" sz="1700" dirty="0" err="1"/>
                        <a:t>veriler</a:t>
                      </a:r>
                      <a:r>
                        <a:rPr lang="en-US" sz="1700" dirty="0"/>
                        <a:t> </a:t>
                      </a:r>
                      <a:r>
                        <a:rPr lang="en-US" sz="1700" dirty="0" err="1"/>
                        <a:t>için</a:t>
                      </a:r>
                      <a:r>
                        <a:rPr lang="en-US" sz="1700" dirty="0"/>
                        <a:t> </a:t>
                      </a:r>
                      <a:r>
                        <a:rPr lang="en-US" sz="1700" dirty="0" err="1"/>
                        <a:t>fiziksel</a:t>
                      </a:r>
                      <a:r>
                        <a:rPr lang="en-US" sz="1700" dirty="0"/>
                        <a:t> </a:t>
                      </a:r>
                      <a:r>
                        <a:rPr lang="en-US" sz="1700" dirty="0" err="1"/>
                        <a:t>olarak</a:t>
                      </a:r>
                      <a:r>
                        <a:rPr lang="en-US" sz="1700" dirty="0"/>
                        <a:t> </a:t>
                      </a:r>
                      <a:r>
                        <a:rPr lang="en-US" sz="1700" dirty="0" err="1"/>
                        <a:t>ayrı</a:t>
                      </a:r>
                      <a:r>
                        <a:rPr lang="en-US" sz="1700" dirty="0"/>
                        <a:t> </a:t>
                      </a:r>
                      <a:r>
                        <a:rPr lang="en-US" sz="1700" dirty="0" err="1"/>
                        <a:t>yollara</a:t>
                      </a:r>
                      <a:r>
                        <a:rPr lang="en-US" sz="1700" dirty="0"/>
                        <a:t> </a:t>
                      </a:r>
                      <a:r>
                        <a:rPr lang="en-US" sz="1700" dirty="0" err="1"/>
                        <a:t>sahiptir</a:t>
                      </a:r>
                      <a:r>
                        <a:rPr lang="en-US" sz="1700" dirty="0"/>
                        <a:t>.</a:t>
                      </a:r>
                    </a:p>
                  </a:txBody>
                  <a:tcPr marL="63500" marR="63500" marT="50800" marB="50800" anchor="ctr"/>
                </a:tc>
                <a:tc>
                  <a:txBody>
                    <a:bodyPr/>
                    <a:lstStyle/>
                    <a:p>
                      <a:pPr algn="l"/>
                      <a:r>
                        <a:rPr lang="en-US" sz="1700" dirty="0"/>
                        <a:t>Von Neumann </a:t>
                      </a:r>
                      <a:r>
                        <a:rPr lang="en-US" sz="1700" dirty="0" err="1"/>
                        <a:t>mimarisi</a:t>
                      </a:r>
                      <a:r>
                        <a:rPr lang="en-US" sz="1700" dirty="0"/>
                        <a:t>, </a:t>
                      </a:r>
                      <a:r>
                        <a:rPr lang="en-US" sz="1700" dirty="0" err="1"/>
                        <a:t>talimatlar</a:t>
                      </a:r>
                      <a:r>
                        <a:rPr lang="en-US" sz="1700" dirty="0"/>
                        <a:t> </a:t>
                      </a:r>
                      <a:r>
                        <a:rPr lang="en-US" sz="1700" dirty="0" err="1"/>
                        <a:t>ve</a:t>
                      </a:r>
                      <a:r>
                        <a:rPr lang="en-US" sz="1700" dirty="0"/>
                        <a:t> </a:t>
                      </a:r>
                      <a:r>
                        <a:rPr lang="en-US" sz="1700" dirty="0" err="1"/>
                        <a:t>veriler</a:t>
                      </a:r>
                      <a:r>
                        <a:rPr lang="en-US" sz="1700" dirty="0"/>
                        <a:t> </a:t>
                      </a:r>
                      <a:r>
                        <a:rPr lang="en-US" sz="1700" dirty="0" err="1"/>
                        <a:t>için</a:t>
                      </a:r>
                      <a:r>
                        <a:rPr lang="en-US" sz="1700" dirty="0"/>
                        <a:t> </a:t>
                      </a:r>
                      <a:r>
                        <a:rPr lang="en-US" sz="1700" dirty="0" err="1"/>
                        <a:t>aynı</a:t>
                      </a:r>
                      <a:r>
                        <a:rPr lang="en-US" sz="1700" dirty="0"/>
                        <a:t> </a:t>
                      </a:r>
                      <a:r>
                        <a:rPr lang="en-US" sz="1700" dirty="0" err="1"/>
                        <a:t>fiziksel</a:t>
                      </a:r>
                      <a:r>
                        <a:rPr lang="en-US" sz="1700" dirty="0"/>
                        <a:t> </a:t>
                      </a:r>
                      <a:r>
                        <a:rPr lang="en-US" sz="1700" dirty="0" err="1"/>
                        <a:t>yolları</a:t>
                      </a:r>
                      <a:r>
                        <a:rPr lang="en-US" sz="1700" dirty="0"/>
                        <a:t> </a:t>
                      </a:r>
                      <a:r>
                        <a:rPr lang="en-US" sz="1700" dirty="0" err="1"/>
                        <a:t>kullanır</a:t>
                      </a:r>
                      <a:r>
                        <a:rPr lang="en-US" sz="1700" dirty="0"/>
                        <a:t>.</a:t>
                      </a:r>
                    </a:p>
                  </a:txBody>
                  <a:tcPr marL="63500" marR="63500" marT="50800" marB="50800" anchor="ctr"/>
                </a:tc>
                <a:extLst>
                  <a:ext uri="{0D108BD9-81ED-4DB2-BD59-A6C34878D82A}">
                    <a16:rowId xmlns:a16="http://schemas.microsoft.com/office/drawing/2014/main" val="10001"/>
                  </a:ext>
                </a:extLst>
              </a:tr>
              <a:tr h="370840">
                <a:tc>
                  <a:txBody>
                    <a:bodyPr/>
                    <a:lstStyle/>
                    <a:p>
                      <a:r>
                        <a:rPr lang="en-US" sz="1700" dirty="0" err="1"/>
                        <a:t>Verileri</a:t>
                      </a:r>
                      <a:r>
                        <a:rPr lang="en-US" sz="1700" dirty="0"/>
                        <a:t> </a:t>
                      </a:r>
                      <a:r>
                        <a:rPr lang="en-US" sz="1700" dirty="0" err="1"/>
                        <a:t>hafızadan</a:t>
                      </a:r>
                      <a:r>
                        <a:rPr lang="en-US" sz="1700" dirty="0"/>
                        <a:t> </a:t>
                      </a:r>
                      <a:r>
                        <a:rPr lang="en-US" sz="1700" dirty="0" err="1"/>
                        <a:t>okumak</a:t>
                      </a:r>
                      <a:r>
                        <a:rPr lang="en-US" sz="1700" dirty="0"/>
                        <a:t> </a:t>
                      </a:r>
                      <a:r>
                        <a:rPr lang="en-US" sz="1700" dirty="0" err="1"/>
                        <a:t>ve</a:t>
                      </a:r>
                      <a:r>
                        <a:rPr lang="en-US" sz="1700" dirty="0"/>
                        <a:t> </a:t>
                      </a:r>
                      <a:r>
                        <a:rPr lang="en-US" sz="1700" dirty="0" err="1"/>
                        <a:t>hafızaya</a:t>
                      </a:r>
                      <a:r>
                        <a:rPr lang="en-US" sz="1700" dirty="0"/>
                        <a:t> </a:t>
                      </a:r>
                      <a:r>
                        <a:rPr lang="en-US" sz="1700" dirty="0" err="1"/>
                        <a:t>yazmak</a:t>
                      </a:r>
                      <a:r>
                        <a:rPr lang="en-US" sz="1700" dirty="0"/>
                        <a:t> </a:t>
                      </a:r>
                      <a:r>
                        <a:rPr lang="en-US" sz="1700" dirty="0" err="1"/>
                        <a:t>için</a:t>
                      </a:r>
                      <a:r>
                        <a:rPr lang="en-US" sz="1700" dirty="0"/>
                        <a:t> </a:t>
                      </a:r>
                      <a:r>
                        <a:rPr lang="en-US" sz="1700" dirty="0" err="1"/>
                        <a:t>özel</a:t>
                      </a:r>
                      <a:r>
                        <a:rPr lang="en-US" sz="1700" dirty="0"/>
                        <a:t> </a:t>
                      </a:r>
                      <a:r>
                        <a:rPr lang="en-US" sz="1700" dirty="0" err="1"/>
                        <a:t>bir</a:t>
                      </a:r>
                      <a:r>
                        <a:rPr lang="tr-TR" sz="1700" dirty="0"/>
                        <a:t> </a:t>
                      </a:r>
                      <a:r>
                        <a:rPr lang="en-US" sz="1700" dirty="0" err="1"/>
                        <a:t>veri</a:t>
                      </a:r>
                      <a:r>
                        <a:rPr lang="en-US" sz="1700" dirty="0"/>
                        <a:t> </a:t>
                      </a:r>
                      <a:r>
                        <a:rPr lang="en-US" sz="1700" dirty="0" err="1"/>
                        <a:t>yolu</a:t>
                      </a:r>
                      <a:r>
                        <a:rPr lang="en-US" sz="1700" dirty="0"/>
                        <a:t> </a:t>
                      </a:r>
                      <a:r>
                        <a:rPr lang="tr-TR" sz="1700" dirty="0"/>
                        <a:t>ve</a:t>
                      </a:r>
                      <a:r>
                        <a:rPr lang="en-US" sz="1700" dirty="0"/>
                        <a:t> </a:t>
                      </a:r>
                      <a:r>
                        <a:rPr lang="en-US" sz="1700" dirty="0" err="1"/>
                        <a:t>adres</a:t>
                      </a:r>
                      <a:r>
                        <a:rPr lang="en-US" sz="1700" dirty="0"/>
                        <a:t> </a:t>
                      </a:r>
                      <a:r>
                        <a:rPr lang="en-US" sz="1700" dirty="0" err="1"/>
                        <a:t>setine</a:t>
                      </a:r>
                      <a:r>
                        <a:rPr lang="tr-TR" sz="1700" dirty="0"/>
                        <a:t> sahipken,</a:t>
                      </a:r>
                      <a:r>
                        <a:rPr lang="tr-TR" sz="1700" baseline="0" dirty="0"/>
                        <a:t> </a:t>
                      </a:r>
                      <a:r>
                        <a:rPr lang="en-US" sz="1700" dirty="0" err="1"/>
                        <a:t>talimatları</a:t>
                      </a:r>
                      <a:r>
                        <a:rPr lang="en-US" sz="1700" dirty="0"/>
                        <a:t> </a:t>
                      </a:r>
                      <a:r>
                        <a:rPr lang="tr-TR" sz="1700" dirty="0"/>
                        <a:t>almak (</a:t>
                      </a:r>
                      <a:r>
                        <a:rPr lang="tr-TR" sz="1700" dirty="0" err="1"/>
                        <a:t>fetching</a:t>
                      </a:r>
                      <a:r>
                        <a:rPr lang="tr-TR" sz="1700" dirty="0"/>
                        <a:t> </a:t>
                      </a:r>
                      <a:r>
                        <a:rPr lang="tr-TR" sz="1700" dirty="0" err="1"/>
                        <a:t>instructions</a:t>
                      </a:r>
                      <a:r>
                        <a:rPr lang="tr-TR" sz="1700" dirty="0"/>
                        <a:t>) </a:t>
                      </a:r>
                      <a:r>
                        <a:rPr lang="en-US" sz="1700" dirty="0" err="1"/>
                        <a:t>için</a:t>
                      </a:r>
                      <a:r>
                        <a:rPr lang="en-US" sz="1700" dirty="0"/>
                        <a:t> </a:t>
                      </a:r>
                      <a:r>
                        <a:rPr lang="en-US" sz="1700" dirty="0" err="1"/>
                        <a:t>başka</a:t>
                      </a:r>
                      <a:r>
                        <a:rPr lang="en-US" sz="1700" dirty="0"/>
                        <a:t> </a:t>
                      </a:r>
                      <a:r>
                        <a:rPr lang="en-US" sz="1700" dirty="0" err="1"/>
                        <a:t>bir</a:t>
                      </a:r>
                      <a:r>
                        <a:rPr lang="en-US" sz="1700" dirty="0"/>
                        <a:t> </a:t>
                      </a:r>
                      <a:r>
                        <a:rPr lang="en-US" sz="1700" dirty="0" err="1"/>
                        <a:t>veri</a:t>
                      </a:r>
                      <a:r>
                        <a:rPr lang="en-US" sz="1700" dirty="0"/>
                        <a:t> </a:t>
                      </a:r>
                      <a:r>
                        <a:rPr lang="en-US" sz="1700" dirty="0" err="1"/>
                        <a:t>yolu</a:t>
                      </a:r>
                      <a:r>
                        <a:rPr lang="en-US" sz="1700" dirty="0"/>
                        <a:t> </a:t>
                      </a:r>
                      <a:r>
                        <a:rPr lang="tr-TR" sz="1700" dirty="0"/>
                        <a:t>ve</a:t>
                      </a:r>
                      <a:r>
                        <a:rPr lang="en-US" sz="1700" dirty="0"/>
                        <a:t> </a:t>
                      </a:r>
                      <a:r>
                        <a:rPr lang="en-US" sz="1700" dirty="0" err="1"/>
                        <a:t>adres</a:t>
                      </a:r>
                      <a:r>
                        <a:rPr lang="en-US" sz="1700" dirty="0"/>
                        <a:t> </a:t>
                      </a:r>
                      <a:r>
                        <a:rPr lang="en-US" sz="1700" dirty="0" err="1"/>
                        <a:t>setine</a:t>
                      </a:r>
                      <a:r>
                        <a:rPr lang="tr-TR" sz="1700" dirty="0"/>
                        <a:t> </a:t>
                      </a:r>
                      <a:r>
                        <a:rPr lang="en-US" sz="1700" dirty="0" err="1"/>
                        <a:t>sahiptir</a:t>
                      </a:r>
                      <a:r>
                        <a:rPr lang="en-US" sz="1700" dirty="0"/>
                        <a:t>.</a:t>
                      </a:r>
                    </a:p>
                  </a:txBody>
                  <a:tcPr marL="63500" marR="63500" marT="50800" marB="50800" anchor="ctr"/>
                </a:tc>
                <a:tc>
                  <a:txBody>
                    <a:bodyPr/>
                    <a:lstStyle/>
                    <a:p>
                      <a:r>
                        <a:rPr lang="en-US" sz="1700" dirty="0" err="1"/>
                        <a:t>Bellek</a:t>
                      </a:r>
                      <a:r>
                        <a:rPr lang="en-US" sz="1700" dirty="0"/>
                        <a:t> </a:t>
                      </a:r>
                      <a:r>
                        <a:rPr lang="en-US" sz="1700" dirty="0" err="1"/>
                        <a:t>okuma</a:t>
                      </a:r>
                      <a:r>
                        <a:rPr lang="en-US" sz="1700" dirty="0"/>
                        <a:t>/</a:t>
                      </a:r>
                      <a:r>
                        <a:rPr lang="en-US" sz="1700" dirty="0" err="1"/>
                        <a:t>yazma</a:t>
                      </a:r>
                      <a:r>
                        <a:rPr lang="en-US" sz="1700" dirty="0"/>
                        <a:t> </a:t>
                      </a:r>
                      <a:r>
                        <a:rPr lang="en-US" sz="1700" dirty="0" err="1"/>
                        <a:t>ve</a:t>
                      </a:r>
                      <a:r>
                        <a:rPr lang="en-US" sz="1700" dirty="0"/>
                        <a:t> </a:t>
                      </a:r>
                      <a:r>
                        <a:rPr lang="en-US" sz="1700" dirty="0" err="1"/>
                        <a:t>talimatları</a:t>
                      </a:r>
                      <a:r>
                        <a:rPr lang="en-US" sz="1700" dirty="0"/>
                        <a:t> </a:t>
                      </a:r>
                      <a:r>
                        <a:rPr lang="en-US" sz="1700" dirty="0" err="1"/>
                        <a:t>getirme</a:t>
                      </a:r>
                      <a:r>
                        <a:rPr lang="tr-TR" sz="1700" dirty="0"/>
                        <a:t> işlemleri</a:t>
                      </a:r>
                      <a:r>
                        <a:rPr lang="en-US" sz="1700" dirty="0"/>
                        <a:t> </a:t>
                      </a:r>
                      <a:r>
                        <a:rPr lang="en-US" sz="1700" dirty="0" err="1"/>
                        <a:t>için</a:t>
                      </a:r>
                      <a:r>
                        <a:rPr lang="en-US" sz="1700" dirty="0"/>
                        <a:t> </a:t>
                      </a:r>
                      <a:r>
                        <a:rPr lang="en-US" sz="1700" dirty="0" err="1"/>
                        <a:t>aynı</a:t>
                      </a:r>
                      <a:r>
                        <a:rPr lang="en-US" sz="1700" dirty="0"/>
                        <a:t> </a:t>
                      </a:r>
                      <a:r>
                        <a:rPr lang="en-US" sz="1700" dirty="0" err="1"/>
                        <a:t>veri</a:t>
                      </a:r>
                      <a:r>
                        <a:rPr lang="en-US" sz="1700" dirty="0"/>
                        <a:t> </a:t>
                      </a:r>
                      <a:r>
                        <a:rPr lang="en-US" sz="1700" dirty="0" err="1"/>
                        <a:t>yolu</a:t>
                      </a:r>
                      <a:r>
                        <a:rPr lang="en-US" sz="1700" dirty="0"/>
                        <a:t> </a:t>
                      </a:r>
                      <a:r>
                        <a:rPr lang="en-US" sz="1700" dirty="0" err="1"/>
                        <a:t>ve</a:t>
                      </a:r>
                      <a:r>
                        <a:rPr lang="en-US" sz="1700" dirty="0"/>
                        <a:t> </a:t>
                      </a:r>
                      <a:r>
                        <a:rPr lang="en-US" sz="1700" dirty="0" err="1"/>
                        <a:t>adres</a:t>
                      </a:r>
                      <a:r>
                        <a:rPr lang="en-US" sz="1700" dirty="0"/>
                        <a:t> </a:t>
                      </a:r>
                      <a:r>
                        <a:rPr lang="en-US" sz="1700" dirty="0" err="1"/>
                        <a:t>yol</a:t>
                      </a:r>
                      <a:r>
                        <a:rPr lang="tr-TR" sz="1700" dirty="0"/>
                        <a:t>u </a:t>
                      </a:r>
                      <a:r>
                        <a:rPr lang="en-US" sz="1700" dirty="0" err="1"/>
                        <a:t>setine</a:t>
                      </a:r>
                      <a:r>
                        <a:rPr lang="tr-TR" sz="1700" dirty="0"/>
                        <a:t> </a:t>
                      </a:r>
                      <a:r>
                        <a:rPr lang="en-US" sz="1700" dirty="0" err="1"/>
                        <a:t>sahiptir</a:t>
                      </a:r>
                      <a:r>
                        <a:rPr lang="en-US" sz="1700" dirty="0"/>
                        <a:t>.</a:t>
                      </a:r>
                    </a:p>
                  </a:txBody>
                  <a:tcPr marL="63500" marR="63500" marT="50800" marB="50800" anchor="ctr"/>
                </a:tc>
                <a:extLst>
                  <a:ext uri="{0D108BD9-81ED-4DB2-BD59-A6C34878D82A}">
                    <a16:rowId xmlns:a16="http://schemas.microsoft.com/office/drawing/2014/main" val="10002"/>
                  </a:ext>
                </a:extLst>
              </a:tr>
              <a:tr h="370840">
                <a:tc>
                  <a:txBody>
                    <a:bodyPr/>
                    <a:lstStyle/>
                    <a:p>
                      <a:pPr algn="l"/>
                      <a:r>
                        <a:rPr lang="en-US" sz="1700" dirty="0"/>
                        <a:t>Harvard </a:t>
                      </a:r>
                      <a:r>
                        <a:rPr lang="en-US" sz="1700" dirty="0" err="1"/>
                        <a:t>mimarisi</a:t>
                      </a:r>
                      <a:r>
                        <a:rPr lang="en-US" sz="1700" dirty="0"/>
                        <a:t> </a:t>
                      </a:r>
                      <a:r>
                        <a:rPr lang="en-US" sz="1700" dirty="0" err="1"/>
                        <a:t>altında</a:t>
                      </a:r>
                      <a:r>
                        <a:rPr lang="en-US" sz="1700" dirty="0"/>
                        <a:t> CPU </a:t>
                      </a:r>
                      <a:r>
                        <a:rPr lang="en-US" sz="1700" dirty="0" err="1"/>
                        <a:t>aynı</a:t>
                      </a:r>
                      <a:r>
                        <a:rPr lang="en-US" sz="1700" dirty="0"/>
                        <a:t> </a:t>
                      </a:r>
                      <a:r>
                        <a:rPr lang="en-US" sz="1700" dirty="0" err="1"/>
                        <a:t>anda</a:t>
                      </a:r>
                      <a:r>
                        <a:rPr lang="en-US" sz="1700" dirty="0"/>
                        <a:t> hem </a:t>
                      </a:r>
                      <a:r>
                        <a:rPr lang="en-US" sz="1700" dirty="0" err="1"/>
                        <a:t>bir</a:t>
                      </a:r>
                      <a:r>
                        <a:rPr lang="en-US" sz="1700" dirty="0"/>
                        <a:t> </a:t>
                      </a:r>
                      <a:r>
                        <a:rPr lang="en-US" sz="1700" dirty="0" err="1"/>
                        <a:t>talimatı</a:t>
                      </a:r>
                      <a:r>
                        <a:rPr lang="en-US" sz="1700" dirty="0"/>
                        <a:t> </a:t>
                      </a:r>
                      <a:r>
                        <a:rPr lang="en-US" sz="1700" dirty="0" err="1"/>
                        <a:t>okuyabilir</a:t>
                      </a:r>
                      <a:r>
                        <a:rPr lang="en-US" sz="1700" dirty="0"/>
                        <a:t> hem de </a:t>
                      </a:r>
                      <a:r>
                        <a:rPr lang="en-US" sz="1700" dirty="0" err="1"/>
                        <a:t>bir</a:t>
                      </a:r>
                      <a:r>
                        <a:rPr lang="en-US" sz="1700" dirty="0"/>
                        <a:t> </a:t>
                      </a:r>
                      <a:r>
                        <a:rPr lang="en-US" sz="1700" dirty="0" err="1"/>
                        <a:t>veri</a:t>
                      </a:r>
                      <a:r>
                        <a:rPr lang="en-US" sz="1700" dirty="0"/>
                        <a:t> </a:t>
                      </a:r>
                      <a:r>
                        <a:rPr lang="en-US" sz="1700" dirty="0" err="1"/>
                        <a:t>belleği</a:t>
                      </a:r>
                      <a:r>
                        <a:rPr lang="en-US" sz="1700" dirty="0"/>
                        <a:t> </a:t>
                      </a:r>
                      <a:r>
                        <a:rPr lang="en-US" sz="1700" dirty="0" err="1"/>
                        <a:t>erişimi</a:t>
                      </a:r>
                      <a:r>
                        <a:rPr lang="en-US" sz="1700" dirty="0"/>
                        <a:t> </a:t>
                      </a:r>
                      <a:r>
                        <a:rPr lang="en-US" sz="1700" dirty="0" err="1"/>
                        <a:t>gerçekleştirebilir</a:t>
                      </a:r>
                      <a:r>
                        <a:rPr lang="en-US" sz="1700" dirty="0"/>
                        <a:t>.</a:t>
                      </a:r>
                    </a:p>
                  </a:txBody>
                  <a:tcPr marL="63500" marR="63500" marT="50800" marB="50800" anchor="ctr"/>
                </a:tc>
                <a:tc>
                  <a:txBody>
                    <a:bodyPr/>
                    <a:lstStyle/>
                    <a:p>
                      <a:pPr algn="l"/>
                      <a:r>
                        <a:rPr lang="en-US" sz="1700" dirty="0" err="1"/>
                        <a:t>Saf</a:t>
                      </a:r>
                      <a:r>
                        <a:rPr lang="en-US" sz="1700" dirty="0"/>
                        <a:t> Von Neumann </a:t>
                      </a:r>
                      <a:r>
                        <a:rPr lang="en-US" sz="1700" dirty="0" err="1"/>
                        <a:t>mimarisi</a:t>
                      </a:r>
                      <a:r>
                        <a:rPr lang="en-US" sz="1700" dirty="0"/>
                        <a:t> </a:t>
                      </a:r>
                      <a:r>
                        <a:rPr lang="en-US" sz="1700" dirty="0" err="1"/>
                        <a:t>altında</a:t>
                      </a:r>
                      <a:r>
                        <a:rPr lang="en-US" sz="1700" dirty="0"/>
                        <a:t> CPU, </a:t>
                      </a:r>
                      <a:r>
                        <a:rPr lang="tr-TR" sz="1700" dirty="0"/>
                        <a:t>ya </a:t>
                      </a:r>
                      <a:r>
                        <a:rPr lang="en-US" sz="1700" dirty="0" err="1"/>
                        <a:t>bir</a:t>
                      </a:r>
                      <a:r>
                        <a:rPr lang="en-US" sz="1700" dirty="0"/>
                        <a:t> </a:t>
                      </a:r>
                      <a:r>
                        <a:rPr lang="en-US" sz="1700" dirty="0" err="1"/>
                        <a:t>talimatı</a:t>
                      </a:r>
                      <a:r>
                        <a:rPr lang="en-US" sz="1700" dirty="0"/>
                        <a:t> </a:t>
                      </a:r>
                      <a:r>
                        <a:rPr lang="en-US" sz="1700" dirty="0" err="1"/>
                        <a:t>okuyabilir</a:t>
                      </a:r>
                      <a:r>
                        <a:rPr lang="en-US" sz="1700" dirty="0"/>
                        <a:t> </a:t>
                      </a:r>
                      <a:r>
                        <a:rPr lang="tr-TR" sz="1700" dirty="0"/>
                        <a:t>ya da </a:t>
                      </a:r>
                      <a:r>
                        <a:rPr lang="en-US" sz="1700" dirty="0" err="1"/>
                        <a:t>bellekten</a:t>
                      </a:r>
                      <a:r>
                        <a:rPr lang="en-US" sz="1700" dirty="0"/>
                        <a:t> </a:t>
                      </a:r>
                      <a:r>
                        <a:rPr lang="en-US" sz="1700" dirty="0" err="1"/>
                        <a:t>veri</a:t>
                      </a:r>
                      <a:r>
                        <a:rPr lang="en-US" sz="1700" dirty="0"/>
                        <a:t> </a:t>
                      </a:r>
                      <a:r>
                        <a:rPr lang="en-US" sz="1700" dirty="0" err="1"/>
                        <a:t>okuyabilir</a:t>
                      </a:r>
                      <a:r>
                        <a:rPr lang="en-US" sz="1700" dirty="0"/>
                        <a:t>/</a:t>
                      </a:r>
                      <a:r>
                        <a:rPr lang="en-US" sz="1700" dirty="0" err="1"/>
                        <a:t>yazabilir</a:t>
                      </a:r>
                      <a:r>
                        <a:rPr lang="en-US" sz="1700" dirty="0"/>
                        <a:t>. </a:t>
                      </a:r>
                      <a:r>
                        <a:rPr lang="en-US" sz="1700" dirty="0" err="1"/>
                        <a:t>Talimatlar</a:t>
                      </a:r>
                      <a:r>
                        <a:rPr lang="en-US" sz="1700" dirty="0"/>
                        <a:t> </a:t>
                      </a:r>
                      <a:r>
                        <a:rPr lang="en-US" sz="1700" dirty="0" err="1"/>
                        <a:t>ve</a:t>
                      </a:r>
                      <a:r>
                        <a:rPr lang="en-US" sz="1700" dirty="0"/>
                        <a:t> </a:t>
                      </a:r>
                      <a:r>
                        <a:rPr lang="en-US" sz="1700" dirty="0" err="1"/>
                        <a:t>veriler</a:t>
                      </a:r>
                      <a:r>
                        <a:rPr lang="en-US" sz="1700" dirty="0"/>
                        <a:t> </a:t>
                      </a:r>
                      <a:r>
                        <a:rPr lang="en-US" sz="1700" dirty="0" err="1"/>
                        <a:t>aynı</a:t>
                      </a:r>
                      <a:r>
                        <a:rPr lang="en-US" sz="1700" dirty="0"/>
                        <a:t> </a:t>
                      </a:r>
                      <a:r>
                        <a:rPr lang="en-US" sz="1700" dirty="0" err="1"/>
                        <a:t>veri</a:t>
                      </a:r>
                      <a:r>
                        <a:rPr lang="en-US" sz="1700" dirty="0"/>
                        <a:t> </a:t>
                      </a:r>
                      <a:r>
                        <a:rPr lang="en-US" sz="1700" dirty="0" err="1"/>
                        <a:t>yolu</a:t>
                      </a:r>
                      <a:r>
                        <a:rPr lang="en-US" sz="1700" dirty="0"/>
                        <a:t> </a:t>
                      </a:r>
                      <a:r>
                        <a:rPr lang="en-US" sz="1700" dirty="0" err="1"/>
                        <a:t>sistemini</a:t>
                      </a:r>
                      <a:r>
                        <a:rPr lang="en-US" sz="1700" dirty="0"/>
                        <a:t> </a:t>
                      </a:r>
                      <a:r>
                        <a:rPr lang="en-US" sz="1700" dirty="0" err="1"/>
                        <a:t>kullandığından</a:t>
                      </a:r>
                      <a:r>
                        <a:rPr lang="en-US" sz="1700" dirty="0"/>
                        <a:t> </a:t>
                      </a:r>
                      <a:r>
                        <a:rPr lang="en-US" sz="1700" dirty="0" err="1"/>
                        <a:t>ikisi</a:t>
                      </a:r>
                      <a:r>
                        <a:rPr lang="en-US" sz="1700" dirty="0"/>
                        <a:t> de </a:t>
                      </a:r>
                      <a:r>
                        <a:rPr lang="en-US" sz="1700" dirty="0" err="1"/>
                        <a:t>aynı</a:t>
                      </a:r>
                      <a:r>
                        <a:rPr lang="en-US" sz="1700" dirty="0"/>
                        <a:t> </a:t>
                      </a:r>
                      <a:r>
                        <a:rPr lang="en-US" sz="1700" dirty="0" err="1"/>
                        <a:t>anda</a:t>
                      </a:r>
                      <a:r>
                        <a:rPr lang="en-US" sz="1700" dirty="0"/>
                        <a:t> </a:t>
                      </a:r>
                      <a:r>
                        <a:rPr lang="en-US" sz="1700" dirty="0" err="1"/>
                        <a:t>gerçekleşemez</a:t>
                      </a:r>
                      <a:r>
                        <a:rPr lang="en-US" sz="1700" dirty="0"/>
                        <a:t>.</a:t>
                      </a:r>
                    </a:p>
                  </a:txBody>
                  <a:tcPr marL="63500" marR="63500" marT="50800" marB="50800" anchor="ctr"/>
                </a:tc>
                <a:extLst>
                  <a:ext uri="{0D108BD9-81ED-4DB2-BD59-A6C34878D82A}">
                    <a16:rowId xmlns:a16="http://schemas.microsoft.com/office/drawing/2014/main" val="10003"/>
                  </a:ext>
                </a:extLst>
              </a:tr>
              <a:tr h="370840">
                <a:tc>
                  <a:txBody>
                    <a:bodyPr/>
                    <a:lstStyle/>
                    <a:p>
                      <a:r>
                        <a:rPr lang="en-US" sz="1700" dirty="0"/>
                        <a:t>Harvard </a:t>
                      </a:r>
                      <a:r>
                        <a:rPr lang="en-US" sz="1700" dirty="0" err="1"/>
                        <a:t>mimarisi</a:t>
                      </a:r>
                      <a:r>
                        <a:rPr lang="en-US" sz="1700" dirty="0"/>
                        <a:t> </a:t>
                      </a:r>
                      <a:r>
                        <a:rPr lang="en-US" sz="1700" dirty="0" err="1"/>
                        <a:t>makinesinin</a:t>
                      </a:r>
                      <a:r>
                        <a:rPr lang="en-US" sz="1700" dirty="0"/>
                        <a:t> </a:t>
                      </a:r>
                      <a:r>
                        <a:rPr lang="en-US" sz="1700" dirty="0" err="1"/>
                        <a:t>farklı</a:t>
                      </a:r>
                      <a:r>
                        <a:rPr lang="en-US" sz="1700" dirty="0"/>
                        <a:t> </a:t>
                      </a:r>
                      <a:r>
                        <a:rPr lang="en-US" sz="1700" dirty="0" err="1"/>
                        <a:t>kod</a:t>
                      </a:r>
                      <a:r>
                        <a:rPr lang="en-US" sz="1700" dirty="0"/>
                        <a:t> </a:t>
                      </a:r>
                      <a:r>
                        <a:rPr lang="en-US" sz="1700" dirty="0" err="1"/>
                        <a:t>ve</a:t>
                      </a:r>
                      <a:r>
                        <a:rPr lang="en-US" sz="1700" dirty="0"/>
                        <a:t> </a:t>
                      </a:r>
                      <a:r>
                        <a:rPr lang="en-US" sz="1700" dirty="0" err="1"/>
                        <a:t>veri</a:t>
                      </a:r>
                      <a:r>
                        <a:rPr lang="en-US" sz="1700" dirty="0"/>
                        <a:t> </a:t>
                      </a:r>
                      <a:r>
                        <a:rPr lang="en-US" sz="1700" dirty="0" err="1"/>
                        <a:t>adres</a:t>
                      </a:r>
                      <a:r>
                        <a:rPr lang="en-US" sz="1700" dirty="0"/>
                        <a:t> </a:t>
                      </a:r>
                      <a:r>
                        <a:rPr lang="en-US" sz="1700" dirty="0" err="1"/>
                        <a:t>alanları</a:t>
                      </a:r>
                      <a:r>
                        <a:rPr lang="en-US" sz="1700" dirty="0"/>
                        <a:t> </a:t>
                      </a:r>
                      <a:r>
                        <a:rPr lang="en-US" sz="1700" dirty="0" err="1"/>
                        <a:t>vardır</a:t>
                      </a:r>
                      <a:r>
                        <a:rPr lang="tr-TR" sz="1700" dirty="0"/>
                        <a:t>.</a:t>
                      </a:r>
                      <a:r>
                        <a:rPr lang="en-US" sz="1700" dirty="0"/>
                        <a:t> </a:t>
                      </a:r>
                      <a:r>
                        <a:rPr lang="tr-TR" sz="1700" dirty="0"/>
                        <a:t>T</a:t>
                      </a:r>
                      <a:r>
                        <a:rPr lang="en-US" sz="1700" dirty="0" err="1"/>
                        <a:t>alimat</a:t>
                      </a:r>
                      <a:r>
                        <a:rPr lang="en-US" sz="1700" dirty="0"/>
                        <a:t> </a:t>
                      </a:r>
                      <a:r>
                        <a:rPr lang="en-US" sz="1700" dirty="0" err="1"/>
                        <a:t>adresi</a:t>
                      </a:r>
                      <a:r>
                        <a:rPr lang="en-US" sz="1700" dirty="0"/>
                        <a:t> </a:t>
                      </a:r>
                      <a:r>
                        <a:rPr lang="en-US" sz="1700" dirty="0" err="1"/>
                        <a:t>sıfır</a:t>
                      </a:r>
                      <a:r>
                        <a:rPr lang="tr-TR" sz="1700" baseline="0" dirty="0"/>
                        <a:t> ile</a:t>
                      </a:r>
                      <a:r>
                        <a:rPr lang="en-US" sz="1700" dirty="0"/>
                        <a:t> </a:t>
                      </a:r>
                      <a:r>
                        <a:rPr lang="en-US" sz="1700" dirty="0" err="1"/>
                        <a:t>veri</a:t>
                      </a:r>
                      <a:r>
                        <a:rPr lang="en-US" sz="1700" dirty="0"/>
                        <a:t> </a:t>
                      </a:r>
                      <a:r>
                        <a:rPr lang="en-US" sz="1700" dirty="0" err="1"/>
                        <a:t>adresi</a:t>
                      </a:r>
                      <a:r>
                        <a:rPr lang="en-US" sz="1700" dirty="0"/>
                        <a:t> </a:t>
                      </a:r>
                      <a:r>
                        <a:rPr lang="en-US" sz="1700" dirty="0" err="1"/>
                        <a:t>sıfır</a:t>
                      </a:r>
                      <a:r>
                        <a:rPr lang="en-US" sz="1700" dirty="0"/>
                        <a:t> </a:t>
                      </a:r>
                      <a:r>
                        <a:rPr lang="en-US" sz="1700" dirty="0" err="1"/>
                        <a:t>aynı</a:t>
                      </a:r>
                      <a:r>
                        <a:rPr lang="en-US" sz="1700" dirty="0"/>
                        <a:t> </a:t>
                      </a:r>
                      <a:r>
                        <a:rPr lang="en-US" sz="1700" dirty="0" err="1"/>
                        <a:t>değildir</a:t>
                      </a:r>
                      <a:r>
                        <a:rPr lang="en-US" sz="1700" dirty="0"/>
                        <a:t>.</a:t>
                      </a:r>
                    </a:p>
                  </a:txBody>
                  <a:tcPr marL="63500" marR="63500" marT="50800" marB="50800" anchor="ctr"/>
                </a:tc>
                <a:tc>
                  <a:txBody>
                    <a:bodyPr/>
                    <a:lstStyle/>
                    <a:p>
                      <a:r>
                        <a:rPr lang="en-US" sz="1700" dirty="0"/>
                        <a:t>Von Neumann </a:t>
                      </a:r>
                      <a:r>
                        <a:rPr lang="en-US" sz="1700" dirty="0" err="1"/>
                        <a:t>mimarisi</a:t>
                      </a:r>
                      <a:r>
                        <a:rPr lang="en-US" sz="1700" dirty="0"/>
                        <a:t> </a:t>
                      </a:r>
                      <a:r>
                        <a:rPr lang="en-US" sz="1700" dirty="0" err="1"/>
                        <a:t>aynı</a:t>
                      </a:r>
                      <a:r>
                        <a:rPr lang="en-US" sz="1700" dirty="0"/>
                        <a:t> </a:t>
                      </a:r>
                      <a:r>
                        <a:rPr lang="en-US" sz="1700" dirty="0" err="1"/>
                        <a:t>veri</a:t>
                      </a:r>
                      <a:r>
                        <a:rPr lang="en-US" sz="1700" dirty="0"/>
                        <a:t> </a:t>
                      </a:r>
                      <a:r>
                        <a:rPr lang="en-US" sz="1700" dirty="0" err="1"/>
                        <a:t>adresine</a:t>
                      </a:r>
                      <a:r>
                        <a:rPr lang="en-US" sz="1700" dirty="0"/>
                        <a:t> </a:t>
                      </a:r>
                      <a:r>
                        <a:rPr lang="en-US" sz="1700" dirty="0" err="1"/>
                        <a:t>ve</a:t>
                      </a:r>
                      <a:r>
                        <a:rPr lang="en-US" sz="1700" dirty="0"/>
                        <a:t> </a:t>
                      </a:r>
                      <a:r>
                        <a:rPr lang="en-US" sz="1700" dirty="0" err="1"/>
                        <a:t>talimat</a:t>
                      </a:r>
                      <a:r>
                        <a:rPr lang="en-US" sz="1700" dirty="0"/>
                        <a:t> </a:t>
                      </a:r>
                      <a:r>
                        <a:rPr lang="en-US" sz="1700" dirty="0" err="1"/>
                        <a:t>adresine</a:t>
                      </a:r>
                      <a:r>
                        <a:rPr lang="en-US" sz="1700" dirty="0"/>
                        <a:t> </a:t>
                      </a:r>
                      <a:r>
                        <a:rPr lang="en-US" sz="1700" dirty="0" err="1"/>
                        <a:t>sahiptir</a:t>
                      </a:r>
                      <a:r>
                        <a:rPr lang="en-US" sz="1700" dirty="0"/>
                        <a:t>.</a:t>
                      </a:r>
                    </a:p>
                  </a:txBody>
                  <a:tcPr marL="63500" marR="63500" marT="50800" marB="50800"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73730" name="Picture 2" descr="Mikroişlemciler 3: Bilgisayar Mimarisi | by Samed Kahyaoglu | Medium"/>
          <p:cNvPicPr>
            <a:picLocks noChangeAspect="1" noChangeArrowheads="1"/>
          </p:cNvPicPr>
          <p:nvPr/>
        </p:nvPicPr>
        <p:blipFill>
          <a:blip r:embed="rId2" cstate="print"/>
          <a:srcRect/>
          <a:stretch>
            <a:fillRect/>
          </a:stretch>
        </p:blipFill>
        <p:spPr bwMode="auto">
          <a:xfrm>
            <a:off x="502618" y="620688"/>
            <a:ext cx="8101830" cy="4752528"/>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74754" name="Picture 2" descr="8051 Theory 4 - Von Neumann Vs Harvard Architectures - YouTube"/>
          <p:cNvPicPr>
            <a:picLocks noChangeAspect="1" noChangeArrowheads="1"/>
          </p:cNvPicPr>
          <p:nvPr/>
        </p:nvPicPr>
        <p:blipFill>
          <a:blip r:embed="rId2" cstate="print"/>
          <a:srcRect l="17223" t="19338" r="22948"/>
          <a:stretch>
            <a:fillRect/>
          </a:stretch>
        </p:blipFill>
        <p:spPr bwMode="auto">
          <a:xfrm>
            <a:off x="1187624" y="692696"/>
            <a:ext cx="6840760" cy="5187775"/>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75778" name="Picture 2" descr="Bilgisayar Donanımı: Von Neumann vs. Harvard Mimarisi"/>
          <p:cNvPicPr>
            <a:picLocks noChangeAspect="1" noChangeArrowheads="1"/>
          </p:cNvPicPr>
          <p:nvPr/>
        </p:nvPicPr>
        <p:blipFill>
          <a:blip r:embed="rId2" cstate="print"/>
          <a:srcRect l="9593" t="16279" r="5814" b="9302"/>
          <a:stretch>
            <a:fillRect/>
          </a:stretch>
        </p:blipFill>
        <p:spPr bwMode="auto">
          <a:xfrm>
            <a:off x="565430" y="476672"/>
            <a:ext cx="7967010" cy="525658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24578"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611560" y="404664"/>
            <a:ext cx="7920880" cy="547322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25602"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539552" y="363725"/>
            <a:ext cx="7992888" cy="551354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251520" y="764704"/>
            <a:ext cx="7128792" cy="5328592"/>
          </a:xfrm>
        </p:spPr>
        <p:txBody>
          <a:bodyPr>
            <a:normAutofit fontScale="85000" lnSpcReduction="20000"/>
          </a:bodyPr>
          <a:lstStyle/>
          <a:p>
            <a:r>
              <a:rPr lang="tr-TR" sz="2000" dirty="0"/>
              <a:t>Harvard mimarisinin, günümüz bilgisayarlarında tam anlamıyla kullanıldığı söylenemez. Yine de </a:t>
            </a:r>
            <a:r>
              <a:rPr lang="tr-TR" sz="2000" dirty="0" err="1"/>
              <a:t>Von</a:t>
            </a:r>
            <a:r>
              <a:rPr lang="tr-TR" sz="2000" dirty="0"/>
              <a:t> </a:t>
            </a:r>
            <a:r>
              <a:rPr lang="tr-TR" sz="2000" dirty="0" err="1"/>
              <a:t>Neumann</a:t>
            </a:r>
            <a:r>
              <a:rPr lang="tr-TR" sz="2000" dirty="0"/>
              <a:t> mimarisi ve Harvard mimarisinden ortak özellikler günümüz teknolojisinde kullanılmaktadır. Değiştirilmiş Harvard mimarisi, Harvard mimarisindeki </a:t>
            </a:r>
            <a:r>
              <a:rPr lang="tr-TR" sz="2000" b="1" dirty="0"/>
              <a:t>veri</a:t>
            </a:r>
            <a:r>
              <a:rPr lang="tr-TR" sz="2000" dirty="0"/>
              <a:t>/</a:t>
            </a:r>
            <a:r>
              <a:rPr lang="tr-TR" sz="2000" b="1" dirty="0"/>
              <a:t>komut </a:t>
            </a:r>
            <a:r>
              <a:rPr lang="tr-TR" sz="2000" dirty="0"/>
              <a:t>bağlantısının eksikliğini gidermek amacıyla yapılan tasarımsal düzenlemelere verilen isimdir. İşlemci halen veri ve komut erişimine sahip olsa da aralarında bağlantılar mevcuttur. </a:t>
            </a:r>
          </a:p>
          <a:p>
            <a:r>
              <a:rPr lang="tr-TR" sz="2000" dirty="0"/>
              <a:t>Değiştirilmiş bir Harvard mimarisi makinesi, Harvard mimarisine çok benzeyen bir makinedir, ancak CPU'nun aynı anda iki (veya daha fazla) bellek yoluna erişmesine izin verirken, talimat ve veriler arasındaki katı ayrımı gevşetir. </a:t>
            </a:r>
          </a:p>
          <a:p>
            <a:r>
              <a:rPr lang="tr-TR" sz="2000" dirty="0"/>
              <a:t>Bu düzenlemelerden en önemlisi aynı bellek adresi tarafından desteklenen iki ayrı önbellek kullanmasıdır. Biri komutları (</a:t>
            </a:r>
            <a:r>
              <a:rPr lang="tr-TR" sz="2000" dirty="0" err="1"/>
              <a:t>instruction</a:t>
            </a:r>
            <a:r>
              <a:rPr lang="tr-TR" sz="2000" dirty="0"/>
              <a:t> </a:t>
            </a:r>
            <a:r>
              <a:rPr lang="tr-TR" sz="2000" dirty="0" err="1"/>
              <a:t>cache</a:t>
            </a:r>
            <a:r>
              <a:rPr lang="tr-TR" sz="2000" dirty="0"/>
              <a:t>), diğeri ise verileri (data </a:t>
            </a:r>
            <a:r>
              <a:rPr lang="tr-TR" sz="2000" dirty="0" err="1"/>
              <a:t>cache</a:t>
            </a:r>
            <a:r>
              <a:rPr lang="tr-TR" sz="2000" dirty="0"/>
              <a:t>) tutar. </a:t>
            </a:r>
            <a:r>
              <a:rPr lang="tr-TR" sz="2000" b="1" dirty="0"/>
              <a:t>Önbellekte işlem</a:t>
            </a:r>
            <a:r>
              <a:rPr lang="tr-TR" sz="2000" dirty="0"/>
              <a:t> yapılırken Harvard mimarisinin, </a:t>
            </a:r>
            <a:r>
              <a:rPr lang="tr-TR" sz="2000" b="1" dirty="0"/>
              <a:t>asıl bellekte işlem</a:t>
            </a:r>
            <a:r>
              <a:rPr lang="tr-TR" sz="2000" dirty="0"/>
              <a:t> yapılırken </a:t>
            </a:r>
            <a:r>
              <a:rPr lang="tr-TR" sz="2000" dirty="0" err="1"/>
              <a:t>Von</a:t>
            </a:r>
            <a:r>
              <a:rPr lang="tr-TR" sz="2000" dirty="0"/>
              <a:t> </a:t>
            </a:r>
            <a:r>
              <a:rPr lang="tr-TR" sz="2000" dirty="0" err="1"/>
              <a:t>Neumann</a:t>
            </a:r>
            <a:r>
              <a:rPr lang="tr-TR" sz="2000" dirty="0"/>
              <a:t> mimarisinin uygulandığını söyleyebiliriz. Ayrıca komutları, okunabilir verilermiş gibi göstermek de değiştirilmiş Harvard mimarisine örnek gösterilebilir. Bu değişiklik, günümüzde kullanılan ARM mimarisi, </a:t>
            </a:r>
            <a:r>
              <a:rPr lang="tr-TR" sz="2000" dirty="0" err="1"/>
              <a:t>Power</a:t>
            </a:r>
            <a:r>
              <a:rPr lang="tr-TR" sz="2000" dirty="0"/>
              <a:t> ISA ve x86 gibi modern işlemcilerde yaygındır.</a:t>
            </a:r>
          </a:p>
        </p:txBody>
      </p:sp>
      <p:sp>
        <p:nvSpPr>
          <p:cNvPr id="3" name="2 Başlık"/>
          <p:cNvSpPr>
            <a:spLocks noGrp="1"/>
          </p:cNvSpPr>
          <p:nvPr>
            <p:ph type="title"/>
          </p:nvPr>
        </p:nvSpPr>
        <p:spPr>
          <a:xfrm>
            <a:off x="457200" y="116632"/>
            <a:ext cx="8229600" cy="782960"/>
          </a:xfrm>
        </p:spPr>
        <p:txBody>
          <a:bodyPr>
            <a:normAutofit fontScale="90000"/>
          </a:bodyPr>
          <a:lstStyle/>
          <a:p>
            <a:r>
              <a:rPr lang="tr-TR" sz="4400" dirty="0"/>
              <a:t>Değiştirilmiş Harvard Mimarisi</a:t>
            </a:r>
            <a:endParaRPr lang="tr-TR" dirty="0"/>
          </a:p>
        </p:txBody>
      </p:sp>
      <p:pic>
        <p:nvPicPr>
          <p:cNvPr id="4" name="Picture 2" descr="Basit Bir İşlemci Nasıl Çalışır?. Mikroişlemci ya da işlemci olarakta… | by  Barış Ekin Yıldırım | Medium"/>
          <p:cNvPicPr>
            <a:picLocks noChangeAspect="1" noChangeArrowheads="1"/>
          </p:cNvPicPr>
          <p:nvPr/>
        </p:nvPicPr>
        <p:blipFill>
          <a:blip r:embed="rId2" cstate="print"/>
          <a:srcRect/>
          <a:stretch>
            <a:fillRect/>
          </a:stretch>
        </p:blipFill>
        <p:spPr bwMode="auto">
          <a:xfrm>
            <a:off x="7236296" y="1412776"/>
            <a:ext cx="1872208" cy="405743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ox(i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ox(i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36866" name="Picture 2" descr="Back to the future with persistent memory – Blocks and Files"/>
          <p:cNvPicPr>
            <a:picLocks noChangeAspect="1" noChangeArrowheads="1"/>
          </p:cNvPicPr>
          <p:nvPr/>
        </p:nvPicPr>
        <p:blipFill>
          <a:blip r:embed="rId2" cstate="print"/>
          <a:srcRect/>
          <a:stretch>
            <a:fillRect/>
          </a:stretch>
        </p:blipFill>
        <p:spPr bwMode="auto">
          <a:xfrm>
            <a:off x="4583021" y="980728"/>
            <a:ext cx="4381467" cy="5040560"/>
          </a:xfrm>
          <a:prstGeom prst="rect">
            <a:avLst/>
          </a:prstGeom>
          <a:noFill/>
        </p:spPr>
      </p:pic>
      <p:pic>
        <p:nvPicPr>
          <p:cNvPr id="36868" name="Picture 4" descr="Processor - Memory Interface - ppt download"/>
          <p:cNvPicPr>
            <a:picLocks noChangeAspect="1" noChangeArrowheads="1"/>
          </p:cNvPicPr>
          <p:nvPr/>
        </p:nvPicPr>
        <p:blipFill>
          <a:blip r:embed="rId3" cstate="print"/>
          <a:srcRect l="13261" t="19278" r="13412"/>
          <a:stretch>
            <a:fillRect/>
          </a:stretch>
        </p:blipFill>
        <p:spPr bwMode="auto">
          <a:xfrm>
            <a:off x="157159" y="980728"/>
            <a:ext cx="4414841" cy="3645024"/>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95536" y="1196752"/>
            <a:ext cx="8352928" cy="5044016"/>
          </a:xfrm>
        </p:spPr>
        <p:txBody>
          <a:bodyPr>
            <a:normAutofit fontScale="92500" lnSpcReduction="10000"/>
          </a:bodyPr>
          <a:lstStyle/>
          <a:p>
            <a:endParaRPr lang="tr-TR" dirty="0"/>
          </a:p>
          <a:p>
            <a:endParaRPr lang="tr-TR" dirty="0"/>
          </a:p>
          <a:p>
            <a:endParaRPr lang="tr-TR" dirty="0"/>
          </a:p>
          <a:p>
            <a:endParaRPr lang="tr-TR" dirty="0"/>
          </a:p>
          <a:p>
            <a:endParaRPr lang="tr-TR" dirty="0"/>
          </a:p>
          <a:p>
            <a:endParaRPr lang="tr-TR" dirty="0"/>
          </a:p>
          <a:p>
            <a:endParaRPr lang="tr-TR" dirty="0"/>
          </a:p>
          <a:p>
            <a:r>
              <a:rPr lang="tr-TR" sz="2100" dirty="0"/>
              <a:t>Harvard Mark I (</a:t>
            </a:r>
            <a:r>
              <a:rPr lang="en-US" sz="2100" dirty="0"/>
              <a:t>Automatic Sequence Controlled Calculator (ASCC)</a:t>
            </a:r>
            <a:r>
              <a:rPr lang="tr-TR" sz="2100" dirty="0"/>
              <a:t>), Harvard Üniversitesi'nde geliştirilmiş ve II. Dünya Savaşı'nın sonlarına doğru kullanılmış bir elektromekanik bilgisayardır. Mark I; anahtarlar, röleler, dönen şaftlar ve kavramalardan yapılmıştır. 765.000 elektromekanik bileşen ve yüzlerce mil tel içerir. Merkezi İşlem Birimi'nde kullanılan yeni mimariye ismini vermiştir. MİB (CPU), veri ve komutları birbirinden farklı kanallarla işler. Harvard Mimarisi ismini buradan almıştır.</a:t>
            </a:r>
          </a:p>
        </p:txBody>
      </p:sp>
      <p:sp>
        <p:nvSpPr>
          <p:cNvPr id="3" name="2 Başlık"/>
          <p:cNvSpPr>
            <a:spLocks noGrp="1"/>
          </p:cNvSpPr>
          <p:nvPr>
            <p:ph type="title"/>
          </p:nvPr>
        </p:nvSpPr>
        <p:spPr>
          <a:xfrm>
            <a:off x="457200" y="44624"/>
            <a:ext cx="8229600" cy="1143000"/>
          </a:xfrm>
        </p:spPr>
        <p:txBody>
          <a:bodyPr/>
          <a:lstStyle/>
          <a:p>
            <a:pPr algn="ctr"/>
            <a:r>
              <a:rPr lang="tr-TR" dirty="0"/>
              <a:t>Harvard Mark I - </a:t>
            </a:r>
            <a:r>
              <a:rPr lang="tr-TR" b="0" dirty="0"/>
              <a:t>1944</a:t>
            </a:r>
            <a:r>
              <a:rPr lang="tr-TR" dirty="0"/>
              <a:t> </a:t>
            </a:r>
          </a:p>
        </p:txBody>
      </p:sp>
      <p:pic>
        <p:nvPicPr>
          <p:cNvPr id="26626" name="Picture 2" descr="harvard mark I ile ilgili görsel sonucu"/>
          <p:cNvPicPr>
            <a:picLocks noChangeAspect="1" noChangeArrowheads="1"/>
          </p:cNvPicPr>
          <p:nvPr/>
        </p:nvPicPr>
        <p:blipFill>
          <a:blip r:embed="rId2" cstate="print"/>
          <a:srcRect/>
          <a:stretch>
            <a:fillRect/>
          </a:stretch>
        </p:blipFill>
        <p:spPr bwMode="auto">
          <a:xfrm>
            <a:off x="1763688" y="836712"/>
            <a:ext cx="5616624" cy="3071592"/>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96752"/>
            <a:ext cx="8229600" cy="4525963"/>
          </a:xfrm>
        </p:spPr>
        <p:txBody>
          <a:bodyPr>
            <a:noAutofit/>
          </a:bodyPr>
          <a:lstStyle/>
          <a:p>
            <a:r>
              <a:rPr lang="tr-TR" sz="2000" dirty="0">
                <a:latin typeface="Calibri" pitchFamily="34" charset="0"/>
                <a:cs typeface="Calibri" pitchFamily="34" charset="0"/>
              </a:rPr>
              <a:t>ENIAC (</a:t>
            </a:r>
            <a:r>
              <a:rPr lang="tr-TR" sz="2000" dirty="0" err="1">
                <a:latin typeface="Calibri" pitchFamily="34" charset="0"/>
                <a:cs typeface="Calibri" pitchFamily="34" charset="0"/>
              </a:rPr>
              <a:t>Electronic</a:t>
            </a:r>
            <a:r>
              <a:rPr lang="tr-TR" sz="2000" dirty="0">
                <a:latin typeface="Calibri" pitchFamily="34" charset="0"/>
                <a:cs typeface="Calibri" pitchFamily="34" charset="0"/>
              </a:rPr>
              <a:t> </a:t>
            </a:r>
            <a:r>
              <a:rPr lang="tr-TR" sz="2000" dirty="0" err="1">
                <a:latin typeface="Calibri" pitchFamily="34" charset="0"/>
                <a:cs typeface="Calibri" pitchFamily="34" charset="0"/>
              </a:rPr>
              <a:t>Numerical</a:t>
            </a:r>
            <a:r>
              <a:rPr lang="tr-TR" sz="2000" dirty="0">
                <a:latin typeface="Calibri" pitchFamily="34" charset="0"/>
                <a:cs typeface="Calibri" pitchFamily="34" charset="0"/>
              </a:rPr>
              <a:t> </a:t>
            </a:r>
            <a:r>
              <a:rPr lang="tr-TR" sz="2000" dirty="0" err="1">
                <a:latin typeface="Calibri" pitchFamily="34" charset="0"/>
                <a:cs typeface="Calibri" pitchFamily="34" charset="0"/>
              </a:rPr>
              <a:t>Integrator</a:t>
            </a:r>
            <a:r>
              <a:rPr lang="tr-TR" sz="2000" dirty="0">
                <a:latin typeface="Calibri" pitchFamily="34" charset="0"/>
                <a:cs typeface="Calibri" pitchFamily="34" charset="0"/>
              </a:rPr>
              <a:t> </a:t>
            </a:r>
            <a:r>
              <a:rPr lang="tr-TR" sz="2000" dirty="0" err="1">
                <a:latin typeface="Calibri" pitchFamily="34" charset="0"/>
                <a:cs typeface="Calibri" pitchFamily="34" charset="0"/>
              </a:rPr>
              <a:t>And</a:t>
            </a:r>
            <a:r>
              <a:rPr lang="tr-TR" sz="2000" dirty="0">
                <a:latin typeface="Calibri" pitchFamily="34" charset="0"/>
                <a:cs typeface="Calibri" pitchFamily="34" charset="0"/>
              </a:rPr>
              <a:t> </a:t>
            </a:r>
            <a:r>
              <a:rPr lang="tr-TR" sz="2000" dirty="0" err="1">
                <a:latin typeface="Calibri" pitchFamily="34" charset="0"/>
                <a:cs typeface="Calibri" pitchFamily="34" charset="0"/>
              </a:rPr>
              <a:t>Computer</a:t>
            </a:r>
            <a:r>
              <a:rPr lang="tr-TR" sz="2000" dirty="0">
                <a:latin typeface="Calibri" pitchFamily="34" charset="0"/>
                <a:cs typeface="Calibri" pitchFamily="34" charset="0"/>
              </a:rPr>
              <a:t>), elektrikle çalışan ve elektronik veri işleme kapasitesine sahip </a:t>
            </a:r>
            <a:r>
              <a:rPr lang="tr-TR" sz="2000" u="sng" dirty="0">
                <a:solidFill>
                  <a:srgbClr val="FF0000"/>
                </a:solidFill>
                <a:latin typeface="Calibri" pitchFamily="34" charset="0"/>
                <a:cs typeface="Calibri" pitchFamily="34" charset="0"/>
              </a:rPr>
              <a:t>ilk bilgisayar</a:t>
            </a:r>
            <a:r>
              <a:rPr lang="tr-TR" sz="2000" dirty="0">
                <a:latin typeface="Calibri" pitchFamily="34" charset="0"/>
                <a:cs typeface="Calibri" pitchFamily="34" charset="0"/>
              </a:rPr>
              <a:t>. </a:t>
            </a:r>
          </a:p>
          <a:p>
            <a:r>
              <a:rPr lang="tr-TR" sz="2000" dirty="0">
                <a:latin typeface="Calibri" pitchFamily="34" charset="0"/>
                <a:cs typeface="Calibri" pitchFamily="34" charset="0"/>
              </a:rPr>
              <a:t>II. Dünya Savaşı esnasında Amerikalı bilim insanları tarafından inşa edilen ENIAC ilk çıkan bilgisayardı.</a:t>
            </a:r>
          </a:p>
          <a:p>
            <a:r>
              <a:rPr lang="tr-TR" sz="2000" dirty="0">
                <a:latin typeface="Calibri" pitchFamily="34" charset="0"/>
                <a:cs typeface="Calibri" pitchFamily="34" charset="0"/>
              </a:rPr>
              <a:t> ENIAC, yaklaşık 167 m² bir alana sığıyordu ve ağırlığı 30 tondu.</a:t>
            </a:r>
          </a:p>
          <a:p>
            <a:r>
              <a:rPr lang="tr-TR" sz="2000" dirty="0">
                <a:latin typeface="Calibri" pitchFamily="34" charset="0"/>
                <a:cs typeface="Calibri" pitchFamily="34" charset="0"/>
              </a:rPr>
              <a:t>Bu ilk bilgisayarın siparişi, 1941 yılında ABD’nin II. Dünya Savaşı'na katılmasıyla birlikte ordu tarafından gizli olarak daha az isabet hatalı uzun menzilli top ve füzelerin hesaplamalarında kullanılması amaçlanıyordu.</a:t>
            </a:r>
          </a:p>
          <a:p>
            <a:r>
              <a:rPr lang="tr-TR" sz="2000" dirty="0">
                <a:latin typeface="Calibri" pitchFamily="34" charset="0"/>
                <a:cs typeface="Calibri" pitchFamily="34" charset="0"/>
              </a:rPr>
              <a:t>Bilim insanları John </a:t>
            </a:r>
            <a:r>
              <a:rPr lang="tr-TR" sz="2000" dirty="0" err="1">
                <a:latin typeface="Calibri" pitchFamily="34" charset="0"/>
                <a:cs typeface="Calibri" pitchFamily="34" charset="0"/>
              </a:rPr>
              <a:t>Mauchly</a:t>
            </a:r>
            <a:r>
              <a:rPr lang="tr-TR" sz="2000" dirty="0">
                <a:latin typeface="Calibri" pitchFamily="34" charset="0"/>
                <a:cs typeface="Calibri" pitchFamily="34" charset="0"/>
              </a:rPr>
              <a:t> ve </a:t>
            </a:r>
            <a:r>
              <a:rPr lang="tr-TR" sz="2000" dirty="0" err="1">
                <a:latin typeface="Calibri" pitchFamily="34" charset="0"/>
                <a:cs typeface="Calibri" pitchFamily="34" charset="0"/>
              </a:rPr>
              <a:t>Presper</a:t>
            </a:r>
            <a:r>
              <a:rPr lang="tr-TR" sz="2000" dirty="0">
                <a:latin typeface="Calibri" pitchFamily="34" charset="0"/>
                <a:cs typeface="Calibri" pitchFamily="34" charset="0"/>
              </a:rPr>
              <a:t> </a:t>
            </a:r>
            <a:r>
              <a:rPr lang="tr-TR" sz="2000" dirty="0" err="1">
                <a:latin typeface="Calibri" pitchFamily="34" charset="0"/>
                <a:cs typeface="Calibri" pitchFamily="34" charset="0"/>
              </a:rPr>
              <a:t>Eckert</a:t>
            </a:r>
            <a:r>
              <a:rPr lang="tr-TR" sz="2000" dirty="0">
                <a:latin typeface="Calibri" pitchFamily="34" charset="0"/>
                <a:cs typeface="Calibri" pitchFamily="34" charset="0"/>
              </a:rPr>
              <a:t> tarafından yaklaşık 4 yılda imal edildi. ENIAC ilk deneme çalışmasına 1945 yılında başladı.</a:t>
            </a:r>
          </a:p>
          <a:p>
            <a:r>
              <a:rPr lang="tr-TR" sz="2000" dirty="0">
                <a:latin typeface="Calibri" pitchFamily="34" charset="0"/>
                <a:cs typeface="Calibri" pitchFamily="34" charset="0"/>
              </a:rPr>
              <a:t>18,000 </a:t>
            </a:r>
            <a:r>
              <a:rPr lang="de-DE" sz="2000" dirty="0">
                <a:latin typeface="Calibri" pitchFamily="34" charset="0"/>
                <a:cs typeface="Calibri" pitchFamily="34" charset="0"/>
              </a:rPr>
              <a:t> </a:t>
            </a:r>
            <a:r>
              <a:rPr lang="de-DE" sz="2000" dirty="0" err="1">
                <a:latin typeface="Calibri" pitchFamily="34" charset="0"/>
                <a:cs typeface="Calibri" pitchFamily="34" charset="0"/>
              </a:rPr>
              <a:t>Vakum</a:t>
            </a:r>
            <a:r>
              <a:rPr lang="de-DE" sz="2000" dirty="0">
                <a:latin typeface="Calibri" pitchFamily="34" charset="0"/>
                <a:cs typeface="Calibri" pitchFamily="34" charset="0"/>
              </a:rPr>
              <a:t> </a:t>
            </a:r>
            <a:r>
              <a:rPr lang="de-DE" sz="2000" dirty="0" err="1">
                <a:latin typeface="Calibri" pitchFamily="34" charset="0"/>
                <a:cs typeface="Calibri" pitchFamily="34" charset="0"/>
              </a:rPr>
              <a:t>tüpü</a:t>
            </a:r>
            <a:r>
              <a:rPr lang="de-DE" sz="2000" dirty="0">
                <a:latin typeface="Calibri" pitchFamily="34" charset="0"/>
                <a:cs typeface="Calibri" pitchFamily="34" charset="0"/>
              </a:rPr>
              <a:t> </a:t>
            </a:r>
            <a:r>
              <a:rPr lang="tr-TR" sz="2000" dirty="0">
                <a:latin typeface="Calibri" pitchFamily="34" charset="0"/>
                <a:cs typeface="Calibri" pitchFamily="34" charset="0"/>
              </a:rPr>
              <a:t>(</a:t>
            </a:r>
            <a:r>
              <a:rPr lang="de-DE" sz="2000" dirty="0" err="1">
                <a:latin typeface="Calibri" pitchFamily="34" charset="0"/>
                <a:cs typeface="Calibri" pitchFamily="34" charset="0"/>
              </a:rPr>
              <a:t>elektron</a:t>
            </a:r>
            <a:r>
              <a:rPr lang="de-DE" sz="2000" dirty="0">
                <a:latin typeface="Calibri" pitchFamily="34" charset="0"/>
                <a:cs typeface="Calibri" pitchFamily="34" charset="0"/>
              </a:rPr>
              <a:t> </a:t>
            </a:r>
            <a:r>
              <a:rPr lang="de-DE" sz="2000" dirty="0" err="1">
                <a:latin typeface="Calibri" pitchFamily="34" charset="0"/>
                <a:cs typeface="Calibri" pitchFamily="34" charset="0"/>
              </a:rPr>
              <a:t>tüpü</a:t>
            </a:r>
            <a:r>
              <a:rPr lang="tr-TR" sz="2000" dirty="0">
                <a:latin typeface="Calibri" pitchFamily="34" charset="0"/>
                <a:cs typeface="Calibri" pitchFamily="34" charset="0"/>
              </a:rPr>
              <a:t>) içeriyordu. </a:t>
            </a:r>
          </a:p>
          <a:p>
            <a:r>
              <a:rPr lang="tr-TR" sz="2000" dirty="0">
                <a:latin typeface="Calibri" pitchFamily="34" charset="0"/>
                <a:cs typeface="Calibri" pitchFamily="34" charset="0"/>
              </a:rPr>
              <a:t>Turing-</a:t>
            </a:r>
            <a:r>
              <a:rPr lang="tr-TR" sz="2000" dirty="0" err="1">
                <a:latin typeface="Calibri" pitchFamily="34" charset="0"/>
                <a:cs typeface="Calibri" pitchFamily="34" charset="0"/>
              </a:rPr>
              <a:t>complete</a:t>
            </a:r>
            <a:r>
              <a:rPr lang="tr-TR" sz="2000" dirty="0">
                <a:latin typeface="Calibri" pitchFamily="34" charset="0"/>
                <a:cs typeface="Calibri" pitchFamily="34" charset="0"/>
              </a:rPr>
              <a:t> bir sistemdi.</a:t>
            </a:r>
          </a:p>
        </p:txBody>
      </p:sp>
      <p:sp>
        <p:nvSpPr>
          <p:cNvPr id="3" name="2 Başlık"/>
          <p:cNvSpPr>
            <a:spLocks noGrp="1"/>
          </p:cNvSpPr>
          <p:nvPr>
            <p:ph type="title"/>
          </p:nvPr>
        </p:nvSpPr>
        <p:spPr/>
        <p:txBody>
          <a:bodyPr/>
          <a:lstStyle/>
          <a:p>
            <a:r>
              <a:rPr lang="tr-TR" dirty="0"/>
              <a:t>ENIAC -1945</a:t>
            </a:r>
          </a:p>
        </p:txBody>
      </p:sp>
      <p:pic>
        <p:nvPicPr>
          <p:cNvPr id="2050" name="Picture 2" descr="https://upload.wikimedia.org/wikipedia/commons/thumb/e/e9/Elektronenroehren-auswahl.jpg/290px-Elektronenroehren-auswahl.jpg"/>
          <p:cNvPicPr>
            <a:picLocks noChangeAspect="1" noChangeArrowheads="1"/>
          </p:cNvPicPr>
          <p:nvPr/>
        </p:nvPicPr>
        <p:blipFill>
          <a:blip r:embed="rId2" cstate="print"/>
          <a:srcRect/>
          <a:stretch>
            <a:fillRect/>
          </a:stretch>
        </p:blipFill>
        <p:spPr bwMode="auto">
          <a:xfrm>
            <a:off x="4211960" y="4941168"/>
            <a:ext cx="3456384" cy="1680519"/>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sp>
        <p:nvSpPr>
          <p:cNvPr id="93186" name="AutoShape 2" descr="ENIAC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93190" name="Picture 6" descr="Dosya:Eniac.jpg - Vikipedi"/>
          <p:cNvPicPr>
            <a:picLocks noChangeAspect="1" noChangeArrowheads="1"/>
          </p:cNvPicPr>
          <p:nvPr/>
        </p:nvPicPr>
        <p:blipFill>
          <a:blip r:embed="rId2" cstate="print"/>
          <a:srcRect/>
          <a:stretch>
            <a:fillRect/>
          </a:stretch>
        </p:blipFill>
        <p:spPr bwMode="auto">
          <a:xfrm>
            <a:off x="839291" y="260648"/>
            <a:ext cx="7477125" cy="5715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92500" lnSpcReduction="20000"/>
          </a:bodyPr>
          <a:lstStyle/>
          <a:p>
            <a:r>
              <a:rPr lang="en-US" dirty="0">
                <a:latin typeface="Calibri" pitchFamily="34" charset="0"/>
                <a:cs typeface="Calibri" pitchFamily="34" charset="0"/>
              </a:rPr>
              <a:t>EDVAC (Electronic Discrete Variable Automatic Computer) (</a:t>
            </a:r>
            <a:r>
              <a:rPr lang="en-US" dirty="0" err="1">
                <a:latin typeface="Calibri" pitchFamily="34" charset="0"/>
                <a:cs typeface="Calibri" pitchFamily="34" charset="0"/>
              </a:rPr>
              <a:t>Elektronik</a:t>
            </a:r>
            <a:r>
              <a:rPr lang="en-US" dirty="0">
                <a:latin typeface="Calibri" pitchFamily="34" charset="0"/>
                <a:cs typeface="Calibri" pitchFamily="34" charset="0"/>
              </a:rPr>
              <a:t> </a:t>
            </a:r>
            <a:r>
              <a:rPr lang="en-US" dirty="0" err="1">
                <a:latin typeface="Calibri" pitchFamily="34" charset="0"/>
                <a:cs typeface="Calibri" pitchFamily="34" charset="0"/>
              </a:rPr>
              <a:t>Ayrık</a:t>
            </a:r>
            <a:r>
              <a:rPr lang="en-US" dirty="0">
                <a:latin typeface="Calibri" pitchFamily="34" charset="0"/>
                <a:cs typeface="Calibri" pitchFamily="34" charset="0"/>
              </a:rPr>
              <a:t> </a:t>
            </a:r>
            <a:r>
              <a:rPr lang="en-US" dirty="0" err="1">
                <a:latin typeface="Calibri" pitchFamily="34" charset="0"/>
                <a:cs typeface="Calibri" pitchFamily="34" charset="0"/>
              </a:rPr>
              <a:t>Değişken</a:t>
            </a:r>
            <a:r>
              <a:rPr lang="en-US" dirty="0">
                <a:latin typeface="Calibri" pitchFamily="34" charset="0"/>
                <a:cs typeface="Calibri" pitchFamily="34" charset="0"/>
              </a:rPr>
              <a:t> </a:t>
            </a:r>
            <a:r>
              <a:rPr lang="en-US" dirty="0" err="1">
                <a:latin typeface="Calibri" pitchFamily="34" charset="0"/>
                <a:cs typeface="Calibri" pitchFamily="34" charset="0"/>
              </a:rPr>
              <a:t>Otomatik</a:t>
            </a:r>
            <a:r>
              <a:rPr lang="en-US" dirty="0">
                <a:latin typeface="Calibri" pitchFamily="34" charset="0"/>
                <a:cs typeface="Calibri" pitchFamily="34" charset="0"/>
              </a:rPr>
              <a:t> </a:t>
            </a:r>
            <a:r>
              <a:rPr lang="en-US" dirty="0" err="1">
                <a:latin typeface="Calibri" pitchFamily="34" charset="0"/>
                <a:cs typeface="Calibri" pitchFamily="34" charset="0"/>
              </a:rPr>
              <a:t>Bilgisayar</a:t>
            </a:r>
            <a:r>
              <a:rPr lang="en-US" dirty="0">
                <a:latin typeface="Calibri" pitchFamily="34" charset="0"/>
                <a:cs typeface="Calibri" pitchFamily="34" charset="0"/>
              </a:rPr>
              <a:t>) en </a:t>
            </a:r>
            <a:r>
              <a:rPr lang="en-US" dirty="0" err="1">
                <a:latin typeface="Calibri" pitchFamily="34" charset="0"/>
                <a:cs typeface="Calibri" pitchFamily="34" charset="0"/>
              </a:rPr>
              <a:t>eski</a:t>
            </a:r>
            <a:r>
              <a:rPr lang="en-US" dirty="0">
                <a:latin typeface="Calibri" pitchFamily="34" charset="0"/>
                <a:cs typeface="Calibri" pitchFamily="34" charset="0"/>
              </a:rPr>
              <a:t> </a:t>
            </a:r>
            <a:r>
              <a:rPr lang="en-US" dirty="0" err="1">
                <a:latin typeface="Calibri" pitchFamily="34" charset="0"/>
                <a:cs typeface="Calibri" pitchFamily="34" charset="0"/>
              </a:rPr>
              <a:t>elektronik</a:t>
            </a:r>
            <a:r>
              <a:rPr lang="en-US" dirty="0">
                <a:latin typeface="Calibri" pitchFamily="34" charset="0"/>
                <a:cs typeface="Calibri" pitchFamily="34" charset="0"/>
              </a:rPr>
              <a:t> </a:t>
            </a:r>
            <a:r>
              <a:rPr lang="en-US" dirty="0" err="1">
                <a:latin typeface="Calibri" pitchFamily="34" charset="0"/>
                <a:cs typeface="Calibri" pitchFamily="34" charset="0"/>
              </a:rPr>
              <a:t>bilgisayarlardan</a:t>
            </a:r>
            <a:r>
              <a:rPr lang="en-US" dirty="0">
                <a:latin typeface="Calibri" pitchFamily="34" charset="0"/>
                <a:cs typeface="Calibri" pitchFamily="34" charset="0"/>
              </a:rPr>
              <a:t> </a:t>
            </a:r>
            <a:r>
              <a:rPr lang="en-US" dirty="0" err="1">
                <a:latin typeface="Calibri" pitchFamily="34" charset="0"/>
                <a:cs typeface="Calibri" pitchFamily="34" charset="0"/>
              </a:rPr>
              <a:t>biri</a:t>
            </a:r>
            <a:r>
              <a:rPr lang="tr-TR" dirty="0" err="1">
                <a:latin typeface="Calibri" pitchFamily="34" charset="0"/>
                <a:cs typeface="Calibri" pitchFamily="34" charset="0"/>
              </a:rPr>
              <a:t>dir</a:t>
            </a:r>
            <a:r>
              <a:rPr lang="en-US" dirty="0">
                <a:latin typeface="Calibri" pitchFamily="34" charset="0"/>
                <a:cs typeface="Calibri" pitchFamily="34" charset="0"/>
              </a:rPr>
              <a:t>. </a:t>
            </a:r>
            <a:r>
              <a:rPr lang="en-US" dirty="0" err="1">
                <a:latin typeface="Calibri" pitchFamily="34" charset="0"/>
                <a:cs typeface="Calibri" pitchFamily="34" charset="0"/>
              </a:rPr>
              <a:t>Bir</a:t>
            </a:r>
            <a:r>
              <a:rPr lang="en-US" dirty="0">
                <a:latin typeface="Calibri" pitchFamily="34" charset="0"/>
                <a:cs typeface="Calibri" pitchFamily="34" charset="0"/>
              </a:rPr>
              <a:t> </a:t>
            </a:r>
            <a:r>
              <a:rPr lang="en-US" dirty="0" err="1">
                <a:latin typeface="Calibri" pitchFamily="34" charset="0"/>
                <a:cs typeface="Calibri" pitchFamily="34" charset="0"/>
              </a:rPr>
              <a:t>önceki</a:t>
            </a:r>
            <a:r>
              <a:rPr lang="en-US" dirty="0">
                <a:latin typeface="Calibri" pitchFamily="34" charset="0"/>
                <a:cs typeface="Calibri" pitchFamily="34" charset="0"/>
              </a:rPr>
              <a:t> </a:t>
            </a:r>
            <a:r>
              <a:rPr lang="en-US" dirty="0" err="1">
                <a:latin typeface="Calibri" pitchFamily="34" charset="0"/>
                <a:cs typeface="Calibri" pitchFamily="34" charset="0"/>
              </a:rPr>
              <a:t>ENIAC'ın</a:t>
            </a:r>
            <a:r>
              <a:rPr lang="en-US" dirty="0">
                <a:latin typeface="Calibri" pitchFamily="34" charset="0"/>
                <a:cs typeface="Calibri" pitchFamily="34" charset="0"/>
              </a:rPr>
              <a:t> </a:t>
            </a:r>
            <a:r>
              <a:rPr lang="en-US" dirty="0" err="1">
                <a:latin typeface="Calibri" pitchFamily="34" charset="0"/>
                <a:cs typeface="Calibri" pitchFamily="34" charset="0"/>
              </a:rPr>
              <a:t>aksine</a:t>
            </a:r>
            <a:r>
              <a:rPr lang="tr-TR" dirty="0">
                <a:latin typeface="Calibri" pitchFamily="34" charset="0"/>
                <a:cs typeface="Calibri" pitchFamily="34" charset="0"/>
              </a:rPr>
              <a:t>, ondalıktan ziyade ikiliydi ve depolanmış bir program bilgisayarı olarak tasarlandı</a:t>
            </a:r>
            <a:r>
              <a:rPr lang="en-US" dirty="0">
                <a:latin typeface="Calibri" pitchFamily="34" charset="0"/>
                <a:cs typeface="Calibri" pitchFamily="34" charset="0"/>
              </a:rPr>
              <a:t>.</a:t>
            </a:r>
            <a:r>
              <a:rPr lang="tr-TR" dirty="0">
                <a:latin typeface="Calibri" pitchFamily="34" charset="0"/>
                <a:cs typeface="Calibri" pitchFamily="34" charset="0"/>
              </a:rPr>
              <a:t> EDVAC ile ilgili İlk Rapor Taslağı 1945 yılında John </a:t>
            </a:r>
            <a:r>
              <a:rPr lang="tr-TR" dirty="0" err="1">
                <a:latin typeface="Calibri" pitchFamily="34" charset="0"/>
                <a:cs typeface="Calibri" pitchFamily="34" charset="0"/>
              </a:rPr>
              <a:t>von</a:t>
            </a:r>
            <a:r>
              <a:rPr lang="tr-TR" dirty="0">
                <a:latin typeface="Calibri" pitchFamily="34" charset="0"/>
                <a:cs typeface="Calibri" pitchFamily="34" charset="0"/>
              </a:rPr>
              <a:t> </a:t>
            </a:r>
            <a:r>
              <a:rPr lang="tr-TR" dirty="0" err="1">
                <a:latin typeface="Calibri" pitchFamily="34" charset="0"/>
                <a:cs typeface="Calibri" pitchFamily="34" charset="0"/>
              </a:rPr>
              <a:t>Neumann</a:t>
            </a:r>
            <a:r>
              <a:rPr lang="tr-TR" dirty="0">
                <a:latin typeface="Calibri" pitchFamily="34" charset="0"/>
                <a:cs typeface="Calibri" pitchFamily="34" charset="0"/>
              </a:rPr>
              <a:t> tarafından yazılmış 101 sayfalık tamamlanmamış bir belgedir. </a:t>
            </a:r>
          </a:p>
          <a:p>
            <a:r>
              <a:rPr lang="tr-TR" dirty="0" err="1">
                <a:latin typeface="Calibri" pitchFamily="34" charset="0"/>
                <a:cs typeface="Calibri" pitchFamily="34" charset="0"/>
              </a:rPr>
              <a:t>Von</a:t>
            </a:r>
            <a:r>
              <a:rPr lang="tr-TR" dirty="0">
                <a:latin typeface="Calibri" pitchFamily="34" charset="0"/>
                <a:cs typeface="Calibri" pitchFamily="34" charset="0"/>
              </a:rPr>
              <a:t> </a:t>
            </a:r>
            <a:r>
              <a:rPr lang="tr-TR" dirty="0" err="1">
                <a:latin typeface="Calibri" pitchFamily="34" charset="0"/>
                <a:cs typeface="Calibri" pitchFamily="34" charset="0"/>
              </a:rPr>
              <a:t>Neumann</a:t>
            </a:r>
            <a:r>
              <a:rPr lang="tr-TR" dirty="0">
                <a:latin typeface="Calibri" pitchFamily="34" charset="0"/>
                <a:cs typeface="Calibri" pitchFamily="34" charset="0"/>
              </a:rPr>
              <a:t> mimarisi olarak bilinen depolanmış program konseptini kullanan bir bilgisayarın mantıksal tasarımının ilk yayınlanmış açıklamasını içerir. </a:t>
            </a:r>
          </a:p>
          <a:p>
            <a:r>
              <a:rPr lang="tr-TR" dirty="0">
                <a:latin typeface="Calibri" pitchFamily="34" charset="0"/>
                <a:cs typeface="Calibri" pitchFamily="34" charset="0"/>
              </a:rPr>
              <a:t>EDVAC, </a:t>
            </a:r>
            <a:r>
              <a:rPr lang="tr-TR" dirty="0" err="1">
                <a:latin typeface="Calibri" pitchFamily="34" charset="0"/>
                <a:cs typeface="Calibri" pitchFamily="34" charset="0"/>
              </a:rPr>
              <a:t>Von</a:t>
            </a:r>
            <a:r>
              <a:rPr lang="tr-TR" dirty="0">
                <a:latin typeface="Calibri" pitchFamily="34" charset="0"/>
                <a:cs typeface="Calibri" pitchFamily="34" charset="0"/>
              </a:rPr>
              <a:t> </a:t>
            </a:r>
            <a:r>
              <a:rPr lang="tr-TR" dirty="0" err="1">
                <a:latin typeface="Calibri" pitchFamily="34" charset="0"/>
                <a:cs typeface="Calibri" pitchFamily="34" charset="0"/>
              </a:rPr>
              <a:t>Neumann’ın</a:t>
            </a:r>
            <a:r>
              <a:rPr lang="tr-TR" dirty="0">
                <a:latin typeface="Calibri" pitchFamily="34" charset="0"/>
                <a:cs typeface="Calibri" pitchFamily="34" charset="0"/>
              </a:rPr>
              <a:t>  raporunun ilk taslağı esas alınarak yapılmıştır. Yaklaşık 6000 vakum tüpü içerir. EDVAC 1949 yılında balistik araştırma laboratuarına teslim edilmiştir.</a:t>
            </a:r>
          </a:p>
        </p:txBody>
      </p:sp>
      <p:sp>
        <p:nvSpPr>
          <p:cNvPr id="3" name="2 Başlık"/>
          <p:cNvSpPr>
            <a:spLocks noGrp="1"/>
          </p:cNvSpPr>
          <p:nvPr>
            <p:ph type="title"/>
          </p:nvPr>
        </p:nvSpPr>
        <p:spPr/>
        <p:txBody>
          <a:bodyPr/>
          <a:lstStyle/>
          <a:p>
            <a:r>
              <a:rPr lang="en-US" dirty="0">
                <a:latin typeface="Calibri" pitchFamily="34" charset="0"/>
                <a:cs typeface="Calibri" pitchFamily="34" charset="0"/>
              </a:rPr>
              <a:t>EDVAC</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96752"/>
            <a:ext cx="8229600" cy="4104456"/>
          </a:xfrm>
        </p:spPr>
        <p:txBody>
          <a:bodyPr>
            <a:normAutofit lnSpcReduction="10000"/>
          </a:bodyPr>
          <a:lstStyle/>
          <a:p>
            <a:r>
              <a:rPr lang="tr-TR" sz="2200" dirty="0"/>
              <a:t>1947 yılında </a:t>
            </a:r>
            <a:r>
              <a:rPr lang="tr-TR" sz="2200" dirty="0" err="1"/>
              <a:t>Bell</a:t>
            </a:r>
            <a:r>
              <a:rPr lang="tr-TR" sz="2200" dirty="0"/>
              <a:t> laboratuarlarında </a:t>
            </a:r>
            <a:r>
              <a:rPr lang="tr-TR" sz="2200" dirty="0" err="1">
                <a:solidFill>
                  <a:srgbClr val="FF0000"/>
                </a:solidFill>
              </a:rPr>
              <a:t>Transistör</a:t>
            </a:r>
            <a:r>
              <a:rPr lang="tr-TR" sz="2200" dirty="0"/>
              <a:t> adında minik bir elektronik devre elemanın icadı yüzyılın en iyi icadı sayılabilir. Çünkü, teknoloji alanında yaşanan ivmede bu elektronik devre elemanın önemi çok büyüktür. </a:t>
            </a:r>
            <a:r>
              <a:rPr lang="tr-TR" sz="2200" dirty="0" err="1"/>
              <a:t>Transistör</a:t>
            </a:r>
            <a:r>
              <a:rPr lang="tr-TR" sz="2200" dirty="0"/>
              <a:t> adındaki bu elektronik devre elemanın mucitleri; John </a:t>
            </a:r>
            <a:r>
              <a:rPr lang="tr-TR" sz="2200" dirty="0" err="1"/>
              <a:t>Bardeen</a:t>
            </a:r>
            <a:r>
              <a:rPr lang="tr-TR" sz="2200" dirty="0"/>
              <a:t> ve </a:t>
            </a:r>
            <a:r>
              <a:rPr lang="tr-TR" sz="2200" dirty="0" err="1"/>
              <a:t>Walter</a:t>
            </a:r>
            <a:r>
              <a:rPr lang="tr-TR" sz="2200" dirty="0"/>
              <a:t> </a:t>
            </a:r>
            <a:r>
              <a:rPr lang="tr-TR" sz="2200" dirty="0" err="1"/>
              <a:t>Brattain’dir</a:t>
            </a:r>
            <a:r>
              <a:rPr lang="tr-TR" sz="2200" dirty="0"/>
              <a:t>. </a:t>
            </a:r>
            <a:endParaRPr lang="tr-TR" sz="2200" dirty="0">
              <a:solidFill>
                <a:srgbClr val="FF0000"/>
              </a:solidFill>
            </a:endParaRPr>
          </a:p>
          <a:p>
            <a:r>
              <a:rPr lang="tr-TR" sz="2200" dirty="0" err="1"/>
              <a:t>Transistör</a:t>
            </a:r>
            <a:r>
              <a:rPr lang="tr-TR" sz="2200" dirty="0"/>
              <a:t> yarı iletken bir elektronik devre elamanıdır. </a:t>
            </a:r>
            <a:r>
              <a:rPr lang="tr-TR" sz="2200" dirty="0" err="1"/>
              <a:t>Transistörün</a:t>
            </a:r>
            <a:r>
              <a:rPr lang="tr-TR" sz="2200" dirty="0"/>
              <a:t> keşfi ile teknoloji dünyasında adeta bir çığır aşılmış ve vakum tüplerinin yerini alabilen bir eleman ortaya çıkmıştır. 2. Dünya Savaşında daha hızlı bilgisayarlar ihtiyaç duyulması bu alanda yapılan çalışmaları hızlandırmıştır.</a:t>
            </a:r>
          </a:p>
        </p:txBody>
      </p:sp>
      <p:sp>
        <p:nvSpPr>
          <p:cNvPr id="3" name="2 Başlık"/>
          <p:cNvSpPr>
            <a:spLocks noGrp="1"/>
          </p:cNvSpPr>
          <p:nvPr>
            <p:ph type="title"/>
          </p:nvPr>
        </p:nvSpPr>
        <p:spPr>
          <a:xfrm>
            <a:off x="457200" y="274638"/>
            <a:ext cx="8229600" cy="922114"/>
          </a:xfrm>
        </p:spPr>
        <p:txBody>
          <a:bodyPr/>
          <a:lstStyle/>
          <a:p>
            <a:r>
              <a:rPr lang="tr-TR" dirty="0" err="1"/>
              <a:t>Transistör</a:t>
            </a:r>
            <a:endParaRPr lang="tr-TR" dirty="0"/>
          </a:p>
        </p:txBody>
      </p:sp>
      <p:pic>
        <p:nvPicPr>
          <p:cNvPr id="76802" name="Picture 2" descr="Bilgisayar ve Transistör"/>
          <p:cNvPicPr>
            <a:picLocks noChangeAspect="1" noChangeArrowheads="1"/>
          </p:cNvPicPr>
          <p:nvPr/>
        </p:nvPicPr>
        <p:blipFill>
          <a:blip r:embed="rId2" cstate="print"/>
          <a:srcRect t="13440" b="12641"/>
          <a:stretch>
            <a:fillRect/>
          </a:stretch>
        </p:blipFill>
        <p:spPr bwMode="auto">
          <a:xfrm>
            <a:off x="4593460" y="4653136"/>
            <a:ext cx="3506932" cy="194421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340768"/>
            <a:ext cx="8229600" cy="4525963"/>
          </a:xfrm>
        </p:spPr>
        <p:txBody>
          <a:bodyPr>
            <a:noAutofit/>
          </a:bodyPr>
          <a:lstStyle/>
          <a:p>
            <a:r>
              <a:rPr lang="tr-TR" sz="2200" dirty="0" err="1"/>
              <a:t>Transistör</a:t>
            </a:r>
            <a:r>
              <a:rPr lang="tr-TR" sz="2200" dirty="0"/>
              <a:t>, elektronik devrelerde dolaşan küçük devre akımlarını yükseltip alçaltabilen ve gerilimleri kontrol edebilen yarı iletken bir devre elemanıdır. Kablolardaki, devre yollarındaki elektronları kontrol edebilen </a:t>
            </a:r>
            <a:r>
              <a:rPr lang="tr-TR" sz="2200" dirty="0" err="1"/>
              <a:t>transistörler</a:t>
            </a:r>
            <a:r>
              <a:rPr lang="tr-TR" sz="2200" dirty="0"/>
              <a:t>, bu sayede elektriği de kontrol eden cihazlar olarak tanınır. Aynı zamanda, devrede anahtarlama görevini de yerine getirebilirler.</a:t>
            </a:r>
          </a:p>
          <a:p>
            <a:r>
              <a:rPr lang="tr-TR" sz="2200" dirty="0" err="1"/>
              <a:t>Transistör</a:t>
            </a:r>
            <a:r>
              <a:rPr lang="tr-TR" sz="2200" dirty="0"/>
              <a:t>, sadece akımı iletmekle kalmaz, aynı zamanda devre kartından geçen gücü yükseltip azaltmaya olanak sağlar. </a:t>
            </a:r>
            <a:r>
              <a:rPr lang="tr-TR" sz="2200" dirty="0" err="1"/>
              <a:t>Transistörlerin</a:t>
            </a:r>
            <a:r>
              <a:rPr lang="tr-TR" sz="2200" dirty="0"/>
              <a:t> devre kartında genellikle 3 bacağı bulunur. Bu bacaklardan birisine uygulanan akım ile diğer bacaklar arasındaki elektrik akımı, hassas bir şekilde kontrol edilebilir.</a:t>
            </a:r>
          </a:p>
        </p:txBody>
      </p:sp>
      <p:sp>
        <p:nvSpPr>
          <p:cNvPr id="3" name="2 Başlık"/>
          <p:cNvSpPr>
            <a:spLocks noGrp="1"/>
          </p:cNvSpPr>
          <p:nvPr>
            <p:ph type="title"/>
          </p:nvPr>
        </p:nvSpPr>
        <p:spPr/>
        <p:txBody>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329200"/>
            <a:ext cx="8229600" cy="2955784"/>
          </a:xfrm>
        </p:spPr>
        <p:txBody>
          <a:bodyPr>
            <a:normAutofit/>
          </a:bodyPr>
          <a:lstStyle/>
          <a:p>
            <a:r>
              <a:rPr lang="tr-TR" sz="2200" b="1" dirty="0"/>
              <a:t>Yarı-iletken maddeler</a:t>
            </a:r>
            <a:r>
              <a:rPr lang="tr-TR" sz="2200" dirty="0"/>
              <a:t>, normalde yalıtkan olmalarına karşın elektrik gerilimi gibi dış etkilere maruz kaldıklarında iletken olarak davranırlar.</a:t>
            </a:r>
          </a:p>
          <a:p>
            <a:endParaRPr lang="tr-TR" sz="2200" dirty="0"/>
          </a:p>
          <a:p>
            <a:pPr>
              <a:buNone/>
            </a:pPr>
            <a:r>
              <a:rPr lang="tr-TR" sz="2200" b="1" u="sng" dirty="0">
                <a:solidFill>
                  <a:srgbClr val="FF0000"/>
                </a:solidFill>
              </a:rPr>
              <a:t>DİYOT</a:t>
            </a:r>
          </a:p>
          <a:p>
            <a:r>
              <a:rPr lang="tr-TR" sz="2200" dirty="0"/>
              <a:t>En basit yarı-iletken devre elemanı olan ve akımın yalnızca tek bir yönde akmasını sağlayan devre elemanıdır.</a:t>
            </a:r>
          </a:p>
        </p:txBody>
      </p:sp>
      <p:pic>
        <p:nvPicPr>
          <p:cNvPr id="137218" name="Picture 2" descr="diyot yarı iletken"/>
          <p:cNvPicPr>
            <a:picLocks noChangeAspect="1" noChangeArrowheads="1"/>
          </p:cNvPicPr>
          <p:nvPr/>
        </p:nvPicPr>
        <p:blipFill>
          <a:blip r:embed="rId2" cstate="print"/>
          <a:srcRect/>
          <a:stretch>
            <a:fillRect/>
          </a:stretch>
        </p:blipFill>
        <p:spPr bwMode="auto">
          <a:xfrm>
            <a:off x="5940152" y="2996952"/>
            <a:ext cx="2664296" cy="3083676"/>
          </a:xfrm>
          <a:prstGeom prst="rect">
            <a:avLst/>
          </a:prstGeom>
          <a:noFill/>
        </p:spPr>
      </p:pic>
      <p:sp>
        <p:nvSpPr>
          <p:cNvPr id="6" name="1 İçerik Yer Tutucusu"/>
          <p:cNvSpPr txBox="1">
            <a:spLocks/>
          </p:cNvSpPr>
          <p:nvPr/>
        </p:nvSpPr>
        <p:spPr>
          <a:xfrm>
            <a:off x="467544" y="3281528"/>
            <a:ext cx="5472608" cy="2955784"/>
          </a:xfrm>
          <a:prstGeom prst="rect">
            <a:avLst/>
          </a:prstGeom>
        </p:spPr>
        <p:txBody>
          <a:bodyPr vert="horz">
            <a:noAutofit/>
          </a:bodyPr>
          <a:lstStyle/>
          <a:p>
            <a:r>
              <a:rPr lang="tr-TR" sz="1900" dirty="0"/>
              <a:t>Bir diyot, iki farklı şekilde kutuplanabilir. </a:t>
            </a:r>
          </a:p>
          <a:p>
            <a:r>
              <a:rPr lang="tr-TR" sz="1900" dirty="0"/>
              <a:t>Yanda da görüldüğü gibi diyotun anot ucuna pozitif, katot ucuna da negatif bir gerilim uygulanması durumuna </a:t>
            </a:r>
            <a:r>
              <a:rPr lang="tr-TR" sz="1900" b="1" dirty="0"/>
              <a:t>ileri kutuplama </a:t>
            </a:r>
            <a:r>
              <a:rPr lang="tr-TR" sz="1900" dirty="0"/>
              <a:t>ismi verilir. İleri kutuplanmış bir diyotun anot ucundan katot ucuna akım geçişi olur. Gerilimlerin yerleri tam tersine çevrildiğinde ise diyot </a:t>
            </a:r>
            <a:r>
              <a:rPr lang="tr-TR" sz="1900" b="1" dirty="0"/>
              <a:t>ters kutuplama </a:t>
            </a:r>
            <a:r>
              <a:rPr lang="tr-TR" sz="1900" dirty="0"/>
              <a:t>durumundadır. Bu durumda diyot üzerinden akım geçmez.</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endParaRPr lang="tr-TR" dirty="0"/>
          </a:p>
          <a:p>
            <a:endParaRPr lang="tr-TR" dirty="0"/>
          </a:p>
          <a:p>
            <a:endParaRPr lang="tr-TR" dirty="0"/>
          </a:p>
          <a:p>
            <a:pPr>
              <a:buNone/>
            </a:pPr>
            <a:endParaRPr lang="tr-TR" dirty="0"/>
          </a:p>
          <a:p>
            <a:r>
              <a:rPr lang="tr-TR" sz="2200" dirty="0" err="1"/>
              <a:t>Transistörler</a:t>
            </a:r>
            <a:r>
              <a:rPr lang="tr-TR" sz="2200" dirty="0"/>
              <a:t>, iki adet diyotun anot uçlarından birleştirilmesi ile oluşurlar. </a:t>
            </a:r>
          </a:p>
          <a:p>
            <a:r>
              <a:rPr lang="tr-TR" sz="2200" dirty="0" err="1"/>
              <a:t>Transistörün</a:t>
            </a:r>
            <a:r>
              <a:rPr lang="tr-TR" sz="2200" dirty="0"/>
              <a:t> elektrik akımını kontrol etmesini, tıpkı suyu kontrol eden bir vana gibi düşünebiliriz.</a:t>
            </a:r>
            <a:r>
              <a:rPr lang="tr-TR" sz="2200" b="1" dirty="0"/>
              <a:t> Ç</a:t>
            </a:r>
            <a:r>
              <a:rPr lang="tr-TR" sz="2200" dirty="0"/>
              <a:t>alışması için </a:t>
            </a:r>
            <a:r>
              <a:rPr lang="tr-TR" sz="2200" b="1" dirty="0" err="1"/>
              <a:t>base</a:t>
            </a:r>
            <a:r>
              <a:rPr lang="tr-TR" sz="2200" dirty="0"/>
              <a:t> bacağına </a:t>
            </a:r>
            <a:r>
              <a:rPr lang="tr-TR" sz="2200" b="1" dirty="0"/>
              <a:t>akım </a:t>
            </a:r>
            <a:r>
              <a:rPr lang="tr-TR" sz="2200" dirty="0"/>
              <a:t>uygulamak gereklidir. NPN </a:t>
            </a:r>
            <a:r>
              <a:rPr lang="tr-TR" sz="2200" dirty="0" err="1"/>
              <a:t>transistörler</a:t>
            </a:r>
            <a:r>
              <a:rPr lang="tr-TR" sz="2200" dirty="0"/>
              <a:t>, açık konuma getirilmeleri için pozitif baz akımına ihtiyaç duyarlar.</a:t>
            </a:r>
          </a:p>
          <a:p>
            <a:endParaRPr lang="tr-TR" dirty="0"/>
          </a:p>
        </p:txBody>
      </p:sp>
      <p:sp>
        <p:nvSpPr>
          <p:cNvPr id="3" name="2 Başlık"/>
          <p:cNvSpPr>
            <a:spLocks noGrp="1"/>
          </p:cNvSpPr>
          <p:nvPr>
            <p:ph type="title"/>
          </p:nvPr>
        </p:nvSpPr>
        <p:spPr/>
        <p:txBody>
          <a:bodyPr/>
          <a:lstStyle/>
          <a:p>
            <a:endParaRPr lang="tr-TR"/>
          </a:p>
        </p:txBody>
      </p:sp>
      <p:pic>
        <p:nvPicPr>
          <p:cNvPr id="78850" name="Picture 2" descr="transistör akım ilişkis"/>
          <p:cNvPicPr>
            <a:picLocks noChangeAspect="1" noChangeArrowheads="1"/>
          </p:cNvPicPr>
          <p:nvPr/>
        </p:nvPicPr>
        <p:blipFill>
          <a:blip r:embed="rId2" cstate="print"/>
          <a:srcRect t="6426" b="10040"/>
          <a:stretch>
            <a:fillRect/>
          </a:stretch>
        </p:blipFill>
        <p:spPr bwMode="auto">
          <a:xfrm>
            <a:off x="467544" y="260648"/>
            <a:ext cx="5976664" cy="2808312"/>
          </a:xfrm>
          <a:prstGeom prst="rect">
            <a:avLst/>
          </a:prstGeom>
          <a:noFill/>
        </p:spPr>
      </p:pic>
      <p:pic>
        <p:nvPicPr>
          <p:cNvPr id="5" name="Picture 2" descr="npn tipi transistör"/>
          <p:cNvPicPr>
            <a:picLocks noChangeAspect="1" noChangeArrowheads="1"/>
          </p:cNvPicPr>
          <p:nvPr/>
        </p:nvPicPr>
        <p:blipFill>
          <a:blip r:embed="rId3" cstate="print"/>
          <a:srcRect/>
          <a:stretch>
            <a:fillRect/>
          </a:stretch>
        </p:blipFill>
        <p:spPr bwMode="auto">
          <a:xfrm>
            <a:off x="6151190" y="283468"/>
            <a:ext cx="2381250" cy="28575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836712"/>
            <a:ext cx="8229600" cy="5328592"/>
          </a:xfrm>
        </p:spPr>
        <p:txBody>
          <a:bodyPr>
            <a:normAutofit/>
          </a:bodyPr>
          <a:lstStyle/>
          <a:p>
            <a:endParaRPr lang="tr-TR" dirty="0"/>
          </a:p>
          <a:p>
            <a:endParaRPr lang="tr-TR" dirty="0"/>
          </a:p>
          <a:p>
            <a:endParaRPr lang="tr-TR" dirty="0"/>
          </a:p>
          <a:p>
            <a:endParaRPr lang="tr-TR" dirty="0"/>
          </a:p>
          <a:p>
            <a:endParaRPr lang="tr-TR" dirty="0"/>
          </a:p>
          <a:p>
            <a:endParaRPr lang="tr-TR" dirty="0"/>
          </a:p>
          <a:p>
            <a:pPr>
              <a:buNone/>
            </a:pPr>
            <a:endParaRPr lang="tr-TR" dirty="0"/>
          </a:p>
          <a:p>
            <a:r>
              <a:rPr lang="tr-TR" sz="2400" dirty="0"/>
              <a:t>Bu şekildeki yarı-iletken maddelerden oluşturulan yapıya </a:t>
            </a:r>
            <a:r>
              <a:rPr lang="tr-TR" sz="2400" b="1" dirty="0" err="1"/>
              <a:t>bipolar</a:t>
            </a:r>
            <a:r>
              <a:rPr lang="tr-TR" sz="2400" b="1" dirty="0"/>
              <a:t> </a:t>
            </a:r>
            <a:r>
              <a:rPr lang="tr-TR" sz="2400" b="1" dirty="0" err="1"/>
              <a:t>junction</a:t>
            </a:r>
            <a:r>
              <a:rPr lang="tr-TR" sz="2400" b="1" dirty="0"/>
              <a:t> transistor (çift birleşim yüzeyli </a:t>
            </a:r>
            <a:r>
              <a:rPr lang="tr-TR" sz="2400" b="1" dirty="0" err="1"/>
              <a:t>transistör</a:t>
            </a:r>
            <a:r>
              <a:rPr lang="tr-TR" sz="2400" b="1" dirty="0"/>
              <a:t>)</a:t>
            </a:r>
            <a:r>
              <a:rPr lang="tr-TR" sz="2400" dirty="0"/>
              <a:t> ya da kısaca </a:t>
            </a:r>
            <a:r>
              <a:rPr lang="tr-TR" sz="2400" b="1" dirty="0"/>
              <a:t>BJT</a:t>
            </a:r>
            <a:r>
              <a:rPr lang="tr-TR" sz="2400" dirty="0"/>
              <a:t> denir. </a:t>
            </a:r>
            <a:r>
              <a:rPr lang="tr-TR" sz="2400" dirty="0" err="1"/>
              <a:t>BJT’lerin</a:t>
            </a:r>
            <a:r>
              <a:rPr lang="tr-TR" sz="2400" dirty="0"/>
              <a:t> NPN ve PNP olmak üzere 2 çeşidi vardır.</a:t>
            </a:r>
          </a:p>
        </p:txBody>
      </p:sp>
      <p:pic>
        <p:nvPicPr>
          <p:cNvPr id="82948" name="Picture 4" descr="transistörün akım şekli"/>
          <p:cNvPicPr>
            <a:picLocks noChangeAspect="1" noChangeArrowheads="1" noCrop="1"/>
          </p:cNvPicPr>
          <p:nvPr/>
        </p:nvPicPr>
        <p:blipFill>
          <a:blip r:embed="rId2" cstate="print"/>
          <a:srcRect/>
          <a:stretch>
            <a:fillRect/>
          </a:stretch>
        </p:blipFill>
        <p:spPr bwMode="auto">
          <a:xfrm>
            <a:off x="539552" y="548680"/>
            <a:ext cx="5715000" cy="3219451"/>
          </a:xfrm>
          <a:prstGeom prst="rect">
            <a:avLst/>
          </a:prstGeom>
          <a:noFill/>
        </p:spPr>
      </p:pic>
      <p:pic>
        <p:nvPicPr>
          <p:cNvPr id="135170" name="Picture 2" descr="transistör çalışma prensibi ile ilgili görsel sonucu"/>
          <p:cNvPicPr>
            <a:picLocks noChangeAspect="1" noChangeArrowheads="1"/>
          </p:cNvPicPr>
          <p:nvPr/>
        </p:nvPicPr>
        <p:blipFill>
          <a:blip r:embed="rId3" cstate="print"/>
          <a:srcRect/>
          <a:stretch>
            <a:fillRect/>
          </a:stretch>
        </p:blipFill>
        <p:spPr bwMode="auto">
          <a:xfrm>
            <a:off x="6405073" y="1052736"/>
            <a:ext cx="2559415" cy="216024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332656"/>
            <a:ext cx="8229600" cy="5674635"/>
          </a:xfrm>
        </p:spPr>
        <p:txBody>
          <a:bodyPr>
            <a:normAutofit/>
          </a:bodyPr>
          <a:lstStyle/>
          <a:p>
            <a:r>
              <a:rPr lang="tr-TR" sz="2200" dirty="0" err="1"/>
              <a:t>Transistörler</a:t>
            </a:r>
            <a:r>
              <a:rPr lang="tr-TR" sz="2200" dirty="0"/>
              <a:t> ayrıca anahtar olarak da çalışabilir. Temelde tüm bilgisayar çipleri bu şekilde çalışır. Örneğin, bir mikroçip, her biri ayrı ayrı açılıp kapatılabilen milyarlarca </a:t>
            </a:r>
            <a:r>
              <a:rPr lang="tr-TR" sz="2200" dirty="0" err="1"/>
              <a:t>transistör</a:t>
            </a:r>
            <a:r>
              <a:rPr lang="tr-TR" sz="2200" dirty="0"/>
              <a:t> içerebilir. </a:t>
            </a:r>
          </a:p>
          <a:p>
            <a:r>
              <a:rPr lang="tr-TR" sz="2200" dirty="0"/>
              <a:t>Her </a:t>
            </a:r>
            <a:r>
              <a:rPr lang="tr-TR" sz="2200" dirty="0" err="1"/>
              <a:t>transistör</a:t>
            </a:r>
            <a:r>
              <a:rPr lang="tr-TR" sz="2200" dirty="0"/>
              <a:t> iki farklı durumda olabileceğinden, 0 ve 1 olmak üzere iki farklı sayı saklayabilir. Bu sıfır ve birler bilgisayarın dilini </a:t>
            </a:r>
            <a:r>
              <a:rPr lang="tr-TR" sz="2200" dirty="0" err="1"/>
              <a:t>Binary</a:t>
            </a:r>
            <a:r>
              <a:rPr lang="tr-TR" sz="2200" dirty="0"/>
              <a:t> (ikili) sistemini oluştururlar. </a:t>
            </a:r>
            <a:r>
              <a:rPr lang="tr-TR" sz="2200" dirty="0" err="1"/>
              <a:t>Transistörler</a:t>
            </a:r>
            <a:r>
              <a:rPr lang="tr-TR" sz="2200" dirty="0"/>
              <a:t> ile lojik kapıları oluşturmakta mümkün olup bu da </a:t>
            </a:r>
            <a:r>
              <a:rPr lang="tr-TR" sz="2200" dirty="0">
                <a:solidFill>
                  <a:srgbClr val="FF0000"/>
                </a:solidFill>
              </a:rPr>
              <a:t>Merkezi İşlem Birimi</a:t>
            </a:r>
            <a:r>
              <a:rPr lang="tr-TR" sz="2200" dirty="0"/>
              <a:t> (</a:t>
            </a:r>
            <a:r>
              <a:rPr lang="tr-TR" sz="2200" dirty="0" err="1">
                <a:solidFill>
                  <a:srgbClr val="FF0000"/>
                </a:solidFill>
              </a:rPr>
              <a:t>Central</a:t>
            </a:r>
            <a:r>
              <a:rPr lang="tr-TR" sz="2200" dirty="0">
                <a:solidFill>
                  <a:srgbClr val="FF0000"/>
                </a:solidFill>
              </a:rPr>
              <a:t> </a:t>
            </a:r>
            <a:r>
              <a:rPr lang="tr-TR" sz="2200" dirty="0" err="1">
                <a:solidFill>
                  <a:srgbClr val="FF0000"/>
                </a:solidFill>
              </a:rPr>
              <a:t>Processing</a:t>
            </a:r>
            <a:r>
              <a:rPr lang="tr-TR" sz="2200" dirty="0">
                <a:solidFill>
                  <a:srgbClr val="FF0000"/>
                </a:solidFill>
              </a:rPr>
              <a:t> </a:t>
            </a:r>
            <a:r>
              <a:rPr lang="tr-TR" sz="2200" dirty="0" err="1">
                <a:solidFill>
                  <a:srgbClr val="FF0000"/>
                </a:solidFill>
              </a:rPr>
              <a:t>Unit</a:t>
            </a:r>
            <a:r>
              <a:rPr lang="tr-TR" sz="2200" dirty="0"/>
              <a:t> (</a:t>
            </a:r>
            <a:r>
              <a:rPr lang="tr-TR" sz="2200" b="1" dirty="0">
                <a:solidFill>
                  <a:srgbClr val="0070C0"/>
                </a:solidFill>
              </a:rPr>
              <a:t>CPU</a:t>
            </a:r>
            <a:r>
              <a:rPr lang="tr-TR" sz="2200" dirty="0"/>
              <a:t>)’</a:t>
            </a:r>
            <a:r>
              <a:rPr lang="tr-TR" sz="2200" dirty="0" err="1"/>
              <a:t>nun</a:t>
            </a:r>
            <a:r>
              <a:rPr lang="tr-TR" sz="2200" dirty="0"/>
              <a:t> temel hesaplama işlevlerini gerçekleştirebilmesini sağlamaktadır. </a:t>
            </a:r>
          </a:p>
        </p:txBody>
      </p:sp>
      <p:pic>
        <p:nvPicPr>
          <p:cNvPr id="80898" name="Picture 2" descr="npn transistor switching circuit ile ilgili görsel sonucu"/>
          <p:cNvPicPr>
            <a:picLocks noChangeAspect="1" noChangeArrowheads="1" noCrop="1"/>
          </p:cNvPicPr>
          <p:nvPr/>
        </p:nvPicPr>
        <p:blipFill>
          <a:blip r:embed="rId2" cstate="print"/>
          <a:srcRect/>
          <a:stretch>
            <a:fillRect/>
          </a:stretch>
        </p:blipFill>
        <p:spPr bwMode="auto">
          <a:xfrm>
            <a:off x="6079554" y="3841575"/>
            <a:ext cx="3028950" cy="29718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80898"/>
                                        </p:tgtEl>
                                        <p:attrNameLst>
                                          <p:attrName>style.visibility</p:attrName>
                                        </p:attrNameLst>
                                      </p:cBhvr>
                                      <p:to>
                                        <p:strVal val="visible"/>
                                      </p:to>
                                    </p:set>
                                    <p:animEffect transition="in" filter="box(in)">
                                      <p:cBhvr>
                                        <p:cTn id="17" dur="500"/>
                                        <p:tgtEl>
                                          <p:spTgt spid="808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07504" y="1135285"/>
            <a:ext cx="3960440" cy="4525963"/>
          </a:xfrm>
        </p:spPr>
        <p:txBody>
          <a:bodyPr>
            <a:normAutofit/>
          </a:bodyPr>
          <a:lstStyle/>
          <a:p>
            <a:pPr>
              <a:buNone/>
            </a:pPr>
            <a:r>
              <a:rPr lang="tr-TR" sz="2000" b="1" dirty="0"/>
              <a:t>Kapı (Geçit) devreleri:</a:t>
            </a:r>
            <a:r>
              <a:rPr lang="tr-TR" sz="2000" dirty="0"/>
              <a:t> Kapılar AND, OR, XOR gibi kapı devreleridir. </a:t>
            </a:r>
            <a:r>
              <a:rPr lang="tr-TR" sz="2000" dirty="0" err="1"/>
              <a:t>Transistörler</a:t>
            </a:r>
            <a:r>
              <a:rPr lang="tr-TR" sz="2000" dirty="0"/>
              <a:t> kullanılarak oluşturulurlar. Yandaki tabloda temel kapılar ve doğruluk tabloları verilmiştir. </a:t>
            </a:r>
            <a:endParaRPr lang="tr-TR" sz="2000" b="1" dirty="0"/>
          </a:p>
        </p:txBody>
      </p:sp>
      <p:sp>
        <p:nvSpPr>
          <p:cNvPr id="3" name="2 Başlık"/>
          <p:cNvSpPr>
            <a:spLocks noGrp="1"/>
          </p:cNvSpPr>
          <p:nvPr>
            <p:ph type="title"/>
          </p:nvPr>
        </p:nvSpPr>
        <p:spPr>
          <a:xfrm>
            <a:off x="457200" y="44624"/>
            <a:ext cx="8003232" cy="1143000"/>
          </a:xfrm>
        </p:spPr>
        <p:txBody>
          <a:bodyPr>
            <a:normAutofit/>
          </a:bodyPr>
          <a:lstStyle/>
          <a:p>
            <a:r>
              <a:rPr lang="tr-TR" dirty="0"/>
              <a:t>Sayısal Mantık Devreleri</a:t>
            </a:r>
          </a:p>
        </p:txBody>
      </p:sp>
      <p:pic>
        <p:nvPicPr>
          <p:cNvPr id="4098" name="Picture 2"/>
          <p:cNvPicPr>
            <a:picLocks noChangeAspect="1" noChangeArrowheads="1"/>
          </p:cNvPicPr>
          <p:nvPr/>
        </p:nvPicPr>
        <p:blipFill>
          <a:blip r:embed="rId2" cstate="print"/>
          <a:srcRect/>
          <a:stretch>
            <a:fillRect/>
          </a:stretch>
        </p:blipFill>
        <p:spPr bwMode="auto">
          <a:xfrm>
            <a:off x="3923927" y="1052736"/>
            <a:ext cx="5133339" cy="5544616"/>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23528" y="1481328"/>
            <a:ext cx="8424936" cy="4525963"/>
          </a:xfrm>
        </p:spPr>
        <p:txBody>
          <a:bodyPr>
            <a:normAutofit/>
          </a:bodyPr>
          <a:lstStyle/>
          <a:p>
            <a:r>
              <a:rPr lang="tr-TR" sz="2000" dirty="0" err="1"/>
              <a:t>Transistör</a:t>
            </a:r>
            <a:r>
              <a:rPr lang="tr-TR" sz="2000" dirty="0"/>
              <a:t> kullanan ilk bilgisayar Manchester Üniversitesi </a:t>
            </a:r>
            <a:r>
              <a:rPr lang="tr-TR" sz="2000" dirty="0" err="1"/>
              <a:t>Transistör</a:t>
            </a:r>
            <a:r>
              <a:rPr lang="tr-TR" sz="2000" dirty="0"/>
              <a:t> Bilgisayarıdır (</a:t>
            </a:r>
            <a:r>
              <a:rPr lang="tr-TR" sz="2000" dirty="0">
                <a:solidFill>
                  <a:srgbClr val="FF0000"/>
                </a:solidFill>
              </a:rPr>
              <a:t>Transistor </a:t>
            </a:r>
            <a:r>
              <a:rPr lang="tr-TR" sz="2000" dirty="0" err="1">
                <a:solidFill>
                  <a:srgbClr val="FF0000"/>
                </a:solidFill>
              </a:rPr>
              <a:t>Computer</a:t>
            </a:r>
            <a:r>
              <a:rPr lang="tr-TR" sz="2000" dirty="0"/>
              <a:t>). </a:t>
            </a:r>
            <a:r>
              <a:rPr lang="tr-TR" sz="2000" dirty="0" err="1"/>
              <a:t>Transistör</a:t>
            </a:r>
            <a:r>
              <a:rPr lang="tr-TR" sz="2000" dirty="0"/>
              <a:t> Bilgisayarı, 92 noktalı kontak </a:t>
            </a:r>
            <a:r>
              <a:rPr lang="tr-TR" sz="2000" dirty="0" err="1"/>
              <a:t>transistörleri</a:t>
            </a:r>
            <a:r>
              <a:rPr lang="tr-TR" sz="2000" dirty="0"/>
              <a:t> ve 550 diyottan oluşan bir prototip olarak inşa edildi ve 1953'te tamamen faaliyete geçmiştir. Devrenin çoğunluğu </a:t>
            </a:r>
            <a:r>
              <a:rPr lang="tr-TR" sz="2000" dirty="0" err="1"/>
              <a:t>transistör</a:t>
            </a:r>
            <a:r>
              <a:rPr lang="tr-TR" sz="2000" dirty="0"/>
              <a:t> kullansa da, bu cihaz tamamen </a:t>
            </a:r>
            <a:r>
              <a:rPr lang="tr-TR" sz="2000" dirty="0" err="1"/>
              <a:t>transistörlü</a:t>
            </a:r>
            <a:r>
              <a:rPr lang="tr-TR" sz="2000" dirty="0"/>
              <a:t> bir bilgisayar olarak kabul edilmedi, çünkü vakum tüpleri hala saat üreteci olarak kullanılmıştır.</a:t>
            </a:r>
          </a:p>
          <a:p>
            <a:r>
              <a:rPr lang="tr-TR" sz="2000" b="1" dirty="0"/>
              <a:t>TRADIC</a:t>
            </a:r>
            <a:r>
              <a:rPr lang="tr-TR" sz="2000" dirty="0"/>
              <a:t> (</a:t>
            </a:r>
            <a:r>
              <a:rPr lang="tr-TR" sz="2000" dirty="0" err="1"/>
              <a:t>for</a:t>
            </a:r>
            <a:r>
              <a:rPr lang="tr-TR" sz="2000" dirty="0"/>
              <a:t> </a:t>
            </a:r>
            <a:r>
              <a:rPr lang="tr-TR" sz="2000" dirty="0" err="1"/>
              <a:t>TRAnsistor</a:t>
            </a:r>
            <a:r>
              <a:rPr lang="tr-TR" sz="2000" dirty="0"/>
              <a:t> </a:t>
            </a:r>
            <a:r>
              <a:rPr lang="tr-TR" sz="2000" dirty="0" err="1"/>
              <a:t>DIgital</a:t>
            </a:r>
            <a:r>
              <a:rPr lang="tr-TR" sz="2000" dirty="0"/>
              <a:t> </a:t>
            </a:r>
            <a:r>
              <a:rPr lang="tr-TR" sz="2000" dirty="0" err="1"/>
              <a:t>Computer</a:t>
            </a:r>
            <a:r>
              <a:rPr lang="tr-TR" sz="2000" dirty="0"/>
              <a:t> </a:t>
            </a:r>
            <a:r>
              <a:rPr lang="tr-TR" sz="2000" dirty="0" err="1"/>
              <a:t>or</a:t>
            </a:r>
            <a:r>
              <a:rPr lang="tr-TR" sz="2000" dirty="0"/>
              <a:t> </a:t>
            </a:r>
            <a:r>
              <a:rPr lang="tr-TR" sz="2000" dirty="0" err="1"/>
              <a:t>TRansistorized</a:t>
            </a:r>
            <a:r>
              <a:rPr lang="tr-TR" sz="2000" dirty="0"/>
              <a:t> </a:t>
            </a:r>
            <a:r>
              <a:rPr lang="tr-TR" sz="2000" dirty="0" err="1"/>
              <a:t>Airborne</a:t>
            </a:r>
            <a:r>
              <a:rPr lang="tr-TR" sz="2000" dirty="0"/>
              <a:t> </a:t>
            </a:r>
            <a:r>
              <a:rPr lang="tr-TR" sz="2000" dirty="0" err="1"/>
              <a:t>DIgital</a:t>
            </a:r>
            <a:r>
              <a:rPr lang="tr-TR" sz="2000" dirty="0"/>
              <a:t> </a:t>
            </a:r>
            <a:r>
              <a:rPr lang="tr-TR" sz="2000" dirty="0" err="1"/>
              <a:t>Computer</a:t>
            </a:r>
            <a:r>
              <a:rPr lang="tr-TR" sz="2000" dirty="0"/>
              <a:t>), 1954'te tamamlanan ABD'deki ilk </a:t>
            </a:r>
            <a:r>
              <a:rPr lang="tr-TR" sz="2000" dirty="0" err="1"/>
              <a:t>transistörlü</a:t>
            </a:r>
            <a:r>
              <a:rPr lang="tr-TR" sz="2000" dirty="0"/>
              <a:t> bilgisayardı. Yine vakum tüpleri saat üreteci olarak kullanılmıştır.</a:t>
            </a:r>
          </a:p>
          <a:p>
            <a:r>
              <a:rPr lang="tr-TR" sz="2000" dirty="0" err="1"/>
              <a:t>Harwell</a:t>
            </a:r>
            <a:r>
              <a:rPr lang="tr-TR" sz="2000" dirty="0"/>
              <a:t> </a:t>
            </a:r>
            <a:r>
              <a:rPr lang="tr-TR" sz="2000" b="1" dirty="0"/>
              <a:t>CADET</a:t>
            </a:r>
            <a:r>
              <a:rPr lang="tr-TR" sz="2000" dirty="0"/>
              <a:t> ise, dünyadaki ilk tam </a:t>
            </a:r>
            <a:r>
              <a:rPr lang="tr-TR" sz="2000" dirty="0" err="1"/>
              <a:t>transistörlü</a:t>
            </a:r>
            <a:r>
              <a:rPr lang="tr-TR" sz="2000" dirty="0"/>
              <a:t> bilgisayar olduğu düşünülmektedir. CADET 1955 yılında tamamlanmıştır.</a:t>
            </a:r>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9D959DDE-234B-436A-AC7B-41821F22FCCE}"/>
              </a:ext>
            </a:extLst>
          </p:cNvPr>
          <p:cNvSpPr>
            <a:spLocks noGrp="1"/>
          </p:cNvSpPr>
          <p:nvPr>
            <p:ph idx="1"/>
          </p:nvPr>
        </p:nvSpPr>
        <p:spPr>
          <a:xfrm>
            <a:off x="457200" y="1481329"/>
            <a:ext cx="8229600" cy="2811768"/>
          </a:xfrm>
        </p:spPr>
        <p:txBody>
          <a:bodyPr>
            <a:normAutofit/>
          </a:bodyPr>
          <a:lstStyle/>
          <a:p>
            <a:pPr algn="l"/>
            <a:r>
              <a:rPr lang="tr-TR" sz="2000" b="0" i="0" u="none" strike="noStrike" baseline="0" dirty="0">
                <a:latin typeface="Calibri" panose="020F0502020204030204" pitchFamily="34" charset="0"/>
              </a:rPr>
              <a:t>M.Ö. 5000'li yıllarda aritmetik işlemlerin temeli olan 'toplama' işleminin günlük hayatta kullanılmaya başlandığı ve insanoğlunun hesaplama yapmak, sayıları göstermek için parmaklarını kullandığı bilinmektedir.</a:t>
            </a:r>
          </a:p>
          <a:p>
            <a:pPr algn="l"/>
            <a:r>
              <a:rPr lang="tr-TR" sz="2000" b="0" i="0" u="none" strike="noStrike" baseline="0" dirty="0">
                <a:latin typeface="Calibri" panose="020F0502020204030204" pitchFamily="34" charset="0"/>
              </a:rPr>
              <a:t>M.Ö. 2000’li yılların ortalarına gelindiğinde hesaplama için iplik, düğüm, taşlardan oluşan sistemler kullanılmaya başlanmıştır. </a:t>
            </a:r>
            <a:r>
              <a:rPr lang="tr-TR" sz="2000" b="0" i="0" u="none" strike="noStrike" baseline="0" dirty="0" err="1">
                <a:latin typeface="Calibri" panose="020F0502020204030204" pitchFamily="34" charset="0"/>
              </a:rPr>
              <a:t>İnkalara</a:t>
            </a:r>
            <a:r>
              <a:rPr lang="tr-TR" sz="2000" b="0" i="0" u="none" strike="noStrike" baseline="0" dirty="0">
                <a:latin typeface="Calibri" panose="020F0502020204030204" pitchFamily="34" charset="0"/>
              </a:rPr>
              <a:t> ait, pamuk ipten yapılmış ve </a:t>
            </a:r>
            <a:r>
              <a:rPr lang="tr-TR" sz="2000" b="0" i="0" u="none" strike="noStrike" baseline="0" dirty="0" err="1">
                <a:latin typeface="Calibri" panose="020F0502020204030204" pitchFamily="34" charset="0"/>
              </a:rPr>
              <a:t>khipu</a:t>
            </a:r>
            <a:r>
              <a:rPr lang="tr-TR" sz="2000" dirty="0">
                <a:latin typeface="Calibri" panose="020F0502020204030204" pitchFamily="34" charset="0"/>
              </a:rPr>
              <a:t> </a:t>
            </a:r>
            <a:r>
              <a:rPr lang="tr-TR" sz="2000" b="0" i="0" u="none" strike="noStrike" baseline="0" dirty="0">
                <a:latin typeface="Calibri" panose="020F0502020204030204" pitchFamily="34" charset="0"/>
              </a:rPr>
              <a:t>olarak bilinen kayıt sistemi. </a:t>
            </a:r>
            <a:r>
              <a:rPr lang="it-IT" sz="2000" b="0" i="0" u="none" strike="noStrike" baseline="0" dirty="0">
                <a:latin typeface="Calibri" panose="020F0502020204030204" pitchFamily="34" charset="0"/>
              </a:rPr>
              <a:t>Devlet yönetimi, veri depolama, vergi</a:t>
            </a:r>
            <a:r>
              <a:rPr lang="tr-TR" sz="2000" b="0" i="0" u="none" strike="noStrike" baseline="0" dirty="0">
                <a:latin typeface="Calibri" panose="020F0502020204030204" pitchFamily="34" charset="0"/>
              </a:rPr>
              <a:t> kayıtları gibi amaçlarla kullanılmıştır. Çin, Tibet, Japonlar tarafından da kullanılmıştır.</a:t>
            </a:r>
            <a:endParaRPr lang="tr-TR" sz="2800" dirty="0"/>
          </a:p>
        </p:txBody>
      </p:sp>
      <p:sp>
        <p:nvSpPr>
          <p:cNvPr id="3" name="Başlık 2">
            <a:extLst>
              <a:ext uri="{FF2B5EF4-FFF2-40B4-BE49-F238E27FC236}">
                <a16:creationId xmlns:a16="http://schemas.microsoft.com/office/drawing/2014/main" id="{77CBE197-4E9E-4A3F-98B0-5F35B0B131C8}"/>
              </a:ext>
            </a:extLst>
          </p:cNvPr>
          <p:cNvSpPr>
            <a:spLocks noGrp="1"/>
          </p:cNvSpPr>
          <p:nvPr>
            <p:ph type="title"/>
          </p:nvPr>
        </p:nvSpPr>
        <p:spPr/>
        <p:txBody>
          <a:bodyPr>
            <a:normAutofit fontScale="90000"/>
          </a:bodyPr>
          <a:lstStyle/>
          <a:p>
            <a:r>
              <a:rPr lang="tr-TR" dirty="0"/>
              <a:t>Bilgiyi Saklama ve İşlem Yapma Açısından Tarihsel Gelişim</a:t>
            </a:r>
          </a:p>
        </p:txBody>
      </p:sp>
      <p:pic>
        <p:nvPicPr>
          <p:cNvPr id="5" name="Resim 4">
            <a:extLst>
              <a:ext uri="{FF2B5EF4-FFF2-40B4-BE49-F238E27FC236}">
                <a16:creationId xmlns:a16="http://schemas.microsoft.com/office/drawing/2014/main" id="{88EE711C-4392-45D4-9249-B345360E2FD6}"/>
              </a:ext>
            </a:extLst>
          </p:cNvPr>
          <p:cNvPicPr>
            <a:picLocks noChangeAspect="1"/>
          </p:cNvPicPr>
          <p:nvPr/>
        </p:nvPicPr>
        <p:blipFill>
          <a:blip r:embed="rId2"/>
          <a:stretch>
            <a:fillRect/>
          </a:stretch>
        </p:blipFill>
        <p:spPr>
          <a:xfrm>
            <a:off x="3995936" y="3861048"/>
            <a:ext cx="5001243" cy="2813199"/>
          </a:xfrm>
          <a:prstGeom prst="rect">
            <a:avLst/>
          </a:prstGeom>
        </p:spPr>
      </p:pic>
    </p:spTree>
    <p:extLst>
      <p:ext uri="{BB962C8B-B14F-4D97-AF65-F5344CB8AC3E}">
        <p14:creationId xmlns:p14="http://schemas.microsoft.com/office/powerpoint/2010/main" val="4263738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94F93CB6-3AC3-41E3-8E03-B258B0B08C01}"/>
              </a:ext>
            </a:extLst>
          </p:cNvPr>
          <p:cNvSpPr>
            <a:spLocks noGrp="1"/>
          </p:cNvSpPr>
          <p:nvPr>
            <p:ph idx="1"/>
          </p:nvPr>
        </p:nvSpPr>
        <p:spPr>
          <a:xfrm>
            <a:off x="457200" y="1700808"/>
            <a:ext cx="8229600" cy="4525963"/>
          </a:xfrm>
        </p:spPr>
        <p:txBody>
          <a:bodyPr>
            <a:normAutofit/>
          </a:bodyPr>
          <a:lstStyle/>
          <a:p>
            <a:pPr algn="l"/>
            <a:r>
              <a:rPr lang="tr-TR" sz="2000" b="0" i="0" u="none" strike="noStrike" baseline="0" dirty="0">
                <a:latin typeface="Calibri" panose="020F0502020204030204" pitchFamily="34" charset="0"/>
              </a:rPr>
              <a:t>Sayısal teknikler üzerinde çalışan ve yeni araçlar geliştiren Çinliler, M.Ö. 1100’de hesaplama aygıtlarının atası olan '</a:t>
            </a:r>
            <a:r>
              <a:rPr lang="tr-TR" sz="2000" b="0" i="0" u="none" strike="noStrike" baseline="0" dirty="0" err="1">
                <a:latin typeface="Calibri" panose="020F0502020204030204" pitchFamily="34" charset="0"/>
              </a:rPr>
              <a:t>Suan-Pan</a:t>
            </a:r>
            <a:r>
              <a:rPr lang="tr-TR" sz="2000" b="0" i="0" u="none" strike="noStrike" baseline="0" dirty="0">
                <a:latin typeface="Calibri" panose="020F0502020204030204" pitchFamily="34" charset="0"/>
              </a:rPr>
              <a:t>‘ isimli abaküsü geliştirmişlerdir.</a:t>
            </a:r>
            <a:r>
              <a:rPr lang="tr-TR" sz="2000" dirty="0">
                <a:latin typeface="ArialMT"/>
              </a:rPr>
              <a:t> </a:t>
            </a:r>
            <a:r>
              <a:rPr lang="tr-TR" sz="2000" b="0" i="0" u="none" strike="noStrike" baseline="0" dirty="0">
                <a:latin typeface="Calibri" panose="020F0502020204030204" pitchFamily="34" charset="0"/>
              </a:rPr>
              <a:t>M.Ö. 444 yılında abaküsün hesaplamada yardımcı araç olarak kullanıldığına </a:t>
            </a:r>
            <a:r>
              <a:rPr lang="tr-TR" sz="2000" b="0" i="0" u="none" strike="noStrike" baseline="0" dirty="0" err="1">
                <a:latin typeface="Calibri" panose="020F0502020204030204" pitchFamily="34" charset="0"/>
              </a:rPr>
              <a:t>Heredot</a:t>
            </a:r>
            <a:r>
              <a:rPr lang="tr-TR" sz="2000" dirty="0">
                <a:latin typeface="Calibri" panose="020F0502020204030204" pitchFamily="34" charset="0"/>
              </a:rPr>
              <a:t> </a:t>
            </a:r>
            <a:r>
              <a:rPr lang="tr-TR" sz="2000" b="0" i="0" u="none" strike="noStrike" baseline="0" dirty="0">
                <a:latin typeface="Calibri" panose="020F0502020204030204" pitchFamily="34" charset="0"/>
              </a:rPr>
              <a:t>tarafından değinilmektedir. </a:t>
            </a:r>
            <a:r>
              <a:rPr lang="sv-SE" sz="2000" b="0" i="0" u="none" strike="noStrike" baseline="0" dirty="0">
                <a:latin typeface="Calibri" panose="020F0502020204030204" pitchFamily="34" charset="0"/>
              </a:rPr>
              <a:t>Abaküs, hareketli parçalara sahip olduğu</a:t>
            </a:r>
            <a:r>
              <a:rPr lang="tr-TR" sz="2000" b="0" i="0" u="none" strike="noStrike" baseline="0" dirty="0">
                <a:latin typeface="Calibri" panose="020F0502020204030204" pitchFamily="34" charset="0"/>
              </a:rPr>
              <a:t> bilinen ilk hesap makinesidir.</a:t>
            </a:r>
          </a:p>
          <a:p>
            <a:pPr algn="l"/>
            <a:r>
              <a:rPr lang="tr-TR" sz="2000" b="0" i="0" u="none" strike="noStrike" baseline="0" dirty="0">
                <a:latin typeface="Calibri" panose="020F0502020204030204" pitchFamily="34" charset="0"/>
              </a:rPr>
              <a:t>Bugün kullandığımız matematiksel işlemlerin yapılmasına yardımcı ilk mekanik hesaplayıcı </a:t>
            </a:r>
            <a:r>
              <a:rPr lang="tr-TR" sz="2000" b="0" i="0" u="none" strike="noStrike" baseline="0" dirty="0" err="1">
                <a:latin typeface="Calibri" panose="020F0502020204030204" pitchFamily="34" charset="0"/>
              </a:rPr>
              <a:t>Blaise</a:t>
            </a:r>
            <a:r>
              <a:rPr lang="tr-TR" sz="2000" b="0" i="0" u="none" strike="noStrike" baseline="0" dirty="0">
                <a:latin typeface="Calibri" panose="020F0502020204030204" pitchFamily="34" charset="0"/>
              </a:rPr>
              <a:t> Pascal tarafından 1641’de geliştirildi. '</a:t>
            </a:r>
            <a:r>
              <a:rPr lang="tr-TR" sz="2000" b="0" i="0" u="none" strike="noStrike" baseline="0" dirty="0" err="1">
                <a:latin typeface="Calibri" panose="020F0502020204030204" pitchFamily="34" charset="0"/>
              </a:rPr>
              <a:t>Pascaline</a:t>
            </a:r>
            <a:r>
              <a:rPr lang="tr-TR" sz="2000" b="0" i="0" u="none" strike="noStrike" baseline="0" dirty="0">
                <a:latin typeface="Calibri" panose="020F0502020204030204" pitchFamily="34" charset="0"/>
              </a:rPr>
              <a:t>' adı verilen makine, toplama çıkarma işlemleri yapabiliyordu. Pahalı olması nedeni ile seri üretimi yapılamamıştır. Yaptığı çalışmaların teknolojiye katkılarından dolayı geçmişte yaygın kullanılan programlama dillerinden birine Pascal ismi verilmiştir.</a:t>
            </a:r>
            <a:endParaRPr lang="tr-TR" sz="2800" dirty="0"/>
          </a:p>
        </p:txBody>
      </p:sp>
      <p:sp>
        <p:nvSpPr>
          <p:cNvPr id="3" name="Başlık 2">
            <a:extLst>
              <a:ext uri="{FF2B5EF4-FFF2-40B4-BE49-F238E27FC236}">
                <a16:creationId xmlns:a16="http://schemas.microsoft.com/office/drawing/2014/main" id="{1F3DC637-097B-490E-B32A-20C13FC9DF04}"/>
              </a:ext>
            </a:extLst>
          </p:cNvPr>
          <p:cNvSpPr>
            <a:spLocks noGrp="1"/>
          </p:cNvSpPr>
          <p:nvPr>
            <p:ph type="title"/>
          </p:nvPr>
        </p:nvSpPr>
        <p:spPr/>
        <p:txBody>
          <a:bodyPr/>
          <a:lstStyle/>
          <a:p>
            <a:endParaRPr lang="tr-TR"/>
          </a:p>
        </p:txBody>
      </p:sp>
      <p:pic>
        <p:nvPicPr>
          <p:cNvPr id="5" name="Resim 4">
            <a:extLst>
              <a:ext uri="{FF2B5EF4-FFF2-40B4-BE49-F238E27FC236}">
                <a16:creationId xmlns:a16="http://schemas.microsoft.com/office/drawing/2014/main" id="{BE5A6430-BA2D-41A5-94DC-2601DD6ABE1B}"/>
              </a:ext>
            </a:extLst>
          </p:cNvPr>
          <p:cNvPicPr>
            <a:picLocks noChangeAspect="1"/>
          </p:cNvPicPr>
          <p:nvPr/>
        </p:nvPicPr>
        <p:blipFill>
          <a:blip r:embed="rId2"/>
          <a:stretch>
            <a:fillRect/>
          </a:stretch>
        </p:blipFill>
        <p:spPr>
          <a:xfrm>
            <a:off x="3275856" y="44624"/>
            <a:ext cx="2877814" cy="1698839"/>
          </a:xfrm>
          <a:prstGeom prst="rect">
            <a:avLst/>
          </a:prstGeom>
        </p:spPr>
      </p:pic>
      <p:pic>
        <p:nvPicPr>
          <p:cNvPr id="7" name="Resim 6">
            <a:extLst>
              <a:ext uri="{FF2B5EF4-FFF2-40B4-BE49-F238E27FC236}">
                <a16:creationId xmlns:a16="http://schemas.microsoft.com/office/drawing/2014/main" id="{7980DC5C-BF6E-47EB-8B32-0A8478518C89}"/>
              </a:ext>
            </a:extLst>
          </p:cNvPr>
          <p:cNvPicPr>
            <a:picLocks noChangeAspect="1"/>
          </p:cNvPicPr>
          <p:nvPr/>
        </p:nvPicPr>
        <p:blipFill>
          <a:blip r:embed="rId3"/>
          <a:stretch>
            <a:fillRect/>
          </a:stretch>
        </p:blipFill>
        <p:spPr>
          <a:xfrm>
            <a:off x="4067944" y="4941168"/>
            <a:ext cx="1558111" cy="1650542"/>
          </a:xfrm>
          <a:prstGeom prst="rect">
            <a:avLst/>
          </a:prstGeom>
        </p:spPr>
      </p:pic>
      <p:pic>
        <p:nvPicPr>
          <p:cNvPr id="9" name="Resim 8">
            <a:extLst>
              <a:ext uri="{FF2B5EF4-FFF2-40B4-BE49-F238E27FC236}">
                <a16:creationId xmlns:a16="http://schemas.microsoft.com/office/drawing/2014/main" id="{6CE9C2ED-C889-4F32-971E-128267EC309E}"/>
              </a:ext>
            </a:extLst>
          </p:cNvPr>
          <p:cNvPicPr>
            <a:picLocks noChangeAspect="1"/>
          </p:cNvPicPr>
          <p:nvPr/>
        </p:nvPicPr>
        <p:blipFill>
          <a:blip r:embed="rId4"/>
          <a:stretch>
            <a:fillRect/>
          </a:stretch>
        </p:blipFill>
        <p:spPr>
          <a:xfrm>
            <a:off x="5652120" y="4934504"/>
            <a:ext cx="2830639" cy="1889970"/>
          </a:xfrm>
          <a:prstGeom prst="rect">
            <a:avLst/>
          </a:prstGeom>
        </p:spPr>
      </p:pic>
    </p:spTree>
    <p:extLst>
      <p:ext uri="{BB962C8B-B14F-4D97-AF65-F5344CB8AC3E}">
        <p14:creationId xmlns:p14="http://schemas.microsoft.com/office/powerpoint/2010/main" val="68920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F8EEDDF6-C4B5-4E7F-A7EA-8116BB8F360E}"/>
              </a:ext>
            </a:extLst>
          </p:cNvPr>
          <p:cNvSpPr>
            <a:spLocks noGrp="1"/>
          </p:cNvSpPr>
          <p:nvPr>
            <p:ph idx="1"/>
          </p:nvPr>
        </p:nvSpPr>
        <p:spPr>
          <a:xfrm>
            <a:off x="323528" y="404664"/>
            <a:ext cx="8496944" cy="5472608"/>
          </a:xfrm>
        </p:spPr>
        <p:txBody>
          <a:bodyPr>
            <a:normAutofit/>
          </a:bodyPr>
          <a:lstStyle/>
          <a:p>
            <a:pPr algn="l"/>
            <a:r>
              <a:rPr lang="tr-TR" sz="2200" b="0" i="0" u="none" strike="noStrike" baseline="0" dirty="0" err="1">
                <a:latin typeface="Calibri" panose="020F0502020204030204" pitchFamily="34" charset="0"/>
              </a:rPr>
              <a:t>Pascal‘ın</a:t>
            </a:r>
            <a:r>
              <a:rPr lang="tr-TR" sz="2200" b="0" i="0" u="none" strike="noStrike" baseline="0" dirty="0">
                <a:latin typeface="Calibri" panose="020F0502020204030204" pitchFamily="34" charset="0"/>
              </a:rPr>
              <a:t> makinesi 1671 yılında G.W. </a:t>
            </a:r>
            <a:r>
              <a:rPr lang="tr-TR" sz="2200" b="0" i="0" u="none" strike="noStrike" baseline="0" dirty="0" err="1">
                <a:latin typeface="Calibri" panose="020F0502020204030204" pitchFamily="34" charset="0"/>
              </a:rPr>
              <a:t>Leibniz</a:t>
            </a:r>
            <a:r>
              <a:rPr lang="tr-TR" sz="2200" b="0" i="0" u="none" strike="noStrike" baseline="0" dirty="0">
                <a:latin typeface="Calibri" panose="020F0502020204030204" pitchFamily="34" charset="0"/>
              </a:rPr>
              <a:t> tarafından geliştirilerek, çarpma, bölme ve karekök alma işlemlerini yapabilecek hale getirildi. </a:t>
            </a:r>
          </a:p>
          <a:p>
            <a:pPr algn="l"/>
            <a:r>
              <a:rPr lang="tr-TR" sz="2200" b="0" i="0" u="none" strike="noStrike" baseline="0" dirty="0">
                <a:latin typeface="Calibri" panose="020F0502020204030204" pitchFamily="34" charset="0"/>
              </a:rPr>
              <a:t>Teknolojik gelişmelerle birlikte, Charles </a:t>
            </a:r>
            <a:r>
              <a:rPr lang="tr-TR" sz="2200" b="0" i="0" u="none" strike="noStrike" baseline="0" dirty="0" err="1">
                <a:latin typeface="Calibri" panose="020F0502020204030204" pitchFamily="34" charset="0"/>
              </a:rPr>
              <a:t>Babbage</a:t>
            </a:r>
            <a:r>
              <a:rPr lang="tr-TR" sz="2200" b="0" i="0" u="none" strike="noStrike" baseline="0" dirty="0">
                <a:latin typeface="Calibri" panose="020F0502020204030204" pitchFamily="34" charset="0"/>
              </a:rPr>
              <a:t> tarafından 1820 yılında 'Fark makinesi', 1832 yılında ise 'Analitik </a:t>
            </a:r>
            <a:r>
              <a:rPr lang="tr-TR" sz="2200" b="0" i="0" u="none" strike="noStrike" baseline="0" dirty="0" err="1">
                <a:latin typeface="Calibri" panose="020F0502020204030204" pitchFamily="34" charset="0"/>
              </a:rPr>
              <a:t>makinesi’ni</a:t>
            </a:r>
            <a:r>
              <a:rPr lang="tr-TR" sz="2200" b="0" i="0" u="none" strike="noStrike" baseline="0" dirty="0">
                <a:latin typeface="Calibri" panose="020F0502020204030204" pitchFamily="34" charset="0"/>
              </a:rPr>
              <a:t> geliştirildi. </a:t>
            </a:r>
            <a:r>
              <a:rPr lang="it-IT" sz="2200" b="0" i="0" u="none" strike="noStrike" baseline="0" dirty="0">
                <a:latin typeface="Calibri" panose="020F0502020204030204" pitchFamily="34" charset="0"/>
              </a:rPr>
              <a:t>Fark makinesi trigonometrik ve logaritmik</a:t>
            </a:r>
            <a:r>
              <a:rPr lang="tr-TR" sz="2200" b="0" i="0" u="none" strike="noStrike" baseline="0" dirty="0">
                <a:latin typeface="Calibri" panose="020F0502020204030204" pitchFamily="34" charset="0"/>
              </a:rPr>
              <a:t> tabloları hazırlamak; analitik makine ise hesaplamaları otomatik olarak gerçekleştirmek amacıyla kullanılıyordu. </a:t>
            </a:r>
            <a:r>
              <a:rPr lang="tr-TR" sz="2200" b="0" i="0" u="none" strike="noStrike" baseline="0" dirty="0" err="1">
                <a:latin typeface="Calibri" panose="020F0502020204030204" pitchFamily="34" charset="0"/>
              </a:rPr>
              <a:t>Babbage</a:t>
            </a:r>
            <a:r>
              <a:rPr lang="tr-TR" sz="2200" b="0" i="0" u="none" strike="noStrike" baseline="0" dirty="0">
                <a:latin typeface="Calibri" panose="020F0502020204030204" pitchFamily="34" charset="0"/>
              </a:rPr>
              <a:t> tarafından geliştirilen bu mekanik makineler günümüz bilgisayarlarının temelini oluşturmaktadır.</a:t>
            </a:r>
          </a:p>
        </p:txBody>
      </p:sp>
      <p:pic>
        <p:nvPicPr>
          <p:cNvPr id="5" name="Resim 4">
            <a:extLst>
              <a:ext uri="{FF2B5EF4-FFF2-40B4-BE49-F238E27FC236}">
                <a16:creationId xmlns:a16="http://schemas.microsoft.com/office/drawing/2014/main" id="{70702637-30BF-4DA9-92D3-576E4A989542}"/>
              </a:ext>
            </a:extLst>
          </p:cNvPr>
          <p:cNvPicPr>
            <a:picLocks noChangeAspect="1"/>
          </p:cNvPicPr>
          <p:nvPr/>
        </p:nvPicPr>
        <p:blipFill>
          <a:blip r:embed="rId2"/>
          <a:stretch>
            <a:fillRect/>
          </a:stretch>
        </p:blipFill>
        <p:spPr>
          <a:xfrm>
            <a:off x="2375756" y="3284984"/>
            <a:ext cx="4392488" cy="2933095"/>
          </a:xfrm>
          <a:prstGeom prst="rect">
            <a:avLst/>
          </a:prstGeom>
        </p:spPr>
      </p:pic>
    </p:spTree>
    <p:extLst>
      <p:ext uri="{BB962C8B-B14F-4D97-AF65-F5344CB8AC3E}">
        <p14:creationId xmlns:p14="http://schemas.microsoft.com/office/powerpoint/2010/main" val="3209640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93F09990-2508-45C6-94A2-7B6B1E21BBE2}"/>
              </a:ext>
            </a:extLst>
          </p:cNvPr>
          <p:cNvSpPr>
            <a:spLocks noGrp="1"/>
          </p:cNvSpPr>
          <p:nvPr>
            <p:ph idx="1"/>
          </p:nvPr>
        </p:nvSpPr>
        <p:spPr>
          <a:xfrm>
            <a:off x="179511" y="1196752"/>
            <a:ext cx="4968553" cy="4525963"/>
          </a:xfrm>
        </p:spPr>
        <p:txBody>
          <a:bodyPr>
            <a:normAutofit fontScale="92500" lnSpcReduction="10000"/>
          </a:bodyPr>
          <a:lstStyle/>
          <a:p>
            <a:pPr algn="l"/>
            <a:r>
              <a:rPr lang="tr-TR" sz="2400" b="0" i="0" u="none" strike="noStrike" baseline="0" dirty="0">
                <a:latin typeface="Calibri" panose="020F0502020204030204" pitchFamily="34" charset="0"/>
              </a:rPr>
              <a:t>Kontes Ada </a:t>
            </a:r>
            <a:r>
              <a:rPr lang="tr-TR" sz="2400" b="0" i="0" u="none" strike="noStrike" baseline="0" dirty="0" err="1">
                <a:latin typeface="Calibri" panose="020F0502020204030204" pitchFamily="34" charset="0"/>
              </a:rPr>
              <a:t>Lovalance</a:t>
            </a:r>
            <a:r>
              <a:rPr lang="tr-TR" sz="2400" b="0" i="0" u="none" strike="noStrike" baseline="0" dirty="0">
                <a:latin typeface="Calibri" panose="020F0502020204030204" pitchFamily="34" charset="0"/>
              </a:rPr>
              <a:t> ( 1815-1852), analitik makinada delikli kartların kullanımı konusunda çalışmalar yaptı (veriyi kodlama). </a:t>
            </a:r>
          </a:p>
          <a:p>
            <a:pPr algn="l"/>
            <a:r>
              <a:rPr lang="tr-TR" sz="2400" b="0" i="0" u="none" strike="noStrike" baseline="0" dirty="0">
                <a:latin typeface="Calibri" panose="020F0502020204030204" pitchFamily="34" charset="0"/>
              </a:rPr>
              <a:t>Delikli Kartlar, üzerindeki belirli noktalara açılan (veya açılmayan) delikler sayesinde sayısal bilgi taşıyabilen karton parçalarıydı.</a:t>
            </a:r>
            <a:r>
              <a:rPr lang="tr-TR" sz="2400" b="0" i="0" u="none" strike="noStrike" baseline="0" dirty="0">
                <a:latin typeface="ArialMT"/>
              </a:rPr>
              <a:t> </a:t>
            </a:r>
          </a:p>
          <a:p>
            <a:pPr algn="l"/>
            <a:r>
              <a:rPr lang="tr-TR" sz="2400" b="0" i="0" u="none" strike="noStrike" baseline="0" dirty="0" err="1">
                <a:latin typeface="Calibri" panose="020F0502020204030204" pitchFamily="34" charset="0"/>
              </a:rPr>
              <a:t>Babbage’ın</a:t>
            </a:r>
            <a:r>
              <a:rPr lang="tr-TR" sz="2400" b="0" i="0" u="none" strike="noStrike" baseline="0" dirty="0">
                <a:latin typeface="Calibri" panose="020F0502020204030204" pitchFamily="34" charset="0"/>
              </a:rPr>
              <a:t> makinesi üzerinde geliştirdiği programlarla kendi adı ile anılacak olan programlama dilinin temellerini atmıştır (ADA </a:t>
            </a:r>
            <a:r>
              <a:rPr lang="tr-TR" sz="2400" b="0" i="0" u="none" strike="noStrike" baseline="0" dirty="0" err="1">
                <a:latin typeface="Calibri" panose="020F0502020204030204" pitchFamily="34" charset="0"/>
              </a:rPr>
              <a:t>programming</a:t>
            </a:r>
            <a:r>
              <a:rPr lang="tr-TR" sz="2400" b="0" i="0" u="none" strike="noStrike" baseline="0" dirty="0">
                <a:latin typeface="Calibri" panose="020F0502020204030204" pitchFamily="34" charset="0"/>
              </a:rPr>
              <a:t> </a:t>
            </a:r>
            <a:r>
              <a:rPr lang="tr-TR" sz="2400" b="0" i="0" u="none" strike="noStrike" baseline="0" dirty="0" err="1">
                <a:latin typeface="Calibri" panose="020F0502020204030204" pitchFamily="34" charset="0"/>
              </a:rPr>
              <a:t>language</a:t>
            </a:r>
            <a:r>
              <a:rPr lang="tr-TR" sz="2400" b="0" i="0" u="none" strike="noStrike" baseline="0" dirty="0">
                <a:latin typeface="Calibri" panose="020F0502020204030204" pitchFamily="34" charset="0"/>
              </a:rPr>
              <a:t>).</a:t>
            </a:r>
            <a:endParaRPr lang="tr-TR" sz="2400" dirty="0"/>
          </a:p>
          <a:p>
            <a:endParaRPr lang="tr-TR" dirty="0"/>
          </a:p>
        </p:txBody>
      </p:sp>
      <p:sp>
        <p:nvSpPr>
          <p:cNvPr id="3" name="Başlık 2">
            <a:extLst>
              <a:ext uri="{FF2B5EF4-FFF2-40B4-BE49-F238E27FC236}">
                <a16:creationId xmlns:a16="http://schemas.microsoft.com/office/drawing/2014/main" id="{45F608EF-8A4D-4698-82B6-FC1E9F8253EF}"/>
              </a:ext>
            </a:extLst>
          </p:cNvPr>
          <p:cNvSpPr>
            <a:spLocks noGrp="1"/>
          </p:cNvSpPr>
          <p:nvPr>
            <p:ph type="title"/>
          </p:nvPr>
        </p:nvSpPr>
        <p:spPr/>
        <p:txBody>
          <a:bodyPr>
            <a:normAutofit/>
          </a:bodyPr>
          <a:lstStyle/>
          <a:p>
            <a:r>
              <a:rPr lang="tr-TR" sz="4400" b="0" dirty="0">
                <a:latin typeface="Calibri-Light"/>
              </a:rPr>
              <a:t>İLK PROGRAMCI: ADA LOVELACE</a:t>
            </a:r>
            <a:endParaRPr lang="tr-TR" dirty="0"/>
          </a:p>
        </p:txBody>
      </p:sp>
      <p:pic>
        <p:nvPicPr>
          <p:cNvPr id="5" name="Resim 4">
            <a:extLst>
              <a:ext uri="{FF2B5EF4-FFF2-40B4-BE49-F238E27FC236}">
                <a16:creationId xmlns:a16="http://schemas.microsoft.com/office/drawing/2014/main" id="{B0B77468-8C12-4412-84D4-74D5B880D6F1}"/>
              </a:ext>
            </a:extLst>
          </p:cNvPr>
          <p:cNvPicPr>
            <a:picLocks noChangeAspect="1"/>
          </p:cNvPicPr>
          <p:nvPr/>
        </p:nvPicPr>
        <p:blipFill>
          <a:blip r:embed="rId2"/>
          <a:stretch>
            <a:fillRect/>
          </a:stretch>
        </p:blipFill>
        <p:spPr>
          <a:xfrm>
            <a:off x="5122038" y="1124744"/>
            <a:ext cx="1703359" cy="2436199"/>
          </a:xfrm>
          <a:prstGeom prst="rect">
            <a:avLst/>
          </a:prstGeom>
        </p:spPr>
      </p:pic>
      <p:pic>
        <p:nvPicPr>
          <p:cNvPr id="9" name="Resim 8">
            <a:extLst>
              <a:ext uri="{FF2B5EF4-FFF2-40B4-BE49-F238E27FC236}">
                <a16:creationId xmlns:a16="http://schemas.microsoft.com/office/drawing/2014/main" id="{9D73F8A2-B9AA-463F-9C2C-90914EA0DF3E}"/>
              </a:ext>
            </a:extLst>
          </p:cNvPr>
          <p:cNvPicPr>
            <a:picLocks noChangeAspect="1"/>
          </p:cNvPicPr>
          <p:nvPr/>
        </p:nvPicPr>
        <p:blipFill>
          <a:blip r:embed="rId3"/>
          <a:stretch>
            <a:fillRect/>
          </a:stretch>
        </p:blipFill>
        <p:spPr>
          <a:xfrm>
            <a:off x="5122037" y="3624632"/>
            <a:ext cx="4058475" cy="2540672"/>
          </a:xfrm>
          <a:prstGeom prst="rect">
            <a:avLst/>
          </a:prstGeom>
        </p:spPr>
      </p:pic>
      <p:pic>
        <p:nvPicPr>
          <p:cNvPr id="7" name="Resim 6">
            <a:extLst>
              <a:ext uri="{FF2B5EF4-FFF2-40B4-BE49-F238E27FC236}">
                <a16:creationId xmlns:a16="http://schemas.microsoft.com/office/drawing/2014/main" id="{CFDF2B0B-2178-44F6-84E3-75B43DF23307}"/>
              </a:ext>
            </a:extLst>
          </p:cNvPr>
          <p:cNvPicPr>
            <a:picLocks noChangeAspect="1"/>
          </p:cNvPicPr>
          <p:nvPr/>
        </p:nvPicPr>
        <p:blipFill>
          <a:blip r:embed="rId4"/>
          <a:stretch>
            <a:fillRect/>
          </a:stretch>
        </p:blipFill>
        <p:spPr>
          <a:xfrm>
            <a:off x="6922238" y="1102417"/>
            <a:ext cx="1872208" cy="3098505"/>
          </a:xfrm>
          <a:prstGeom prst="rect">
            <a:avLst/>
          </a:prstGeom>
        </p:spPr>
      </p:pic>
    </p:spTree>
    <p:extLst>
      <p:ext uri="{BB962C8B-B14F-4D97-AF65-F5344CB8AC3E}">
        <p14:creationId xmlns:p14="http://schemas.microsoft.com/office/powerpoint/2010/main" val="2780785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9153334E-989B-42DE-A59D-E82F15BC982D}"/>
              </a:ext>
            </a:extLst>
          </p:cNvPr>
          <p:cNvSpPr>
            <a:spLocks noGrp="1"/>
          </p:cNvSpPr>
          <p:nvPr>
            <p:ph idx="1"/>
          </p:nvPr>
        </p:nvSpPr>
        <p:spPr>
          <a:xfrm>
            <a:off x="179512" y="620688"/>
            <a:ext cx="6192688" cy="5328592"/>
          </a:xfrm>
        </p:spPr>
        <p:txBody>
          <a:bodyPr>
            <a:normAutofit/>
          </a:bodyPr>
          <a:lstStyle/>
          <a:p>
            <a:pPr algn="l"/>
            <a:r>
              <a:rPr lang="tr-TR" sz="2600" b="0" i="0" u="none" strike="noStrike" baseline="0" dirty="0">
                <a:latin typeface="Calibri" panose="020F0502020204030204" pitchFamily="34" charset="0"/>
              </a:rPr>
              <a:t>Bilgisayar endüstrisinin gelişmesini sağlayan olay, 1890 yılında Amerika nüfus sayımında kullanılan </a:t>
            </a:r>
            <a:r>
              <a:rPr lang="tr-TR" sz="2600" b="0" i="0" u="none" strike="noStrike" baseline="0" dirty="0" err="1">
                <a:latin typeface="Calibri" panose="020F0502020204030204" pitchFamily="34" charset="0"/>
              </a:rPr>
              <a:t>Herman</a:t>
            </a:r>
            <a:r>
              <a:rPr lang="tr-TR" sz="2600" b="0" i="0" u="none" strike="noStrike" baseline="0" dirty="0">
                <a:latin typeface="Calibri" panose="020F0502020204030204" pitchFamily="34" charset="0"/>
              </a:rPr>
              <a:t> </a:t>
            </a:r>
            <a:r>
              <a:rPr lang="tr-TR" sz="2600" b="0" i="0" u="none" strike="noStrike" baseline="0" dirty="0" err="1">
                <a:latin typeface="Calibri" panose="020F0502020204030204" pitchFamily="34" charset="0"/>
              </a:rPr>
              <a:t>Hollerith’in</a:t>
            </a:r>
            <a:r>
              <a:rPr lang="tr-TR" sz="2600" b="0" i="0" u="none" strike="noStrike" baseline="0" dirty="0">
                <a:latin typeface="Calibri" panose="020F0502020204030204" pitchFamily="34" charset="0"/>
              </a:rPr>
              <a:t> delikli kart makinesiydi. Bu cihaz, kartları delerek bilgi işleyebiliyor ve delikli kartları yeniden okuyup yorumlayabiliyordu.</a:t>
            </a:r>
          </a:p>
          <a:p>
            <a:pPr algn="l"/>
            <a:endParaRPr lang="tr-TR" sz="3500" dirty="0"/>
          </a:p>
          <a:p>
            <a:pPr algn="l"/>
            <a:r>
              <a:rPr lang="tr-TR" sz="2600" b="0" i="0" u="none" strike="noStrike" baseline="0" dirty="0">
                <a:latin typeface="Calibri" panose="020F0502020204030204" pitchFamily="34" charset="0"/>
              </a:rPr>
              <a:t>J.A. </a:t>
            </a:r>
            <a:r>
              <a:rPr lang="tr-TR" sz="2600" b="0" i="0" u="none" strike="noStrike" baseline="0" dirty="0" err="1">
                <a:latin typeface="Calibri" panose="020F0502020204030204" pitchFamily="34" charset="0"/>
              </a:rPr>
              <a:t>Fleming'in</a:t>
            </a:r>
            <a:r>
              <a:rPr lang="tr-TR" sz="2600" b="0" i="0" u="none" strike="noStrike" baseline="0" dirty="0">
                <a:latin typeface="Calibri" panose="020F0502020204030204" pitchFamily="34" charset="0"/>
              </a:rPr>
              <a:t> 1904 yılında icat ettiği elektron tüpünü (vakum tüpü)(diyot) icat etti. (Elektron tüpü uçların gerilim uygulanan elektrotlar arasındaki elektrik akışını kontrol eden cihazdır.)</a:t>
            </a:r>
          </a:p>
          <a:p>
            <a:pPr algn="l"/>
            <a:endParaRPr lang="tr-TR" sz="2800" dirty="0"/>
          </a:p>
        </p:txBody>
      </p:sp>
      <p:pic>
        <p:nvPicPr>
          <p:cNvPr id="5" name="Resim 4">
            <a:extLst>
              <a:ext uri="{FF2B5EF4-FFF2-40B4-BE49-F238E27FC236}">
                <a16:creationId xmlns:a16="http://schemas.microsoft.com/office/drawing/2014/main" id="{CEC5F253-62BD-447B-92CD-F06899ED57D6}"/>
              </a:ext>
            </a:extLst>
          </p:cNvPr>
          <p:cNvPicPr>
            <a:picLocks noChangeAspect="1"/>
          </p:cNvPicPr>
          <p:nvPr/>
        </p:nvPicPr>
        <p:blipFill>
          <a:blip r:embed="rId2"/>
          <a:stretch>
            <a:fillRect/>
          </a:stretch>
        </p:blipFill>
        <p:spPr>
          <a:xfrm>
            <a:off x="6477908" y="116632"/>
            <a:ext cx="2486580" cy="3057964"/>
          </a:xfrm>
          <a:prstGeom prst="rect">
            <a:avLst/>
          </a:prstGeom>
        </p:spPr>
      </p:pic>
      <p:pic>
        <p:nvPicPr>
          <p:cNvPr id="7" name="Resim 6">
            <a:extLst>
              <a:ext uri="{FF2B5EF4-FFF2-40B4-BE49-F238E27FC236}">
                <a16:creationId xmlns:a16="http://schemas.microsoft.com/office/drawing/2014/main" id="{286594FF-E036-4C59-8B11-D8A822B9DAE7}"/>
              </a:ext>
            </a:extLst>
          </p:cNvPr>
          <p:cNvPicPr>
            <a:picLocks noChangeAspect="1"/>
          </p:cNvPicPr>
          <p:nvPr/>
        </p:nvPicPr>
        <p:blipFill>
          <a:blip r:embed="rId3"/>
          <a:stretch>
            <a:fillRect/>
          </a:stretch>
        </p:blipFill>
        <p:spPr>
          <a:xfrm>
            <a:off x="6477908" y="3683405"/>
            <a:ext cx="2379104" cy="2347383"/>
          </a:xfrm>
          <a:prstGeom prst="rect">
            <a:avLst/>
          </a:prstGeom>
        </p:spPr>
      </p:pic>
    </p:spTree>
    <p:extLst>
      <p:ext uri="{BB962C8B-B14F-4D97-AF65-F5344CB8AC3E}">
        <p14:creationId xmlns:p14="http://schemas.microsoft.com/office/powerpoint/2010/main" val="266481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F82B9E2D-B442-4D83-8B08-366F36B8439D}"/>
              </a:ext>
            </a:extLst>
          </p:cNvPr>
          <p:cNvSpPr>
            <a:spLocks noGrp="1"/>
          </p:cNvSpPr>
          <p:nvPr>
            <p:ph idx="1"/>
          </p:nvPr>
        </p:nvSpPr>
        <p:spPr>
          <a:xfrm>
            <a:off x="457200" y="2136449"/>
            <a:ext cx="8435280" cy="3870842"/>
          </a:xfrm>
        </p:spPr>
        <p:txBody>
          <a:bodyPr>
            <a:normAutofit/>
          </a:bodyPr>
          <a:lstStyle/>
          <a:p>
            <a:pPr algn="l"/>
            <a:r>
              <a:rPr lang="tr-TR" sz="3200" b="0" i="0" u="none" strike="noStrike" baseline="0" dirty="0">
                <a:latin typeface="Calibri" panose="020F0502020204030204" pitchFamily="34" charset="0"/>
              </a:rPr>
              <a:t>İngiliz matematikçi Alan Turing soyut makine algoritması uygulamalarında kullanılan 'Turing </a:t>
            </a:r>
            <a:r>
              <a:rPr lang="tr-TR" sz="3200" b="0" i="0" u="none" strike="noStrike" baseline="0" dirty="0" err="1">
                <a:latin typeface="Calibri" panose="020F0502020204030204" pitchFamily="34" charset="0"/>
              </a:rPr>
              <a:t>Makinesi’ni</a:t>
            </a:r>
            <a:r>
              <a:rPr lang="tr-TR" sz="3200" b="0" i="0" u="none" strike="noStrike" baseline="0" dirty="0">
                <a:latin typeface="Calibri" panose="020F0502020204030204" pitchFamily="34" charset="0"/>
              </a:rPr>
              <a:t> geliştirdi. Turing makinesinin işleme biçimi günümüz bilgisayarlarının temelini oluşturdu.</a:t>
            </a:r>
            <a:endParaRPr lang="tr-TR" sz="4000" dirty="0"/>
          </a:p>
        </p:txBody>
      </p:sp>
      <p:sp>
        <p:nvSpPr>
          <p:cNvPr id="3" name="Başlık 2">
            <a:extLst>
              <a:ext uri="{FF2B5EF4-FFF2-40B4-BE49-F238E27FC236}">
                <a16:creationId xmlns:a16="http://schemas.microsoft.com/office/drawing/2014/main" id="{E40CC8E2-B934-40B6-A40A-A0C24EAD80DD}"/>
              </a:ext>
            </a:extLst>
          </p:cNvPr>
          <p:cNvSpPr>
            <a:spLocks noGrp="1"/>
          </p:cNvSpPr>
          <p:nvPr>
            <p:ph type="title"/>
          </p:nvPr>
        </p:nvSpPr>
        <p:spPr>
          <a:xfrm>
            <a:off x="448320" y="620688"/>
            <a:ext cx="8229600" cy="1143000"/>
          </a:xfrm>
        </p:spPr>
        <p:txBody>
          <a:bodyPr vert="horz" rtlCol="0" anchor="ctr">
            <a:normAutofit/>
            <a:scene3d>
              <a:camera prst="orthographicFront"/>
              <a:lightRig rig="soft" dir="t"/>
            </a:scene3d>
            <a:sp3d prstMaterial="softEdge">
              <a:bevelT w="25400" h="25400"/>
            </a:sp3d>
          </a:bodyPr>
          <a:lstStyle/>
          <a:p>
            <a:r>
              <a:rPr lang="tr-TR" sz="4400" b="0" dirty="0">
                <a:latin typeface="Calibri-Light"/>
              </a:rPr>
              <a:t>TURİNG’DEN GELECEĞE…</a:t>
            </a:r>
          </a:p>
        </p:txBody>
      </p:sp>
      <p:pic>
        <p:nvPicPr>
          <p:cNvPr id="5" name="Resim 4">
            <a:extLst>
              <a:ext uri="{FF2B5EF4-FFF2-40B4-BE49-F238E27FC236}">
                <a16:creationId xmlns:a16="http://schemas.microsoft.com/office/drawing/2014/main" id="{C6CFAC59-62FF-499A-899F-55ABF8E687CE}"/>
              </a:ext>
            </a:extLst>
          </p:cNvPr>
          <p:cNvPicPr>
            <a:picLocks noChangeAspect="1"/>
          </p:cNvPicPr>
          <p:nvPr/>
        </p:nvPicPr>
        <p:blipFill>
          <a:blip r:embed="rId2"/>
          <a:stretch>
            <a:fillRect/>
          </a:stretch>
        </p:blipFill>
        <p:spPr>
          <a:xfrm>
            <a:off x="6824989" y="188640"/>
            <a:ext cx="1861811" cy="1861811"/>
          </a:xfrm>
          <a:prstGeom prst="rect">
            <a:avLst/>
          </a:prstGeom>
        </p:spPr>
      </p:pic>
    </p:spTree>
    <p:extLst>
      <p:ext uri="{BB962C8B-B14F-4D97-AF65-F5344CB8AC3E}">
        <p14:creationId xmlns:p14="http://schemas.microsoft.com/office/powerpoint/2010/main" val="17912349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908720"/>
            <a:ext cx="8229600" cy="4525963"/>
          </a:xfrm>
        </p:spPr>
        <p:txBody>
          <a:bodyPr>
            <a:noAutofit/>
          </a:bodyPr>
          <a:lstStyle/>
          <a:p>
            <a:r>
              <a:rPr lang="tr-TR" sz="1600" dirty="0"/>
              <a:t>1936, Alan Turing bilgisayar bilimlerinin başlangıcı kabul edilen "On </a:t>
            </a:r>
            <a:r>
              <a:rPr lang="tr-TR" sz="1600" dirty="0" err="1"/>
              <a:t>Computable</a:t>
            </a:r>
            <a:r>
              <a:rPr lang="tr-TR" sz="1600" dirty="0"/>
              <a:t> </a:t>
            </a:r>
            <a:r>
              <a:rPr lang="tr-TR" sz="1600" dirty="0" err="1"/>
              <a:t>Numbers</a:t>
            </a:r>
            <a:r>
              <a:rPr lang="tr-TR" sz="1600" dirty="0"/>
              <a:t>, </a:t>
            </a:r>
            <a:r>
              <a:rPr lang="tr-TR" sz="1600" dirty="0" err="1"/>
              <a:t>with</a:t>
            </a:r>
            <a:r>
              <a:rPr lang="tr-TR" sz="1600" dirty="0"/>
              <a:t> an </a:t>
            </a:r>
            <a:r>
              <a:rPr lang="tr-TR" sz="1600" dirty="0" err="1"/>
              <a:t>Application</a:t>
            </a:r>
            <a:r>
              <a:rPr lang="tr-TR" sz="1600" dirty="0"/>
              <a:t> </a:t>
            </a:r>
            <a:r>
              <a:rPr lang="tr-TR" sz="1600" dirty="0" err="1"/>
              <a:t>to</a:t>
            </a:r>
            <a:r>
              <a:rPr lang="tr-TR" sz="1600" dirty="0"/>
              <a:t> </a:t>
            </a:r>
            <a:r>
              <a:rPr lang="tr-TR" sz="1600" dirty="0" err="1"/>
              <a:t>the</a:t>
            </a:r>
            <a:r>
              <a:rPr lang="tr-TR" sz="1600" dirty="0"/>
              <a:t> </a:t>
            </a:r>
            <a:r>
              <a:rPr lang="tr-TR" sz="1600" dirty="0" err="1"/>
              <a:t>Entscheidungsproblem</a:t>
            </a:r>
            <a:r>
              <a:rPr lang="tr-TR" sz="1600" dirty="0"/>
              <a:t>" isimli makalesini yayınladı ve Turing Makinesi kavramını ortaya attı.</a:t>
            </a:r>
          </a:p>
          <a:p>
            <a:r>
              <a:rPr lang="tr-TR" sz="1600" dirty="0"/>
              <a:t>1941, </a:t>
            </a:r>
            <a:r>
              <a:rPr lang="tr-TR" sz="1600" dirty="0" err="1"/>
              <a:t>Konrad</a:t>
            </a:r>
            <a:r>
              <a:rPr lang="tr-TR" sz="1600" dirty="0"/>
              <a:t> </a:t>
            </a:r>
            <a:r>
              <a:rPr lang="tr-TR" sz="1600" dirty="0" err="1"/>
              <a:t>Zuse'nin</a:t>
            </a:r>
            <a:r>
              <a:rPr lang="tr-TR" sz="1600" dirty="0"/>
              <a:t> tasarladığı Z3 isimli ilk programlanabilir elektro-mekanik bilgisayar Almanya'da tamamlandı.</a:t>
            </a:r>
          </a:p>
          <a:p>
            <a:r>
              <a:rPr lang="tr-TR" sz="1600" dirty="0"/>
              <a:t>1942, </a:t>
            </a:r>
            <a:r>
              <a:rPr lang="tr-TR" sz="1600" dirty="0" err="1"/>
              <a:t>Atanasoff</a:t>
            </a:r>
            <a:r>
              <a:rPr lang="tr-TR" sz="1600" dirty="0"/>
              <a:t>–</a:t>
            </a:r>
            <a:r>
              <a:rPr lang="tr-TR" sz="1600" dirty="0" err="1"/>
              <a:t>Berry</a:t>
            </a:r>
            <a:r>
              <a:rPr lang="tr-TR" sz="1600" dirty="0"/>
              <a:t> isimli ilk elektronik ancak programlanamayan (tek amaçlı) bilgisayar tamamlandı.</a:t>
            </a:r>
          </a:p>
          <a:p>
            <a:r>
              <a:rPr lang="tr-TR" sz="1600" dirty="0"/>
              <a:t>1944, </a:t>
            </a:r>
            <a:r>
              <a:rPr lang="tr-TR" sz="1600" dirty="0" err="1"/>
              <a:t>Colossus</a:t>
            </a:r>
            <a:r>
              <a:rPr lang="tr-TR" sz="1600" dirty="0"/>
              <a:t> bilgisayarı hem elektronik hem kısmen programlanabilir olarak İngiltere'de kullanılmaya başlandı ancak 1970'e kadar dünyaya duyurulmadı.</a:t>
            </a:r>
          </a:p>
          <a:p>
            <a:r>
              <a:rPr lang="tr-TR" sz="1600" dirty="0"/>
              <a:t>1944, Harvard Mark I isimli hem programlanabilir hem elektro-mekanik bilgisayar ABD'de tamamlandı.</a:t>
            </a:r>
          </a:p>
          <a:p>
            <a:r>
              <a:rPr lang="tr-TR" sz="1600" dirty="0"/>
              <a:t>1945, ENIAC isimli ilk hem programlanabilir hem elektronik bilgisayar ABD'de tamamlandı.</a:t>
            </a:r>
          </a:p>
          <a:p>
            <a:r>
              <a:rPr lang="tr-TR" sz="1600" dirty="0"/>
              <a:t>1945, John </a:t>
            </a:r>
            <a:r>
              <a:rPr lang="tr-TR" sz="1600" dirty="0" err="1"/>
              <a:t>von</a:t>
            </a:r>
            <a:r>
              <a:rPr lang="tr-TR" sz="1600" dirty="0"/>
              <a:t> </a:t>
            </a:r>
            <a:r>
              <a:rPr lang="tr-TR" sz="1600" dirty="0" err="1"/>
              <a:t>Neumann</a:t>
            </a:r>
            <a:r>
              <a:rPr lang="tr-TR" sz="1600" dirty="0"/>
              <a:t> kendi ismiyle anılan </a:t>
            </a:r>
            <a:r>
              <a:rPr lang="tr-TR" sz="1600" dirty="0" err="1"/>
              <a:t>Neumann</a:t>
            </a:r>
            <a:r>
              <a:rPr lang="tr-TR" sz="1600" dirty="0"/>
              <a:t> mimarisini yayınladı.</a:t>
            </a:r>
          </a:p>
          <a:p>
            <a:r>
              <a:rPr lang="tr-TR" sz="1600" dirty="0"/>
              <a:t>1947, </a:t>
            </a:r>
            <a:r>
              <a:rPr lang="tr-TR" sz="1600" dirty="0" err="1"/>
              <a:t>Transistör</a:t>
            </a:r>
            <a:r>
              <a:rPr lang="tr-TR" sz="1600" dirty="0"/>
              <a:t> icat edildi.</a:t>
            </a:r>
          </a:p>
          <a:p>
            <a:r>
              <a:rPr lang="tr-TR" sz="1600" dirty="0"/>
              <a:t>1949, </a:t>
            </a:r>
            <a:r>
              <a:rPr lang="tr-TR" sz="1600" dirty="0" err="1"/>
              <a:t>Assembly</a:t>
            </a:r>
            <a:r>
              <a:rPr lang="tr-TR" sz="1600" dirty="0"/>
              <a:t> programlama dili yayınladı.</a:t>
            </a:r>
          </a:p>
          <a:p>
            <a:r>
              <a:rPr lang="tr-TR" sz="1600" dirty="0"/>
              <a:t>1950, Alan Turing yapay zeka alanının başlangıcı kabul edilen makalesini </a:t>
            </a:r>
            <a:r>
              <a:rPr lang="tr-TR" sz="1600" dirty="0" err="1"/>
              <a:t>Mind</a:t>
            </a:r>
            <a:r>
              <a:rPr lang="tr-TR" sz="1600" dirty="0"/>
              <a:t> dergisinde yayınladı ve Turing Testi kavramını ortaya attı.</a:t>
            </a:r>
          </a:p>
        </p:txBody>
      </p:sp>
      <p:sp>
        <p:nvSpPr>
          <p:cNvPr id="3" name="2 Başlık"/>
          <p:cNvSpPr>
            <a:spLocks noGrp="1"/>
          </p:cNvSpPr>
          <p:nvPr>
            <p:ph type="title"/>
          </p:nvPr>
        </p:nvSpPr>
        <p:spPr>
          <a:xfrm>
            <a:off x="457200" y="188640"/>
            <a:ext cx="8229600" cy="652934"/>
          </a:xfrm>
        </p:spPr>
        <p:txBody>
          <a:bodyPr>
            <a:normAutofit fontScale="90000"/>
          </a:bodyPr>
          <a:lstStyle/>
          <a:p>
            <a:r>
              <a:rPr lang="tr-TR" dirty="0"/>
              <a:t>Tarihsel Gelişim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99A767B9-0A9B-51D4-3A92-3798F9C6D2AC}"/>
              </a:ext>
            </a:extLst>
          </p:cNvPr>
          <p:cNvSpPr>
            <a:spLocks noGrp="1"/>
          </p:cNvSpPr>
          <p:nvPr>
            <p:ph idx="1"/>
          </p:nvPr>
        </p:nvSpPr>
        <p:spPr>
          <a:xfrm>
            <a:off x="395536" y="1196752"/>
            <a:ext cx="8640960" cy="4525963"/>
          </a:xfrm>
        </p:spPr>
        <p:txBody>
          <a:bodyPr>
            <a:noAutofit/>
          </a:bodyPr>
          <a:lstStyle/>
          <a:p>
            <a:r>
              <a:rPr lang="tr-TR" sz="2000" dirty="0">
                <a:latin typeface="Calibri" panose="020F0502020204030204" pitchFamily="34" charset="0"/>
                <a:ea typeface="Calibri" panose="020F0502020204030204" pitchFamily="34" charset="0"/>
                <a:cs typeface="Calibri" panose="020F0502020204030204" pitchFamily="34" charset="0"/>
              </a:rPr>
              <a:t>Cahit </a:t>
            </a:r>
            <a:r>
              <a:rPr lang="tr-TR" sz="2000" dirty="0" err="1">
                <a:latin typeface="Calibri" panose="020F0502020204030204" pitchFamily="34" charset="0"/>
                <a:ea typeface="Calibri" panose="020F0502020204030204" pitchFamily="34" charset="0"/>
                <a:cs typeface="Calibri" panose="020F0502020204030204" pitchFamily="34" charset="0"/>
              </a:rPr>
              <a:t>Arf</a:t>
            </a:r>
            <a:r>
              <a:rPr lang="tr-TR" sz="2000" dirty="0">
                <a:latin typeface="Calibri" panose="020F0502020204030204" pitchFamily="34" charset="0"/>
                <a:ea typeface="Calibri" panose="020F0502020204030204" pitchFamily="34" charset="0"/>
                <a:cs typeface="Calibri" panose="020F0502020204030204" pitchFamily="34" charset="0"/>
              </a:rPr>
              <a:t> (1910, Selânik - 1997, İstanbul), </a:t>
            </a:r>
          </a:p>
          <a:p>
            <a:pPr marL="109728" indent="0">
              <a:buNone/>
            </a:pPr>
            <a:r>
              <a:rPr lang="tr-TR" sz="2000" b="0" i="0" dirty="0">
                <a:solidFill>
                  <a:srgbClr val="202F33"/>
                </a:solidFill>
                <a:effectLst/>
                <a:latin typeface="Calibri" panose="020F0502020204030204" pitchFamily="34" charset="0"/>
                <a:ea typeface="Calibri" panose="020F0502020204030204" pitchFamily="34" charset="0"/>
                <a:cs typeface="Calibri" panose="020F0502020204030204" pitchFamily="34" charset="0"/>
              </a:rPr>
              <a:t>dünyaca ünlü </a:t>
            </a:r>
            <a:r>
              <a:rPr lang="tr-TR" sz="2000" dirty="0">
                <a:latin typeface="Calibri" panose="020F0502020204030204" pitchFamily="34" charset="0"/>
                <a:ea typeface="Calibri" panose="020F0502020204030204" pitchFamily="34" charset="0"/>
                <a:cs typeface="Calibri" panose="020F0502020204030204" pitchFamily="34" charset="0"/>
              </a:rPr>
              <a:t>Türk matematikçi ve bilim insanı, </a:t>
            </a:r>
          </a:p>
          <a:p>
            <a:pPr marL="109728" indent="0">
              <a:buNone/>
            </a:pPr>
            <a:r>
              <a:rPr lang="tr-TR" sz="2000" dirty="0">
                <a:latin typeface="Calibri" panose="020F0502020204030204" pitchFamily="34" charset="0"/>
                <a:ea typeface="Calibri" panose="020F0502020204030204" pitchFamily="34" charset="0"/>
                <a:cs typeface="Calibri" panose="020F0502020204030204" pitchFamily="34" charset="0"/>
              </a:rPr>
              <a:t>eski TÜBİTAK Bilim Kolu başkanıdır. </a:t>
            </a:r>
          </a:p>
          <a:p>
            <a:pPr marL="109728" indent="0">
              <a:buNone/>
            </a:pPr>
            <a:endParaRPr lang="tr-TR" sz="2000" dirty="0">
              <a:latin typeface="Calibri" panose="020F0502020204030204" pitchFamily="34" charset="0"/>
              <a:ea typeface="Calibri" panose="020F0502020204030204" pitchFamily="34" charset="0"/>
              <a:cs typeface="Calibri" panose="020F0502020204030204" pitchFamily="34" charset="0"/>
            </a:endParaRPr>
          </a:p>
          <a:p>
            <a:pPr marL="109728" indent="0">
              <a:buNone/>
            </a:pPr>
            <a:endParaRPr lang="tr-TR" sz="2000" dirty="0">
              <a:latin typeface="Calibri" panose="020F0502020204030204" pitchFamily="34" charset="0"/>
              <a:ea typeface="Calibri" panose="020F0502020204030204" pitchFamily="34" charset="0"/>
              <a:cs typeface="Calibri" panose="020F0502020204030204" pitchFamily="34" charset="0"/>
            </a:endParaRPr>
          </a:p>
          <a:p>
            <a:r>
              <a:rPr lang="tr-TR" sz="2000" b="0" i="0" dirty="0">
                <a:solidFill>
                  <a:srgbClr val="202F33"/>
                </a:solidFill>
                <a:effectLst/>
                <a:latin typeface="Calibri" panose="020F0502020204030204" pitchFamily="34" charset="0"/>
                <a:ea typeface="Calibri" panose="020F0502020204030204" pitchFamily="34" charset="0"/>
                <a:cs typeface="Calibri" panose="020F0502020204030204" pitchFamily="34" charset="0"/>
              </a:rPr>
              <a:t>Cisimlerin kuadratik formlarının </a:t>
            </a:r>
            <a:r>
              <a:rPr lang="tr-TR" sz="2000" b="0" i="0" dirty="0" err="1">
                <a:solidFill>
                  <a:srgbClr val="202F33"/>
                </a:solidFill>
                <a:effectLst/>
                <a:latin typeface="Calibri" panose="020F0502020204030204" pitchFamily="34" charset="0"/>
                <a:ea typeface="Calibri" panose="020F0502020204030204" pitchFamily="34" charset="0"/>
                <a:cs typeface="Calibri" panose="020F0502020204030204" pitchFamily="34" charset="0"/>
              </a:rPr>
              <a:t>sınıflandırılımasında</a:t>
            </a:r>
            <a:r>
              <a:rPr lang="tr-TR" sz="2000" b="0" i="0" dirty="0">
                <a:solidFill>
                  <a:srgbClr val="202F33"/>
                </a:solidFill>
                <a:effectLst/>
                <a:latin typeface="Calibri" panose="020F0502020204030204" pitchFamily="34" charset="0"/>
                <a:ea typeface="Calibri" panose="020F0502020204030204" pitchFamily="34" charset="0"/>
                <a:cs typeface="Calibri" panose="020F0502020204030204" pitchFamily="34" charset="0"/>
              </a:rPr>
              <a:t> ortaya çıkan ve kendi adıyla anılan “</a:t>
            </a:r>
            <a:r>
              <a:rPr lang="tr-TR" sz="2000" b="1" i="0" dirty="0" err="1">
                <a:solidFill>
                  <a:srgbClr val="202F33"/>
                </a:solidFill>
                <a:effectLst/>
                <a:latin typeface="Calibri" panose="020F0502020204030204" pitchFamily="34" charset="0"/>
                <a:ea typeface="Calibri" panose="020F0502020204030204" pitchFamily="34" charset="0"/>
                <a:cs typeface="Calibri" panose="020F0502020204030204" pitchFamily="34" charset="0"/>
              </a:rPr>
              <a:t>Arf</a:t>
            </a:r>
            <a:r>
              <a:rPr lang="tr-TR" sz="2000" b="1" i="0" dirty="0">
                <a:solidFill>
                  <a:srgbClr val="202F33"/>
                </a:solidFill>
                <a:effectLst/>
                <a:latin typeface="Calibri" panose="020F0502020204030204" pitchFamily="34" charset="0"/>
                <a:ea typeface="Calibri" panose="020F0502020204030204" pitchFamily="34" charset="0"/>
                <a:cs typeface="Calibri" panose="020F0502020204030204" pitchFamily="34" charset="0"/>
              </a:rPr>
              <a:t> Sabiti</a:t>
            </a:r>
            <a:r>
              <a:rPr lang="tr-TR" sz="2000" b="0" i="0" dirty="0">
                <a:solidFill>
                  <a:srgbClr val="202F33"/>
                </a:solidFill>
                <a:effectLst/>
                <a:latin typeface="Calibri" panose="020F0502020204030204" pitchFamily="34" charset="0"/>
                <a:ea typeface="Calibri" panose="020F0502020204030204" pitchFamily="34" charset="0"/>
                <a:cs typeface="Calibri" panose="020F0502020204030204" pitchFamily="34" charset="0"/>
              </a:rPr>
              <a:t>“, “</a:t>
            </a:r>
            <a:r>
              <a:rPr lang="tr-TR" sz="2000" b="1" i="0" dirty="0" err="1">
                <a:solidFill>
                  <a:srgbClr val="202F33"/>
                </a:solidFill>
                <a:effectLst/>
                <a:latin typeface="Calibri" panose="020F0502020204030204" pitchFamily="34" charset="0"/>
                <a:ea typeface="Calibri" panose="020F0502020204030204" pitchFamily="34" charset="0"/>
                <a:cs typeface="Calibri" panose="020F0502020204030204" pitchFamily="34" charset="0"/>
              </a:rPr>
              <a:t>Arf</a:t>
            </a:r>
            <a:r>
              <a:rPr lang="tr-TR" sz="2000" b="1" i="0" dirty="0">
                <a:solidFill>
                  <a:srgbClr val="202F33"/>
                </a:solidFill>
                <a:effectLst/>
                <a:latin typeface="Calibri" panose="020F0502020204030204" pitchFamily="34" charset="0"/>
                <a:ea typeface="Calibri" panose="020F0502020204030204" pitchFamily="34" charset="0"/>
                <a:cs typeface="Calibri" panose="020F0502020204030204" pitchFamily="34" charset="0"/>
              </a:rPr>
              <a:t> Halkaları</a:t>
            </a:r>
            <a:r>
              <a:rPr lang="tr-TR" sz="2000" b="0" i="0" dirty="0">
                <a:solidFill>
                  <a:srgbClr val="202F33"/>
                </a:solidFill>
                <a:effectLst/>
                <a:latin typeface="Calibri" panose="020F0502020204030204" pitchFamily="34" charset="0"/>
                <a:ea typeface="Calibri" panose="020F0502020204030204" pitchFamily="34" charset="0"/>
                <a:cs typeface="Calibri" panose="020F0502020204030204" pitchFamily="34" charset="0"/>
              </a:rPr>
              <a:t>” ve “</a:t>
            </a:r>
            <a:r>
              <a:rPr lang="tr-TR" sz="2000" b="1" i="0" dirty="0" err="1">
                <a:solidFill>
                  <a:srgbClr val="202F33"/>
                </a:solidFill>
                <a:effectLst/>
                <a:latin typeface="Calibri" panose="020F0502020204030204" pitchFamily="34" charset="0"/>
                <a:ea typeface="Calibri" panose="020F0502020204030204" pitchFamily="34" charset="0"/>
                <a:cs typeface="Calibri" panose="020F0502020204030204" pitchFamily="34" charset="0"/>
              </a:rPr>
              <a:t>Arf</a:t>
            </a:r>
            <a:r>
              <a:rPr lang="tr-TR" sz="2000" b="1" i="0" dirty="0">
                <a:solidFill>
                  <a:srgbClr val="202F33"/>
                </a:solidFill>
                <a:effectLst/>
                <a:latin typeface="Calibri" panose="020F0502020204030204" pitchFamily="34" charset="0"/>
                <a:ea typeface="Calibri" panose="020F0502020204030204" pitchFamily="34" charset="0"/>
                <a:cs typeface="Calibri" panose="020F0502020204030204" pitchFamily="34" charset="0"/>
              </a:rPr>
              <a:t> Kapanışları</a:t>
            </a:r>
            <a:r>
              <a:rPr lang="tr-TR" sz="2000" b="0" i="0" dirty="0">
                <a:solidFill>
                  <a:srgbClr val="202F33"/>
                </a:solidFill>
                <a:effectLst/>
                <a:latin typeface="Calibri" panose="020F0502020204030204" pitchFamily="34" charset="0"/>
                <a:ea typeface="Calibri" panose="020F0502020204030204" pitchFamily="34" charset="0"/>
                <a:cs typeface="Calibri" panose="020F0502020204030204" pitchFamily="34" charset="0"/>
              </a:rPr>
              <a:t>” gibi terimleri bularak, matematik ve bilim dünyasına önemli katkılarda bulunmuştur. </a:t>
            </a:r>
            <a:r>
              <a:rPr lang="tr-TR" sz="2000" b="1" i="0" dirty="0">
                <a:solidFill>
                  <a:srgbClr val="202F33"/>
                </a:solidFill>
                <a:effectLst/>
                <a:latin typeface="Calibri" panose="020F0502020204030204" pitchFamily="34" charset="0"/>
                <a:ea typeface="Calibri" panose="020F0502020204030204" pitchFamily="34" charset="0"/>
                <a:cs typeface="Calibri" panose="020F0502020204030204" pitchFamily="34" charset="0"/>
              </a:rPr>
              <a:t>Alman</a:t>
            </a:r>
            <a:r>
              <a:rPr lang="tr-TR" sz="2000" b="0" i="0" dirty="0">
                <a:solidFill>
                  <a:srgbClr val="202F33"/>
                </a:solidFill>
                <a:effectLst/>
                <a:latin typeface="Calibri" panose="020F0502020204030204" pitchFamily="34" charset="0"/>
                <a:ea typeface="Calibri" panose="020F0502020204030204" pitchFamily="34" charset="0"/>
                <a:cs typeface="Calibri" panose="020F0502020204030204" pitchFamily="34" charset="0"/>
              </a:rPr>
              <a:t> matematikçi </a:t>
            </a:r>
            <a:r>
              <a:rPr lang="tr-TR" sz="2000" b="1" i="0" dirty="0" err="1">
                <a:solidFill>
                  <a:srgbClr val="202F33"/>
                </a:solidFill>
                <a:effectLst/>
                <a:latin typeface="Calibri" panose="020F0502020204030204" pitchFamily="34" charset="0"/>
                <a:ea typeface="Calibri" panose="020F0502020204030204" pitchFamily="34" charset="0"/>
                <a:cs typeface="Calibri" panose="020F0502020204030204" pitchFamily="34" charset="0"/>
              </a:rPr>
              <a:t>Helmut</a:t>
            </a:r>
            <a:r>
              <a:rPr lang="tr-TR" sz="2000" b="1" i="0" dirty="0">
                <a:solidFill>
                  <a:srgbClr val="202F33"/>
                </a:solidFill>
                <a:effectLst/>
                <a:latin typeface="Calibri" panose="020F0502020204030204" pitchFamily="34" charset="0"/>
                <a:ea typeface="Calibri" panose="020F0502020204030204" pitchFamily="34" charset="0"/>
                <a:cs typeface="Calibri" panose="020F0502020204030204" pitchFamily="34" charset="0"/>
              </a:rPr>
              <a:t> </a:t>
            </a:r>
            <a:r>
              <a:rPr lang="tr-TR" sz="2000" b="1" i="0" dirty="0" err="1">
                <a:solidFill>
                  <a:srgbClr val="202F33"/>
                </a:solidFill>
                <a:effectLst/>
                <a:latin typeface="Calibri" panose="020F0502020204030204" pitchFamily="34" charset="0"/>
                <a:ea typeface="Calibri" panose="020F0502020204030204" pitchFamily="34" charset="0"/>
                <a:cs typeface="Calibri" panose="020F0502020204030204" pitchFamily="34" charset="0"/>
              </a:rPr>
              <a:t>Hesse</a:t>
            </a:r>
            <a:r>
              <a:rPr lang="tr-TR" sz="2000" b="0" i="0" dirty="0">
                <a:solidFill>
                  <a:srgbClr val="202F33"/>
                </a:solidFill>
                <a:effectLst/>
                <a:latin typeface="Calibri" panose="020F0502020204030204" pitchFamily="34" charset="0"/>
                <a:ea typeface="Calibri" panose="020F0502020204030204" pitchFamily="34" charset="0"/>
                <a:cs typeface="Calibri" panose="020F0502020204030204" pitchFamily="34" charset="0"/>
              </a:rPr>
              <a:t> ile birlikte, </a:t>
            </a:r>
            <a:r>
              <a:rPr lang="tr-TR" sz="2000" b="1" i="0" dirty="0" err="1">
                <a:solidFill>
                  <a:srgbClr val="202F33"/>
                </a:solidFill>
                <a:effectLst/>
                <a:latin typeface="Calibri" panose="020F0502020204030204" pitchFamily="34" charset="0"/>
                <a:ea typeface="Calibri" panose="020F0502020204030204" pitchFamily="34" charset="0"/>
                <a:cs typeface="Calibri" panose="020F0502020204030204" pitchFamily="34" charset="0"/>
              </a:rPr>
              <a:t>Hesse-Arf</a:t>
            </a:r>
            <a:r>
              <a:rPr lang="tr-TR" sz="2000" b="0" i="0" dirty="0">
                <a:solidFill>
                  <a:srgbClr val="202F33"/>
                </a:solidFill>
                <a:effectLst/>
                <a:latin typeface="Calibri" panose="020F0502020204030204" pitchFamily="34" charset="0"/>
                <a:ea typeface="Calibri" panose="020F0502020204030204" pitchFamily="34" charset="0"/>
                <a:cs typeface="Calibri" panose="020F0502020204030204" pitchFamily="34" charset="0"/>
              </a:rPr>
              <a:t> </a:t>
            </a:r>
            <a:r>
              <a:rPr lang="tr-TR" sz="2000" b="0" i="0" dirty="0" err="1">
                <a:solidFill>
                  <a:srgbClr val="202F33"/>
                </a:solidFill>
                <a:effectLst/>
                <a:latin typeface="Calibri" panose="020F0502020204030204" pitchFamily="34" charset="0"/>
                <a:ea typeface="Calibri" panose="020F0502020204030204" pitchFamily="34" charset="0"/>
                <a:cs typeface="Calibri" panose="020F0502020204030204" pitchFamily="34" charset="0"/>
              </a:rPr>
              <a:t>Kuramı’nı</a:t>
            </a:r>
            <a:r>
              <a:rPr lang="tr-TR" sz="2000" b="0" i="0" dirty="0">
                <a:solidFill>
                  <a:srgbClr val="202F33"/>
                </a:solidFill>
                <a:effectLst/>
                <a:latin typeface="Calibri" panose="020F0502020204030204" pitchFamily="34" charset="0"/>
                <a:ea typeface="Calibri" panose="020F0502020204030204" pitchFamily="34" charset="0"/>
                <a:cs typeface="Calibri" panose="020F0502020204030204" pitchFamily="34" charset="0"/>
              </a:rPr>
              <a:t> geliştirdi.</a:t>
            </a:r>
            <a:endParaRPr lang="tr-TR" sz="2000" dirty="0">
              <a:latin typeface="Calibri" panose="020F0502020204030204" pitchFamily="34" charset="0"/>
              <a:ea typeface="Calibri" panose="020F0502020204030204" pitchFamily="34" charset="0"/>
              <a:cs typeface="Calibri" panose="020F0502020204030204" pitchFamily="34" charset="0"/>
            </a:endParaRPr>
          </a:p>
          <a:p>
            <a:r>
              <a:rPr lang="tr-TR" sz="2000" dirty="0">
                <a:latin typeface="Calibri" panose="020F0502020204030204" pitchFamily="34" charset="0"/>
                <a:ea typeface="Calibri" panose="020F0502020204030204" pitchFamily="34" charset="0"/>
                <a:cs typeface="Calibri" panose="020F0502020204030204" pitchFamily="34" charset="0"/>
              </a:rPr>
              <a:t>1990 yılında Cahit </a:t>
            </a:r>
            <a:r>
              <a:rPr lang="tr-TR" sz="2000" dirty="0" err="1">
                <a:latin typeface="Calibri" panose="020F0502020204030204" pitchFamily="34" charset="0"/>
                <a:ea typeface="Calibri" panose="020F0502020204030204" pitchFamily="34" charset="0"/>
                <a:cs typeface="Calibri" panose="020F0502020204030204" pitchFamily="34" charset="0"/>
              </a:rPr>
              <a:t>Arf'ın</a:t>
            </a:r>
            <a:r>
              <a:rPr lang="tr-TR" sz="2000" dirty="0">
                <a:latin typeface="Calibri" panose="020F0502020204030204" pitchFamily="34" charset="0"/>
                <a:ea typeface="Calibri" panose="020F0502020204030204" pitchFamily="34" charset="0"/>
                <a:cs typeface="Calibri" panose="020F0502020204030204" pitchFamily="34" charset="0"/>
              </a:rPr>
              <a:t> onuruna Sayılar Teorisi üzerine uluslararası bir sempozyum düzenlenmiştir. İleri düzeyde araştırmalar yaptığı Halkalar ve Geometri üzerine ilk konferanslar da 1984'te İstanbul'da yapılmıştır. 2009 yılından itibaren 10 Türk lirası üzerinde </a:t>
            </a:r>
            <a:r>
              <a:rPr lang="tr-TR" sz="2000" dirty="0" err="1">
                <a:latin typeface="Calibri" panose="020F0502020204030204" pitchFamily="34" charset="0"/>
                <a:ea typeface="Calibri" panose="020F0502020204030204" pitchFamily="34" charset="0"/>
                <a:cs typeface="Calibri" panose="020F0502020204030204" pitchFamily="34" charset="0"/>
              </a:rPr>
              <a:t>Arf'ın</a:t>
            </a:r>
            <a:r>
              <a:rPr lang="tr-TR" sz="2000" dirty="0">
                <a:latin typeface="Calibri" panose="020F0502020204030204" pitchFamily="34" charset="0"/>
                <a:ea typeface="Calibri" panose="020F0502020204030204" pitchFamily="34" charset="0"/>
                <a:cs typeface="Calibri" panose="020F0502020204030204" pitchFamily="34" charset="0"/>
              </a:rPr>
              <a:t> sureti yer almaktadır.</a:t>
            </a:r>
          </a:p>
        </p:txBody>
      </p:sp>
      <p:sp>
        <p:nvSpPr>
          <p:cNvPr id="3" name="Başlık 2">
            <a:extLst>
              <a:ext uri="{FF2B5EF4-FFF2-40B4-BE49-F238E27FC236}">
                <a16:creationId xmlns:a16="http://schemas.microsoft.com/office/drawing/2014/main" id="{3F189E2D-12DC-63FA-EF0C-39C7231B6395}"/>
              </a:ext>
            </a:extLst>
          </p:cNvPr>
          <p:cNvSpPr>
            <a:spLocks noGrp="1"/>
          </p:cNvSpPr>
          <p:nvPr>
            <p:ph type="title"/>
          </p:nvPr>
        </p:nvSpPr>
        <p:spPr/>
        <p:txBody>
          <a:bodyPr/>
          <a:lstStyle/>
          <a:p>
            <a:r>
              <a:rPr lang="tr-TR" b="1" i="0" dirty="0">
                <a:solidFill>
                  <a:srgbClr val="5F6368"/>
                </a:solidFill>
                <a:effectLst/>
                <a:latin typeface="arial" panose="020B0604020202020204" pitchFamily="34" charset="0"/>
              </a:rPr>
              <a:t>Ord</a:t>
            </a:r>
            <a:r>
              <a:rPr lang="tr-TR" b="0" i="0" dirty="0">
                <a:solidFill>
                  <a:srgbClr val="4D5156"/>
                </a:solidFill>
                <a:effectLst/>
                <a:latin typeface="arial" panose="020B0604020202020204" pitchFamily="34" charset="0"/>
              </a:rPr>
              <a:t>. </a:t>
            </a:r>
            <a:r>
              <a:rPr lang="tr-TR" b="1" i="0" dirty="0">
                <a:solidFill>
                  <a:srgbClr val="5F6368"/>
                </a:solidFill>
                <a:effectLst/>
                <a:latin typeface="arial" panose="020B0604020202020204" pitchFamily="34" charset="0"/>
              </a:rPr>
              <a:t>Prof</a:t>
            </a:r>
            <a:r>
              <a:rPr lang="tr-TR" b="0" i="0" dirty="0">
                <a:solidFill>
                  <a:srgbClr val="4D5156"/>
                </a:solidFill>
                <a:effectLst/>
                <a:latin typeface="arial" panose="020B0604020202020204" pitchFamily="34" charset="0"/>
              </a:rPr>
              <a:t>. </a:t>
            </a:r>
            <a:r>
              <a:rPr lang="tr-TR" b="1" i="0" dirty="0">
                <a:solidFill>
                  <a:srgbClr val="5F6368"/>
                </a:solidFill>
                <a:effectLst/>
                <a:latin typeface="arial" panose="020B0604020202020204" pitchFamily="34" charset="0"/>
              </a:rPr>
              <a:t>Dr</a:t>
            </a:r>
            <a:r>
              <a:rPr lang="tr-TR" b="0" i="0" dirty="0">
                <a:solidFill>
                  <a:srgbClr val="4D5156"/>
                </a:solidFill>
                <a:effectLst/>
                <a:latin typeface="arial" panose="020B0604020202020204" pitchFamily="34" charset="0"/>
              </a:rPr>
              <a:t>. </a:t>
            </a:r>
            <a:r>
              <a:rPr lang="tr-TR" b="1" i="0" dirty="0">
                <a:solidFill>
                  <a:srgbClr val="5F6368"/>
                </a:solidFill>
                <a:effectLst/>
                <a:latin typeface="arial" panose="020B0604020202020204" pitchFamily="34" charset="0"/>
              </a:rPr>
              <a:t>Cahit </a:t>
            </a:r>
            <a:r>
              <a:rPr lang="tr-TR" b="1" i="0" dirty="0" err="1">
                <a:solidFill>
                  <a:srgbClr val="5F6368"/>
                </a:solidFill>
                <a:effectLst/>
                <a:latin typeface="arial" panose="020B0604020202020204" pitchFamily="34" charset="0"/>
              </a:rPr>
              <a:t>Arf</a:t>
            </a:r>
            <a:endParaRPr lang="tr-TR" dirty="0"/>
          </a:p>
        </p:txBody>
      </p:sp>
      <p:pic>
        <p:nvPicPr>
          <p:cNvPr id="5" name="Resim 4" descr="kişi, adam, takım içeren bir resim&#10;&#10;Açıklama otomatik olarak oluşturuldu">
            <a:extLst>
              <a:ext uri="{FF2B5EF4-FFF2-40B4-BE49-F238E27FC236}">
                <a16:creationId xmlns:a16="http://schemas.microsoft.com/office/drawing/2014/main" id="{0269D64A-E7BC-C12F-98DC-B277D8DA81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8224" y="179692"/>
            <a:ext cx="2375128" cy="2475891"/>
          </a:xfrm>
          <a:prstGeom prst="rect">
            <a:avLst/>
          </a:prstGeom>
        </p:spPr>
      </p:pic>
    </p:spTree>
    <p:extLst>
      <p:ext uri="{BB962C8B-B14F-4D97-AF65-F5344CB8AC3E}">
        <p14:creationId xmlns:p14="http://schemas.microsoft.com/office/powerpoint/2010/main" val="8648885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A4ADF890-8F1D-FC02-57A0-5295AA54CD18}"/>
              </a:ext>
            </a:extLst>
          </p:cNvPr>
          <p:cNvSpPr>
            <a:spLocks noGrp="1"/>
          </p:cNvSpPr>
          <p:nvPr>
            <p:ph idx="1"/>
          </p:nvPr>
        </p:nvSpPr>
        <p:spPr/>
        <p:txBody>
          <a:bodyPr/>
          <a:lstStyle/>
          <a:p>
            <a:endParaRPr lang="tr-TR"/>
          </a:p>
        </p:txBody>
      </p:sp>
      <p:sp>
        <p:nvSpPr>
          <p:cNvPr id="3" name="Başlık 2">
            <a:extLst>
              <a:ext uri="{FF2B5EF4-FFF2-40B4-BE49-F238E27FC236}">
                <a16:creationId xmlns:a16="http://schemas.microsoft.com/office/drawing/2014/main" id="{4B0FA3C6-CA2A-7DFA-D935-E2C3AF0C0AF2}"/>
              </a:ext>
            </a:extLst>
          </p:cNvPr>
          <p:cNvSpPr>
            <a:spLocks noGrp="1"/>
          </p:cNvSpPr>
          <p:nvPr>
            <p:ph type="title"/>
          </p:nvPr>
        </p:nvSpPr>
        <p:spPr/>
        <p:txBody>
          <a:bodyPr/>
          <a:lstStyle/>
          <a:p>
            <a:endParaRPr lang="tr-TR"/>
          </a:p>
        </p:txBody>
      </p:sp>
      <p:pic>
        <p:nvPicPr>
          <p:cNvPr id="5" name="Resim 4">
            <a:extLst>
              <a:ext uri="{FF2B5EF4-FFF2-40B4-BE49-F238E27FC236}">
                <a16:creationId xmlns:a16="http://schemas.microsoft.com/office/drawing/2014/main" id="{12580E02-FEBE-336D-C936-A75D1B1C6A76}"/>
              </a:ext>
            </a:extLst>
          </p:cNvPr>
          <p:cNvPicPr>
            <a:picLocks noChangeAspect="1"/>
          </p:cNvPicPr>
          <p:nvPr/>
        </p:nvPicPr>
        <p:blipFill>
          <a:blip r:embed="rId2"/>
          <a:stretch>
            <a:fillRect/>
          </a:stretch>
        </p:blipFill>
        <p:spPr>
          <a:xfrm>
            <a:off x="2110526" y="148305"/>
            <a:ext cx="4922947" cy="6561389"/>
          </a:xfrm>
          <a:prstGeom prst="rect">
            <a:avLst/>
          </a:prstGeom>
        </p:spPr>
      </p:pic>
    </p:spTree>
    <p:extLst>
      <p:ext uri="{BB962C8B-B14F-4D97-AF65-F5344CB8AC3E}">
        <p14:creationId xmlns:p14="http://schemas.microsoft.com/office/powerpoint/2010/main" val="34589544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84082897-A85C-436B-B624-1A75E25D5394}"/>
              </a:ext>
            </a:extLst>
          </p:cNvPr>
          <p:cNvSpPr>
            <a:spLocks noGrp="1"/>
          </p:cNvSpPr>
          <p:nvPr>
            <p:ph idx="1"/>
          </p:nvPr>
        </p:nvSpPr>
        <p:spPr/>
        <p:txBody>
          <a:bodyPr/>
          <a:lstStyle/>
          <a:p>
            <a:endParaRPr lang="tr-TR"/>
          </a:p>
        </p:txBody>
      </p:sp>
      <p:sp>
        <p:nvSpPr>
          <p:cNvPr id="3" name="Başlık 2">
            <a:extLst>
              <a:ext uri="{FF2B5EF4-FFF2-40B4-BE49-F238E27FC236}">
                <a16:creationId xmlns:a16="http://schemas.microsoft.com/office/drawing/2014/main" id="{D2FA3E60-76E0-07CA-7316-058BC56C79FF}"/>
              </a:ext>
            </a:extLst>
          </p:cNvPr>
          <p:cNvSpPr>
            <a:spLocks noGrp="1"/>
          </p:cNvSpPr>
          <p:nvPr>
            <p:ph type="title"/>
          </p:nvPr>
        </p:nvSpPr>
        <p:spPr/>
        <p:txBody>
          <a:bodyPr/>
          <a:lstStyle/>
          <a:p>
            <a:endParaRPr lang="tr-TR"/>
          </a:p>
        </p:txBody>
      </p:sp>
      <p:pic>
        <p:nvPicPr>
          <p:cNvPr id="5" name="Resim 4">
            <a:extLst>
              <a:ext uri="{FF2B5EF4-FFF2-40B4-BE49-F238E27FC236}">
                <a16:creationId xmlns:a16="http://schemas.microsoft.com/office/drawing/2014/main" id="{8E395282-C57C-247F-8F49-37E709BB37FE}"/>
              </a:ext>
            </a:extLst>
          </p:cNvPr>
          <p:cNvPicPr>
            <a:picLocks noChangeAspect="1"/>
          </p:cNvPicPr>
          <p:nvPr/>
        </p:nvPicPr>
        <p:blipFill rotWithShape="1">
          <a:blip r:embed="rId2"/>
          <a:srcRect b="45564"/>
          <a:stretch/>
        </p:blipFill>
        <p:spPr>
          <a:xfrm>
            <a:off x="2125768" y="1196752"/>
            <a:ext cx="4892464" cy="3534434"/>
          </a:xfrm>
          <a:prstGeom prst="rect">
            <a:avLst/>
          </a:prstGeom>
        </p:spPr>
      </p:pic>
    </p:spTree>
    <p:extLst>
      <p:ext uri="{BB962C8B-B14F-4D97-AF65-F5344CB8AC3E}">
        <p14:creationId xmlns:p14="http://schemas.microsoft.com/office/powerpoint/2010/main" val="42814818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14057</TotalTime>
  <Words>2101</Words>
  <Application>Microsoft Macintosh PowerPoint</Application>
  <PresentationFormat>Ekran Gösterisi (4:3)</PresentationFormat>
  <Paragraphs>113</Paragraphs>
  <Slides>32</Slides>
  <Notes>0</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32</vt:i4>
      </vt:variant>
    </vt:vector>
  </HeadingPairs>
  <TitlesOfParts>
    <vt:vector size="42" baseType="lpstr">
      <vt:lpstr>arial</vt:lpstr>
      <vt:lpstr>ArialMT</vt:lpstr>
      <vt:lpstr>Calibri</vt:lpstr>
      <vt:lpstr>Calibri-Light</vt:lpstr>
      <vt:lpstr>inherit</vt:lpstr>
      <vt:lpstr>Lucida Sans Unicode</vt:lpstr>
      <vt:lpstr>Verdana</vt:lpstr>
      <vt:lpstr>Wingdings 2</vt:lpstr>
      <vt:lpstr>Wingdings 3</vt:lpstr>
      <vt:lpstr>Kalabalık</vt:lpstr>
      <vt:lpstr>CPU'ların komut ve veri belleklerine göre gruplanması</vt:lpstr>
      <vt:lpstr>Von Neumann ve Harvard Mimarisi</vt:lpstr>
      <vt:lpstr>PowerPoint Sunusu</vt:lpstr>
      <vt:lpstr>PowerPoint Sunusu</vt:lpstr>
      <vt:lpstr>PowerPoint Sunusu</vt:lpstr>
      <vt:lpstr>PowerPoint Sunusu</vt:lpstr>
      <vt:lpstr>PowerPoint Sunusu</vt:lpstr>
      <vt:lpstr>PowerPoint Sunusu</vt:lpstr>
      <vt:lpstr>Değiştirilmiş Harvard Mimarisi</vt:lpstr>
      <vt:lpstr>PowerPoint Sunusu</vt:lpstr>
      <vt:lpstr>Harvard Mark I - 1944 </vt:lpstr>
      <vt:lpstr>ENIAC -1945</vt:lpstr>
      <vt:lpstr>PowerPoint Sunusu</vt:lpstr>
      <vt:lpstr>EDVAC</vt:lpstr>
      <vt:lpstr>Transistör</vt:lpstr>
      <vt:lpstr>PowerPoint Sunusu</vt:lpstr>
      <vt:lpstr>PowerPoint Sunusu</vt:lpstr>
      <vt:lpstr>PowerPoint Sunusu</vt:lpstr>
      <vt:lpstr>PowerPoint Sunusu</vt:lpstr>
      <vt:lpstr>PowerPoint Sunusu</vt:lpstr>
      <vt:lpstr>Sayısal Mantık Devreleri</vt:lpstr>
      <vt:lpstr>PowerPoint Sunusu</vt:lpstr>
      <vt:lpstr>Bilgiyi Saklama ve İşlem Yapma Açısından Tarihsel Gelişim</vt:lpstr>
      <vt:lpstr>PowerPoint Sunusu</vt:lpstr>
      <vt:lpstr>PowerPoint Sunusu</vt:lpstr>
      <vt:lpstr>İLK PROGRAMCI: ADA LOVELACE</vt:lpstr>
      <vt:lpstr>PowerPoint Sunusu</vt:lpstr>
      <vt:lpstr>TURİNG’DEN GELECEĞE…</vt:lpstr>
      <vt:lpstr>Tarihsel Gelişim</vt:lpstr>
      <vt:lpstr>Ord. Prof. Dr. Cahit Arf</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Bilgisayar Mimarisi</dc:title>
  <dc:creator>ihsan</dc:creator>
  <cp:lastModifiedBy>İhsan Pençe</cp:lastModifiedBy>
  <cp:revision>515</cp:revision>
  <dcterms:created xsi:type="dcterms:W3CDTF">2021-02-14T11:19:24Z</dcterms:created>
  <dcterms:modified xsi:type="dcterms:W3CDTF">2024-02-21T14:23:36Z</dcterms:modified>
</cp:coreProperties>
</file>