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70" r:id="rId2"/>
    <p:sldId id="271" r:id="rId3"/>
    <p:sldId id="293" r:id="rId4"/>
    <p:sldId id="292" r:id="rId5"/>
    <p:sldId id="285" r:id="rId6"/>
    <p:sldId id="286" r:id="rId7"/>
    <p:sldId id="287" r:id="rId8"/>
    <p:sldId id="288" r:id="rId9"/>
    <p:sldId id="294" r:id="rId10"/>
    <p:sldId id="295" r:id="rId11"/>
    <p:sldId id="301" r:id="rId12"/>
    <p:sldId id="302" r:id="rId13"/>
    <p:sldId id="303" r:id="rId14"/>
    <p:sldId id="304" r:id="rId15"/>
    <p:sldId id="305" r:id="rId16"/>
    <p:sldId id="306" r:id="rId17"/>
    <p:sldId id="307" r:id="rId18"/>
    <p:sldId id="308" r:id="rId19"/>
    <p:sldId id="309" r:id="rId20"/>
    <p:sldId id="310" r:id="rId21"/>
    <p:sldId id="311" r:id="rId22"/>
    <p:sldId id="272" r:id="rId23"/>
    <p:sldId id="273" r:id="rId24"/>
    <p:sldId id="258" r:id="rId25"/>
    <p:sldId id="259" r:id="rId26"/>
    <p:sldId id="260" r:id="rId27"/>
    <p:sldId id="261" r:id="rId28"/>
    <p:sldId id="262" r:id="rId29"/>
    <p:sldId id="263" r:id="rId30"/>
    <p:sldId id="264" r:id="rId31"/>
    <p:sldId id="265" r:id="rId32"/>
    <p:sldId id="296" r:id="rId33"/>
    <p:sldId id="300" r:id="rId34"/>
    <p:sldId id="299" r:id="rId35"/>
    <p:sldId id="298" r:id="rId3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49"/>
    <p:restoredTop sz="94400" autoAdjust="0"/>
  </p:normalViewPr>
  <p:slideViewPr>
    <p:cSldViewPr>
      <p:cViewPr varScale="1">
        <p:scale>
          <a:sx n="78" d="100"/>
          <a:sy n="78" d="100"/>
        </p:scale>
        <p:origin x="1862"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7C8E5CC9-D231-470F-BCEA-30DE5D50040D}"/>
    <pc:docChg chg="undo custSel addSld delSld modSld">
      <pc:chgData name="İhsan Pençe" userId="2188b72f-395e-4735-86c6-9b1407aec0e3" providerId="ADAL" clId="{7C8E5CC9-D231-470F-BCEA-30DE5D50040D}" dt="2023-03-06T19:31:03.912" v="501" actId="113"/>
      <pc:docMkLst>
        <pc:docMk/>
      </pc:docMkLst>
      <pc:sldChg chg="del">
        <pc:chgData name="İhsan Pençe" userId="2188b72f-395e-4735-86c6-9b1407aec0e3" providerId="ADAL" clId="{7C8E5CC9-D231-470F-BCEA-30DE5D50040D}" dt="2023-03-06T16:22:09.797" v="12" actId="47"/>
        <pc:sldMkLst>
          <pc:docMk/>
          <pc:sldMk cId="0" sldId="266"/>
        </pc:sldMkLst>
      </pc:sldChg>
      <pc:sldChg chg="del">
        <pc:chgData name="İhsan Pençe" userId="2188b72f-395e-4735-86c6-9b1407aec0e3" providerId="ADAL" clId="{7C8E5CC9-D231-470F-BCEA-30DE5D50040D}" dt="2023-03-06T16:22:10.911" v="13" actId="47"/>
        <pc:sldMkLst>
          <pc:docMk/>
          <pc:sldMk cId="0" sldId="267"/>
        </pc:sldMkLst>
      </pc:sldChg>
      <pc:sldChg chg="del">
        <pc:chgData name="İhsan Pençe" userId="2188b72f-395e-4735-86c6-9b1407aec0e3" providerId="ADAL" clId="{7C8E5CC9-D231-470F-BCEA-30DE5D50040D}" dt="2023-03-06T16:22:11.429" v="14" actId="47"/>
        <pc:sldMkLst>
          <pc:docMk/>
          <pc:sldMk cId="0" sldId="268"/>
        </pc:sldMkLst>
      </pc:sldChg>
      <pc:sldChg chg="del">
        <pc:chgData name="İhsan Pençe" userId="2188b72f-395e-4735-86c6-9b1407aec0e3" providerId="ADAL" clId="{7C8E5CC9-D231-470F-BCEA-30DE5D50040D}" dt="2023-03-06T16:22:12.142" v="15" actId="47"/>
        <pc:sldMkLst>
          <pc:docMk/>
          <pc:sldMk cId="0" sldId="269"/>
        </pc:sldMkLst>
      </pc:sldChg>
      <pc:sldChg chg="modSp">
        <pc:chgData name="İhsan Pençe" userId="2188b72f-395e-4735-86c6-9b1407aec0e3" providerId="ADAL" clId="{7C8E5CC9-D231-470F-BCEA-30DE5D50040D}" dt="2023-03-06T16:21:10.930" v="11" actId="20577"/>
        <pc:sldMkLst>
          <pc:docMk/>
          <pc:sldMk cId="0" sldId="270"/>
        </pc:sldMkLst>
      </pc:sldChg>
      <pc:sldChg chg="del">
        <pc:chgData name="İhsan Pençe" userId="2188b72f-395e-4735-86c6-9b1407aec0e3" providerId="ADAL" clId="{7C8E5CC9-D231-470F-BCEA-30DE5D50040D}" dt="2023-03-06T16:22:20.445" v="23" actId="47"/>
        <pc:sldMkLst>
          <pc:docMk/>
          <pc:sldMk cId="0" sldId="278"/>
        </pc:sldMkLst>
      </pc:sldChg>
      <pc:sldChg chg="del">
        <pc:chgData name="İhsan Pençe" userId="2188b72f-395e-4735-86c6-9b1407aec0e3" providerId="ADAL" clId="{7C8E5CC9-D231-470F-BCEA-30DE5D50040D}" dt="2023-03-06T16:22:14.012" v="18" actId="47"/>
        <pc:sldMkLst>
          <pc:docMk/>
          <pc:sldMk cId="0" sldId="279"/>
        </pc:sldMkLst>
      </pc:sldChg>
      <pc:sldChg chg="del">
        <pc:chgData name="İhsan Pençe" userId="2188b72f-395e-4735-86c6-9b1407aec0e3" providerId="ADAL" clId="{7C8E5CC9-D231-470F-BCEA-30DE5D50040D}" dt="2023-03-06T16:22:12.929" v="16" actId="47"/>
        <pc:sldMkLst>
          <pc:docMk/>
          <pc:sldMk cId="0" sldId="280"/>
        </pc:sldMkLst>
      </pc:sldChg>
      <pc:sldChg chg="del">
        <pc:chgData name="İhsan Pençe" userId="2188b72f-395e-4735-86c6-9b1407aec0e3" providerId="ADAL" clId="{7C8E5CC9-D231-470F-BCEA-30DE5D50040D}" dt="2023-03-06T16:22:14.956" v="19" actId="47"/>
        <pc:sldMkLst>
          <pc:docMk/>
          <pc:sldMk cId="0" sldId="281"/>
        </pc:sldMkLst>
      </pc:sldChg>
      <pc:sldChg chg="modSp">
        <pc:chgData name="İhsan Pençe" userId="2188b72f-395e-4735-86c6-9b1407aec0e3" providerId="ADAL" clId="{7C8E5CC9-D231-470F-BCEA-30DE5D50040D}" dt="2023-03-06T16:22:48.399" v="27" actId="20577"/>
        <pc:sldMkLst>
          <pc:docMk/>
          <pc:sldMk cId="0" sldId="294"/>
        </pc:sldMkLst>
      </pc:sldChg>
      <pc:sldChg chg="del">
        <pc:chgData name="İhsan Pençe" userId="2188b72f-395e-4735-86c6-9b1407aec0e3" providerId="ADAL" clId="{7C8E5CC9-D231-470F-BCEA-30DE5D50040D}" dt="2023-03-06T16:22:22.553" v="24" actId="47"/>
        <pc:sldMkLst>
          <pc:docMk/>
          <pc:sldMk cId="311437796" sldId="296"/>
        </pc:sldMkLst>
      </pc:sldChg>
      <pc:sldChg chg="addSp delSp modSp new mod">
        <pc:chgData name="İhsan Pençe" userId="2188b72f-395e-4735-86c6-9b1407aec0e3" providerId="ADAL" clId="{7C8E5CC9-D231-470F-BCEA-30DE5D50040D}" dt="2023-03-06T19:24:16.351" v="437" actId="1076"/>
        <pc:sldMkLst>
          <pc:docMk/>
          <pc:sldMk cId="1967064712" sldId="296"/>
        </pc:sldMkLst>
      </pc:sldChg>
      <pc:sldChg chg="addSp delSp modSp new del mod">
        <pc:chgData name="İhsan Pençe" userId="2188b72f-395e-4735-86c6-9b1407aec0e3" providerId="ADAL" clId="{7C8E5CC9-D231-470F-BCEA-30DE5D50040D}" dt="2023-03-06T19:18:50.454" v="352" actId="47"/>
        <pc:sldMkLst>
          <pc:docMk/>
          <pc:sldMk cId="1916387156" sldId="297"/>
        </pc:sldMkLst>
      </pc:sldChg>
      <pc:sldChg chg="del">
        <pc:chgData name="İhsan Pençe" userId="2188b72f-395e-4735-86c6-9b1407aec0e3" providerId="ADAL" clId="{7C8E5CC9-D231-470F-BCEA-30DE5D50040D}" dt="2023-03-06T16:22:23.391" v="25" actId="47"/>
        <pc:sldMkLst>
          <pc:docMk/>
          <pc:sldMk cId="2788053476" sldId="297"/>
        </pc:sldMkLst>
      </pc:sldChg>
      <pc:sldChg chg="addSp delSp modSp new mod">
        <pc:chgData name="İhsan Pençe" userId="2188b72f-395e-4735-86c6-9b1407aec0e3" providerId="ADAL" clId="{7C8E5CC9-D231-470F-BCEA-30DE5D50040D}" dt="2023-03-06T19:26:18.643" v="442" actId="1076"/>
        <pc:sldMkLst>
          <pc:docMk/>
          <pc:sldMk cId="1788455829" sldId="298"/>
        </pc:sldMkLst>
      </pc:sldChg>
      <pc:sldChg chg="del">
        <pc:chgData name="İhsan Pençe" userId="2188b72f-395e-4735-86c6-9b1407aec0e3" providerId="ADAL" clId="{7C8E5CC9-D231-470F-BCEA-30DE5D50040D}" dt="2023-03-06T16:22:24.079" v="26" actId="47"/>
        <pc:sldMkLst>
          <pc:docMk/>
          <pc:sldMk cId="1857752111" sldId="298"/>
        </pc:sldMkLst>
      </pc:sldChg>
      <pc:sldChg chg="del">
        <pc:chgData name="İhsan Pençe" userId="2188b72f-395e-4735-86c6-9b1407aec0e3" providerId="ADAL" clId="{7C8E5CC9-D231-470F-BCEA-30DE5D50040D}" dt="2023-03-06T16:22:13.262" v="17" actId="47"/>
        <pc:sldMkLst>
          <pc:docMk/>
          <pc:sldMk cId="685510205" sldId="299"/>
        </pc:sldMkLst>
      </pc:sldChg>
      <pc:sldChg chg="modSp add mod">
        <pc:chgData name="İhsan Pençe" userId="2188b72f-395e-4735-86c6-9b1407aec0e3" providerId="ADAL" clId="{7C8E5CC9-D231-470F-BCEA-30DE5D50040D}" dt="2023-03-06T19:31:03.912" v="501" actId="113"/>
        <pc:sldMkLst>
          <pc:docMk/>
          <pc:sldMk cId="3479640159" sldId="299"/>
        </pc:sldMkLst>
      </pc:sldChg>
      <pc:sldChg chg="addSp modSp add mod">
        <pc:chgData name="İhsan Pençe" userId="2188b72f-395e-4735-86c6-9b1407aec0e3" providerId="ADAL" clId="{7C8E5CC9-D231-470F-BCEA-30DE5D50040D}" dt="2023-03-06T19:28:05.583" v="499" actId="1076"/>
        <pc:sldMkLst>
          <pc:docMk/>
          <pc:sldMk cId="463063594" sldId="300"/>
        </pc:sldMkLst>
      </pc:sldChg>
      <pc:sldChg chg="del">
        <pc:chgData name="İhsan Pençe" userId="2188b72f-395e-4735-86c6-9b1407aec0e3" providerId="ADAL" clId="{7C8E5CC9-D231-470F-BCEA-30DE5D50040D}" dt="2023-03-06T16:22:16.422" v="20" actId="47"/>
        <pc:sldMkLst>
          <pc:docMk/>
          <pc:sldMk cId="3576369698" sldId="300"/>
        </pc:sldMkLst>
      </pc:sldChg>
      <pc:sldChg chg="del">
        <pc:chgData name="İhsan Pençe" userId="2188b72f-395e-4735-86c6-9b1407aec0e3" providerId="ADAL" clId="{7C8E5CC9-D231-470F-BCEA-30DE5D50040D}" dt="2023-03-06T16:22:17.547" v="21" actId="47"/>
        <pc:sldMkLst>
          <pc:docMk/>
          <pc:sldMk cId="2003962957" sldId="301"/>
        </pc:sldMkLst>
      </pc:sldChg>
      <pc:sldChg chg="del">
        <pc:chgData name="İhsan Pençe" userId="2188b72f-395e-4735-86c6-9b1407aec0e3" providerId="ADAL" clId="{7C8E5CC9-D231-470F-BCEA-30DE5D50040D}" dt="2023-03-06T16:22:18.352" v="22" actId="47"/>
        <pc:sldMkLst>
          <pc:docMk/>
          <pc:sldMk cId="2941086802" sldId="302"/>
        </pc:sldMkLst>
      </pc:sldChg>
    </pc:docChg>
  </pc:docChgLst>
  <pc:docChgLst>
    <pc:chgData name="İhsan Pençe" userId="2188b72f-395e-4735-86c6-9b1407aec0e3" providerId="ADAL" clId="{65D64AFA-CDBD-CC41-B938-3F42E8335104}"/>
    <pc:docChg chg="undo redo custSel addSld modSld">
      <pc:chgData name="İhsan Pençe" userId="2188b72f-395e-4735-86c6-9b1407aec0e3" providerId="ADAL" clId="{65D64AFA-CDBD-CC41-B938-3F42E8335104}" dt="2024-03-12T14:09:47.431" v="553" actId="1035"/>
      <pc:docMkLst>
        <pc:docMk/>
      </pc:docMkLst>
      <pc:sldChg chg="modSp mod">
        <pc:chgData name="İhsan Pençe" userId="2188b72f-395e-4735-86c6-9b1407aec0e3" providerId="ADAL" clId="{65D64AFA-CDBD-CC41-B938-3F42E8335104}" dt="2024-03-12T13:01:24.803" v="57" actId="20577"/>
        <pc:sldMkLst>
          <pc:docMk/>
          <pc:sldMk cId="3479640159" sldId="299"/>
        </pc:sldMkLst>
      </pc:sldChg>
      <pc:sldChg chg="addSp modSp new mod">
        <pc:chgData name="İhsan Pençe" userId="2188b72f-395e-4735-86c6-9b1407aec0e3" providerId="ADAL" clId="{65D64AFA-CDBD-CC41-B938-3F42E8335104}" dt="2024-03-12T14:08:50.246" v="544" actId="1076"/>
        <pc:sldMkLst>
          <pc:docMk/>
          <pc:sldMk cId="982514517" sldId="301"/>
        </pc:sldMkLst>
      </pc:sldChg>
      <pc:sldChg chg="addSp modSp new">
        <pc:chgData name="İhsan Pençe" userId="2188b72f-395e-4735-86c6-9b1407aec0e3" providerId="ADAL" clId="{65D64AFA-CDBD-CC41-B938-3F42E8335104}" dt="2024-03-12T13:11:59.746" v="111" actId="1076"/>
        <pc:sldMkLst>
          <pc:docMk/>
          <pc:sldMk cId="1603999695" sldId="302"/>
        </pc:sldMkLst>
      </pc:sldChg>
      <pc:sldChg chg="delSp modSp new mod">
        <pc:chgData name="İhsan Pençe" userId="2188b72f-395e-4735-86c6-9b1407aec0e3" providerId="ADAL" clId="{65D64AFA-CDBD-CC41-B938-3F42E8335104}" dt="2024-03-12T13:14:34.776" v="130" actId="313"/>
        <pc:sldMkLst>
          <pc:docMk/>
          <pc:sldMk cId="2672867803" sldId="303"/>
        </pc:sldMkLst>
      </pc:sldChg>
      <pc:sldChg chg="delSp modSp new mod">
        <pc:chgData name="İhsan Pençe" userId="2188b72f-395e-4735-86c6-9b1407aec0e3" providerId="ADAL" clId="{65D64AFA-CDBD-CC41-B938-3F42E8335104}" dt="2024-03-12T13:19:10.644" v="183" actId="1036"/>
        <pc:sldMkLst>
          <pc:docMk/>
          <pc:sldMk cId="3241272942" sldId="304"/>
        </pc:sldMkLst>
      </pc:sldChg>
      <pc:sldChg chg="addSp delSp modSp new mod">
        <pc:chgData name="İhsan Pençe" userId="2188b72f-395e-4735-86c6-9b1407aec0e3" providerId="ADAL" clId="{65D64AFA-CDBD-CC41-B938-3F42E8335104}" dt="2024-03-12T13:23:15.080" v="240" actId="1035"/>
        <pc:sldMkLst>
          <pc:docMk/>
          <pc:sldMk cId="3201053603" sldId="305"/>
        </pc:sldMkLst>
      </pc:sldChg>
      <pc:sldChg chg="addSp delSp modSp new mod">
        <pc:chgData name="İhsan Pençe" userId="2188b72f-395e-4735-86c6-9b1407aec0e3" providerId="ADAL" clId="{65D64AFA-CDBD-CC41-B938-3F42E8335104}" dt="2024-03-12T14:09:47.431" v="553" actId="1035"/>
        <pc:sldMkLst>
          <pc:docMk/>
          <pc:sldMk cId="977394725" sldId="306"/>
        </pc:sldMkLst>
      </pc:sldChg>
      <pc:sldChg chg="addSp delSp modSp new mod">
        <pc:chgData name="İhsan Pençe" userId="2188b72f-395e-4735-86c6-9b1407aec0e3" providerId="ADAL" clId="{65D64AFA-CDBD-CC41-B938-3F42E8335104}" dt="2024-03-12T13:41:04.423" v="440" actId="1076"/>
        <pc:sldMkLst>
          <pc:docMk/>
          <pc:sldMk cId="3085664041" sldId="307"/>
        </pc:sldMkLst>
      </pc:sldChg>
      <pc:sldChg chg="addSp delSp modSp add mod">
        <pc:chgData name="İhsan Pençe" userId="2188b72f-395e-4735-86c6-9b1407aec0e3" providerId="ADAL" clId="{65D64AFA-CDBD-CC41-B938-3F42E8335104}" dt="2024-03-12T13:44:44.311" v="471" actId="1076"/>
        <pc:sldMkLst>
          <pc:docMk/>
          <pc:sldMk cId="3616908403" sldId="308"/>
        </pc:sldMkLst>
      </pc:sldChg>
      <pc:sldChg chg="addSp delSp modSp new mod">
        <pc:chgData name="İhsan Pençe" userId="2188b72f-395e-4735-86c6-9b1407aec0e3" providerId="ADAL" clId="{65D64AFA-CDBD-CC41-B938-3F42E8335104}" dt="2024-03-12T14:06:44.189" v="533" actId="1036"/>
        <pc:sldMkLst>
          <pc:docMk/>
          <pc:sldMk cId="2790517674" sldId="309"/>
        </pc:sldMkLst>
      </pc:sldChg>
      <pc:sldChg chg="addSp delSp modSp new mod">
        <pc:chgData name="İhsan Pençe" userId="2188b72f-395e-4735-86c6-9b1407aec0e3" providerId="ADAL" clId="{65D64AFA-CDBD-CC41-B938-3F42E8335104}" dt="2024-03-12T14:05:12.053" v="523" actId="478"/>
        <pc:sldMkLst>
          <pc:docMk/>
          <pc:sldMk cId="2887968945" sldId="310"/>
        </pc:sldMkLst>
      </pc:sldChg>
      <pc:sldChg chg="addSp delSp modSp new mod">
        <pc:chgData name="İhsan Pençe" userId="2188b72f-395e-4735-86c6-9b1407aec0e3" providerId="ADAL" clId="{65D64AFA-CDBD-CC41-B938-3F42E8335104}" dt="2024-03-12T14:04:53.948" v="522" actId="478"/>
        <pc:sldMkLst>
          <pc:docMk/>
          <pc:sldMk cId="624445773" sldId="311"/>
        </pc:sldMkLst>
      </pc:sldChg>
    </pc:docChg>
  </pc:docChgLst>
  <pc:docChgLst>
    <pc:chgData name="İhsan Pençe" userId="2188b72f-395e-4735-86c6-9b1407aec0e3" providerId="ADAL" clId="{8D9C1C34-7665-4A01-8F76-13ED723FD023}"/>
    <pc:docChg chg="undo custSel addSld modSld">
      <pc:chgData name="İhsan Pençe" userId="2188b72f-395e-4735-86c6-9b1407aec0e3" providerId="ADAL" clId="{8D9C1C34-7665-4A01-8F76-13ED723FD023}" dt="2023-03-06T14:36:29.157" v="84" actId="1076"/>
      <pc:docMkLst>
        <pc:docMk/>
      </pc:docMkLst>
      <pc:sldChg chg="addSp delSp modSp mod">
        <pc:chgData name="İhsan Pençe" userId="2188b72f-395e-4735-86c6-9b1407aec0e3" providerId="ADAL" clId="{8D9C1C34-7665-4A01-8F76-13ED723FD023}" dt="2023-03-06T14:17:06.906" v="7" actId="21"/>
        <pc:sldMkLst>
          <pc:docMk/>
          <pc:sldMk cId="0" sldId="280"/>
        </pc:sldMkLst>
      </pc:sldChg>
      <pc:sldChg chg="addSp modSp new mod">
        <pc:chgData name="İhsan Pençe" userId="2188b72f-395e-4735-86c6-9b1407aec0e3" providerId="ADAL" clId="{8D9C1C34-7665-4A01-8F76-13ED723FD023}" dt="2023-03-06T14:24:15.015" v="27" actId="1036"/>
        <pc:sldMkLst>
          <pc:docMk/>
          <pc:sldMk cId="685510205" sldId="299"/>
        </pc:sldMkLst>
      </pc:sldChg>
      <pc:sldChg chg="addSp delSp modSp new mod">
        <pc:chgData name="İhsan Pençe" userId="2188b72f-395e-4735-86c6-9b1407aec0e3" providerId="ADAL" clId="{8D9C1C34-7665-4A01-8F76-13ED723FD023}" dt="2023-03-06T14:32:07.892" v="46" actId="1076"/>
        <pc:sldMkLst>
          <pc:docMk/>
          <pc:sldMk cId="3576369698" sldId="300"/>
        </pc:sldMkLst>
      </pc:sldChg>
      <pc:sldChg chg="addSp delSp modSp new mod">
        <pc:chgData name="İhsan Pençe" userId="2188b72f-395e-4735-86c6-9b1407aec0e3" providerId="ADAL" clId="{8D9C1C34-7665-4A01-8F76-13ED723FD023}" dt="2023-03-06T14:34:40.454" v="67" actId="1036"/>
        <pc:sldMkLst>
          <pc:docMk/>
          <pc:sldMk cId="2003962957" sldId="301"/>
        </pc:sldMkLst>
      </pc:sldChg>
      <pc:sldChg chg="addSp delSp modSp new mod">
        <pc:chgData name="İhsan Pençe" userId="2188b72f-395e-4735-86c6-9b1407aec0e3" providerId="ADAL" clId="{8D9C1C34-7665-4A01-8F76-13ED723FD023}" dt="2023-03-06T14:36:29.157" v="84" actId="1076"/>
        <pc:sldMkLst>
          <pc:docMk/>
          <pc:sldMk cId="2941086802" sldId="302"/>
        </pc:sldMkLst>
      </pc:sldChg>
    </pc:docChg>
  </pc:docChgLst>
  <pc:docChgLst>
    <pc:chgData name="İhsan Pençe" userId="2188b72f-395e-4735-86c6-9b1407aec0e3" providerId="ADAL" clId="{CED7A3DD-CC8C-49CC-840F-0786961127ED}"/>
    <pc:docChg chg="undo custSel modSld">
      <pc:chgData name="İhsan Pençe" userId="2188b72f-395e-4735-86c6-9b1407aec0e3" providerId="ADAL" clId="{CED7A3DD-CC8C-49CC-840F-0786961127ED}" dt="2025-02-10T21:01:11.430" v="27" actId="255"/>
      <pc:docMkLst>
        <pc:docMk/>
      </pc:docMkLst>
      <pc:sldChg chg="modSp mod">
        <pc:chgData name="İhsan Pençe" userId="2188b72f-395e-4735-86c6-9b1407aec0e3" providerId="ADAL" clId="{CED7A3DD-CC8C-49CC-840F-0786961127ED}" dt="2025-02-10T21:01:11.430" v="27" actId="255"/>
        <pc:sldMkLst>
          <pc:docMk/>
          <pc:sldMk cId="3479640159" sldId="299"/>
        </pc:sldMkLst>
        <pc:spChg chg="mod">
          <ac:chgData name="İhsan Pençe" userId="2188b72f-395e-4735-86c6-9b1407aec0e3" providerId="ADAL" clId="{CED7A3DD-CC8C-49CC-840F-0786961127ED}" dt="2025-02-10T21:01:11.430" v="27" actId="255"/>
          <ac:spMkLst>
            <pc:docMk/>
            <pc:sldMk cId="3479640159" sldId="299"/>
            <ac:spMk id="2" creationId="{ED4B1549-77E9-4150-DE80-49EA16DB0C5D}"/>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10.02.2025</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10.02.2025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10.02.2025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10.02.2025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10.02.2025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10.02.2025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10.02.2025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10.02.2025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10.02.2025</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10.02.2025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10.02.2025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10.02.2025</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567333"/>
            <a:ext cx="8229600" cy="4525963"/>
          </a:xfrm>
        </p:spPr>
        <p:txBody>
          <a:bodyPr>
            <a:normAutofit/>
          </a:bodyPr>
          <a:lstStyle/>
          <a:p>
            <a:r>
              <a:rPr lang="tr-TR" sz="2400" dirty="0"/>
              <a:t>CPU,</a:t>
            </a:r>
            <a:r>
              <a:rPr lang="tr-TR" sz="2400" b="1" dirty="0"/>
              <a:t> Central </a:t>
            </a:r>
            <a:r>
              <a:rPr lang="tr-TR" sz="2400" b="1" dirty="0" err="1"/>
              <a:t>Process</a:t>
            </a:r>
            <a:r>
              <a:rPr lang="tr-TR" sz="2400" b="1" dirty="0"/>
              <a:t> </a:t>
            </a:r>
            <a:r>
              <a:rPr lang="tr-TR" sz="2400" b="1" dirty="0" err="1"/>
              <a:t>Unit</a:t>
            </a:r>
            <a:r>
              <a:rPr lang="tr-TR" sz="2400" dirty="0"/>
              <a:t> Türkçe anlamıyla </a:t>
            </a:r>
            <a:r>
              <a:rPr lang="tr-TR" sz="2400" b="1" dirty="0"/>
              <a:t>Merkezi İşlem Birimi</a:t>
            </a:r>
            <a:r>
              <a:rPr lang="tr-TR" sz="2400" dirty="0"/>
              <a:t> olarak adlandırılan ve genellikle</a:t>
            </a:r>
            <a:r>
              <a:rPr lang="tr-TR" sz="2400" b="1" dirty="0"/>
              <a:t> işlemci</a:t>
            </a:r>
            <a:r>
              <a:rPr lang="tr-TR" sz="2400" dirty="0"/>
              <a:t> olarak tanımlanmaktadır. </a:t>
            </a:r>
          </a:p>
          <a:p>
            <a:endParaRPr lang="tr-TR" sz="2400" dirty="0"/>
          </a:p>
          <a:p>
            <a:r>
              <a:rPr lang="tr-TR" sz="2400" dirty="0"/>
              <a:t>İlk olarak 1971’de Intel tarafından üretilip kullanılmaya başlanan işlemciler, verileri işlemesi ve yazılım komutlarını uygulaması görevine sahiptir ve bilgisayarın en önemli parçasıdır.</a:t>
            </a:r>
          </a:p>
        </p:txBody>
      </p:sp>
      <p:sp>
        <p:nvSpPr>
          <p:cNvPr id="3" name="2 Başlık"/>
          <p:cNvSpPr>
            <a:spLocks noGrp="1"/>
          </p:cNvSpPr>
          <p:nvPr>
            <p:ph type="title"/>
          </p:nvPr>
        </p:nvSpPr>
        <p:spPr/>
        <p:txBody>
          <a:bodyPr>
            <a:normAutofit fontScale="90000"/>
          </a:bodyPr>
          <a:lstStyle/>
          <a:p>
            <a:r>
              <a:rPr lang="tr-TR" sz="4400" dirty="0"/>
              <a:t>Merkezi İşlem Birimi (MİB)</a:t>
            </a:r>
            <a:br>
              <a:rPr lang="tr-TR" sz="4400" dirty="0"/>
            </a:br>
            <a:r>
              <a:rPr lang="tr-TR" sz="4400" dirty="0" err="1"/>
              <a:t>Central</a:t>
            </a:r>
            <a:r>
              <a:rPr lang="tr-TR" sz="4400" dirty="0"/>
              <a:t> </a:t>
            </a:r>
            <a:r>
              <a:rPr lang="tr-TR" sz="4400" dirty="0" err="1"/>
              <a:t>Process</a:t>
            </a:r>
            <a:r>
              <a:rPr lang="tr-TR" sz="4400" dirty="0"/>
              <a:t> </a:t>
            </a:r>
            <a:r>
              <a:rPr lang="tr-TR" sz="4400" dirty="0" err="1"/>
              <a:t>Unit</a:t>
            </a:r>
            <a:r>
              <a:rPr lang="tr-TR" sz="4400" dirty="0"/>
              <a:t> (CPU)</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ox(in)">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548680"/>
            <a:ext cx="8229600" cy="5386603"/>
          </a:xfrm>
        </p:spPr>
        <p:txBody>
          <a:bodyPr>
            <a:noAutofit/>
          </a:bodyPr>
          <a:lstStyle/>
          <a:p>
            <a:r>
              <a:rPr lang="tr-TR" sz="2200" dirty="0"/>
              <a:t>CPU’nun ana görevi, yazılım ve donanım arasında bağlantıyı kontrol ederek tüm donanımı yönetmektir. İşlemci her bir komutu yerine getirirken kendi bünyesinde barındırdığı </a:t>
            </a:r>
            <a:r>
              <a:rPr lang="tr-TR" sz="2200" b="1" dirty="0"/>
              <a:t>ALU (</a:t>
            </a:r>
            <a:r>
              <a:rPr lang="tr-TR" sz="2200" b="1" dirty="0" err="1"/>
              <a:t>Aritmetic</a:t>
            </a:r>
            <a:r>
              <a:rPr lang="tr-TR" sz="2200" b="1" dirty="0"/>
              <a:t> </a:t>
            </a:r>
            <a:r>
              <a:rPr lang="tr-TR" sz="2200" b="1" dirty="0" err="1"/>
              <a:t>Logic</a:t>
            </a:r>
            <a:r>
              <a:rPr lang="tr-TR" sz="2200" b="1" dirty="0"/>
              <a:t> </a:t>
            </a:r>
            <a:r>
              <a:rPr lang="tr-TR" sz="2200" b="1" dirty="0" err="1"/>
              <a:t>Unit</a:t>
            </a:r>
            <a:r>
              <a:rPr lang="tr-TR" sz="2200" b="1" dirty="0"/>
              <a:t>-Aritmetik Mantık Birimi)</a:t>
            </a:r>
            <a:r>
              <a:rPr lang="tr-TR" sz="2200" dirty="0"/>
              <a:t> biriminden yararlanır. </a:t>
            </a:r>
            <a:r>
              <a:rPr lang="tr-TR" sz="2200" b="1" dirty="0"/>
              <a:t>ALU</a:t>
            </a:r>
            <a:r>
              <a:rPr lang="tr-TR" sz="2200" dirty="0"/>
              <a:t> işlemcinin mantıksal ve matematiksel görevlerini yapan kısmıdır.</a:t>
            </a:r>
          </a:p>
          <a:p>
            <a:endParaRPr lang="tr-TR" sz="2200" dirty="0"/>
          </a:p>
          <a:p>
            <a:r>
              <a:rPr lang="tr-TR" sz="2200" dirty="0"/>
              <a:t>Bilgisayarlarda tüm fonksiyonlar, makine dili ismiyle de kullanılan, 0 ve 1 temel komutlarıyla oluşturulan kombinasyonlara dayanır. Komutların uygulanması için işlemciye iletilen elektrik sinyalleri, milyonlarca </a:t>
            </a:r>
            <a:r>
              <a:rPr lang="tr-TR" sz="2200" dirty="0" err="1"/>
              <a:t>transistör</a:t>
            </a:r>
            <a:r>
              <a:rPr lang="tr-TR" sz="2200" dirty="0"/>
              <a:t> sayesinde toplama, çıkarma, çarpma, bölme gibi matematiksel işlemlere dönüştürülür ve bu işlemler CPU’nun ALU biriminde gerçekleşir. Tüm bu komutların bilgisayarda kapladıkları alan bit olarak adlandırılır.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21506" name="Picture 2" descr="computer architecture diagram ile ilgili görsel sonucu"/>
          <p:cNvPicPr>
            <a:picLocks noChangeAspect="1" noChangeArrowheads="1"/>
          </p:cNvPicPr>
          <p:nvPr/>
        </p:nvPicPr>
        <p:blipFill>
          <a:blip r:embed="rId2" cstate="print"/>
          <a:srcRect/>
          <a:stretch>
            <a:fillRect/>
          </a:stretch>
        </p:blipFill>
        <p:spPr bwMode="auto">
          <a:xfrm>
            <a:off x="899592" y="1484784"/>
            <a:ext cx="7377014" cy="429573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a:t>ALU temel işlemleri hesaplama da iyi iş çıkarsa da, gelişmiş işlemlerde kayan noktalı aritmetik işlemleri gerçekleştirmek üzere eklenen bir diğer bilgisayar sisteminin parçası da FPU dur. FPU sayesinde küçük haneli veya küçük kesirli sayılarla işlem yapılabilmektedir. </a:t>
            </a:r>
          </a:p>
          <a:p>
            <a:endParaRPr lang="tr-TR" sz="2400" dirty="0"/>
          </a:p>
          <a:p>
            <a:r>
              <a:rPr lang="tr-TR" sz="2400" dirty="0"/>
              <a:t>Eğer sistemde FPU mevcutsa ağır matematiksel işlemler bu işlemci tarafından yapılırken ana işlemci diğer işlemlerle meşgul olacağından sistemde yavaşlama yok denecek kadar az olur.</a:t>
            </a:r>
          </a:p>
        </p:txBody>
      </p:sp>
      <p:sp>
        <p:nvSpPr>
          <p:cNvPr id="3" name="2 Başlık"/>
          <p:cNvSpPr>
            <a:spLocks noGrp="1"/>
          </p:cNvSpPr>
          <p:nvPr>
            <p:ph type="title"/>
          </p:nvPr>
        </p:nvSpPr>
        <p:spPr/>
        <p:txBody>
          <a:bodyPr>
            <a:noAutofit/>
          </a:bodyPr>
          <a:lstStyle/>
          <a:p>
            <a:r>
              <a:rPr lang="tr-TR" sz="3600" dirty="0"/>
              <a:t>FPU (</a:t>
            </a:r>
            <a:r>
              <a:rPr lang="tr-TR" sz="3600" dirty="0" err="1"/>
              <a:t>Floating</a:t>
            </a:r>
            <a:r>
              <a:rPr lang="tr-TR" sz="3600" dirty="0"/>
              <a:t> </a:t>
            </a:r>
            <a:r>
              <a:rPr lang="tr-TR" sz="3600" dirty="0" err="1"/>
              <a:t>Point</a:t>
            </a:r>
            <a:r>
              <a:rPr lang="tr-TR" sz="3600" dirty="0"/>
              <a:t> </a:t>
            </a:r>
            <a:r>
              <a:rPr lang="tr-TR" sz="3600" dirty="0" err="1"/>
              <a:t>Unit</a:t>
            </a:r>
            <a:r>
              <a:rPr lang="tr-TR" sz="3600" dirty="0"/>
              <a:t>-Kayan Nokta İşlem Birimi)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Autofit/>
          </a:bodyPr>
          <a:lstStyle/>
          <a:p>
            <a:r>
              <a:rPr lang="tr-TR" sz="2200" dirty="0"/>
              <a:t>İşlemciler, bilgisayarı yönetmek ve kontrol etmek için iletişim yollarını kullanır. Hem işlemci içerisinde hem de işlemciyle diğer birimler arasında iletişim hatları bulunmaktadır. İletişim hatları, üzerinden elektrik sinyali geçebilecek iletken hatlardır. Bu hatların sayısı işlemci modeline göre değişir. </a:t>
            </a:r>
          </a:p>
          <a:p>
            <a:endParaRPr lang="tr-TR" sz="2200" dirty="0"/>
          </a:p>
          <a:p>
            <a:r>
              <a:rPr lang="tr-TR" sz="2200" dirty="0"/>
              <a:t>BUS </a:t>
            </a:r>
            <a:r>
              <a:rPr lang="tr-TR" sz="2200" dirty="0" err="1"/>
              <a:t>Interface</a:t>
            </a:r>
            <a:r>
              <a:rPr lang="tr-TR" sz="2200" dirty="0"/>
              <a:t> (Yol </a:t>
            </a:r>
            <a:r>
              <a:rPr lang="tr-TR" sz="2200" dirty="0" err="1"/>
              <a:t>arayüzü</a:t>
            </a:r>
            <a:r>
              <a:rPr lang="tr-TR" sz="2200" dirty="0"/>
              <a:t>): İşlemciye veri–kod karışımı olan bilgileri getirir. Bunları ayırarak işlemcinin ünitelerini kullanmasını sağlar ve sonuçları tekrar birleştirerek dışarı yollar. Bu ara yüzün genişliği işlemcinin adresleyebileceği hafızayı ve taşıyabileceği veriyi belirler.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93186"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1835696" y="1916832"/>
            <a:ext cx="5168478" cy="350982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Autofit/>
          </a:bodyPr>
          <a:lstStyle/>
          <a:p>
            <a:r>
              <a:rPr lang="tr-TR" sz="1800" dirty="0"/>
              <a:t>Adres yolu (</a:t>
            </a:r>
            <a:r>
              <a:rPr lang="tr-TR" sz="1800" dirty="0" err="1"/>
              <a:t>Address</a:t>
            </a:r>
            <a:r>
              <a:rPr lang="tr-TR" sz="1800" dirty="0"/>
              <a:t> </a:t>
            </a:r>
            <a:r>
              <a:rPr lang="tr-TR" sz="1800" dirty="0" err="1"/>
              <a:t>Buses</a:t>
            </a:r>
            <a:r>
              <a:rPr lang="tr-TR" sz="1800" dirty="0"/>
              <a:t>) İşlemcinin bilgi yazacağı veya okuyacağı her hafıza hücresinin ve çevre birimlerinin bir adresi vardır. İşlemci, bu adresleri bu birimlere ulaşmak için kullanır. Adresler, ikilik sayı gruplarından oluşur. Bir işlemcinin ulaşabileceği maksimum adres sayısı, adres yolundaki hat sayısı ile ilişkilidir. Adres yolunu çoğunlukla işlemci kullanır. Bu yüzden adres yolunun tek yönlü olduğu söylenebilir ama yeni teknolojilerde çift yönlüde olabilir. </a:t>
            </a:r>
          </a:p>
          <a:p>
            <a:r>
              <a:rPr lang="tr-TR" sz="1800" dirty="0"/>
              <a:t>Veri yolu (Data </a:t>
            </a:r>
            <a:r>
              <a:rPr lang="tr-TR" sz="1800" dirty="0" err="1"/>
              <a:t>Buses</a:t>
            </a:r>
            <a:r>
              <a:rPr lang="tr-TR" sz="1800" dirty="0"/>
              <a:t>) İşlemci, hafıza elemanları ve çevresel birimlerle çift yönlü veri akışını sağlar. Birbirine paralel iletken hat sayısı veri yolunun kaç bitlik olduğunu gösterir. Örneğin, iletken hat sayısı 64 olan veri yolu 64 bitliktir. Yüksek bit sayısına sahip veri yolları olması sistemin daha hızlı çalışması anlamına gelir. </a:t>
            </a:r>
          </a:p>
          <a:p>
            <a:r>
              <a:rPr lang="tr-TR" sz="1800" dirty="0"/>
              <a:t>Kontrol yolu (</a:t>
            </a:r>
            <a:r>
              <a:rPr lang="tr-TR" sz="1800" dirty="0" err="1"/>
              <a:t>Control</a:t>
            </a:r>
            <a:r>
              <a:rPr lang="tr-TR" sz="1800" dirty="0"/>
              <a:t> </a:t>
            </a:r>
            <a:r>
              <a:rPr lang="tr-TR" sz="1800" dirty="0" err="1"/>
              <a:t>Buses</a:t>
            </a:r>
            <a:r>
              <a:rPr lang="tr-TR" sz="1800" dirty="0"/>
              <a:t>) İşlemcinin diğer birimleri yönetmek ve senkronizasyon (eş zamanlama) sağlamak amacı ile kullandığı sinyallerin gönderildiği yoldur. Burada bellek okuma-yazma sinyalleri, kesme (</a:t>
            </a:r>
            <a:r>
              <a:rPr lang="tr-TR" sz="1800" dirty="0" err="1"/>
              <a:t>interrupt</a:t>
            </a:r>
            <a:r>
              <a:rPr lang="tr-TR" sz="1800" dirty="0"/>
              <a:t>) sinyalleri ve </a:t>
            </a:r>
            <a:r>
              <a:rPr lang="tr-TR" sz="1800" dirty="0" err="1"/>
              <a:t>clock</a:t>
            </a:r>
            <a:r>
              <a:rPr lang="tr-TR" sz="1800" dirty="0"/>
              <a:t> (saat) sinyalleri iletilir.</a:t>
            </a:r>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200" dirty="0"/>
              <a:t>İşlemciye, ne yapması gerektiğini söyleyen programlar olmadığı sürece işlemci bir işe yaramaz. İşlemci her saniyede milyonlarca, hatta milyarlarca komut işleyebilir. Sabit disk, işlemcinin komut işleme hızına ulaşamaz. Bu sorunu ortadan kaldırmak için programlar sabit diskten alınarak RAM’a yüklenir. </a:t>
            </a:r>
            <a:r>
              <a:rPr lang="tr-TR" sz="2200" dirty="0" err="1"/>
              <a:t>RAM’den</a:t>
            </a:r>
            <a:r>
              <a:rPr lang="tr-TR" sz="2200" dirty="0"/>
              <a:t> de işlemciye aktarılır. Bir program RAM’a yüklendiğinde ve işlemci kendisinden istenileni gerçekleştirdiğinde buna program (yazılım) çalışıyor deriz.</a:t>
            </a:r>
          </a:p>
        </p:txBody>
      </p:sp>
      <p:sp>
        <p:nvSpPr>
          <p:cNvPr id="3" name="2 Başlık"/>
          <p:cNvSpPr>
            <a:spLocks noGrp="1"/>
          </p:cNvSpPr>
          <p:nvPr>
            <p:ph type="title"/>
          </p:nvPr>
        </p:nvSpPr>
        <p:spPr/>
        <p:txBody>
          <a:bodyPr>
            <a:normAutofit fontScale="90000"/>
          </a:bodyPr>
          <a:lstStyle/>
          <a:p>
            <a:r>
              <a:rPr lang="tr-TR" dirty="0"/>
              <a:t>Programların İşlemciye Getirilmesi</a:t>
            </a:r>
          </a:p>
        </p:txBody>
      </p:sp>
      <p:pic>
        <p:nvPicPr>
          <p:cNvPr id="95234"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827584" y="4653136"/>
            <a:ext cx="7632849" cy="113249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1481328"/>
            <a:ext cx="8496944" cy="4525963"/>
          </a:xfrm>
        </p:spPr>
        <p:txBody>
          <a:bodyPr>
            <a:normAutofit/>
          </a:bodyPr>
          <a:lstStyle/>
          <a:p>
            <a:r>
              <a:rPr lang="tr-TR" sz="2300" dirty="0"/>
              <a:t>Bir program içinde yer alan her bir makine komutunun çalışması üç adımda gerçekleştirilir. </a:t>
            </a:r>
          </a:p>
          <a:p>
            <a:endParaRPr lang="tr-TR" sz="2300" dirty="0"/>
          </a:p>
          <a:p>
            <a:r>
              <a:rPr lang="tr-TR" sz="2400" dirty="0"/>
              <a:t>Bunlar:</a:t>
            </a:r>
          </a:p>
          <a:p>
            <a:pPr lvl="1"/>
            <a:r>
              <a:rPr lang="tr-TR" sz="2400" dirty="0"/>
              <a:t>Al-getir (</a:t>
            </a:r>
            <a:r>
              <a:rPr lang="tr-TR" sz="2400" b="1" dirty="0" err="1"/>
              <a:t>Fetch</a:t>
            </a:r>
            <a:r>
              <a:rPr lang="tr-TR" sz="2400" dirty="0"/>
              <a:t>) </a:t>
            </a:r>
          </a:p>
          <a:p>
            <a:pPr lvl="1"/>
            <a:r>
              <a:rPr lang="tr-TR" sz="2400" dirty="0"/>
              <a:t>Kodunu çöz (</a:t>
            </a:r>
            <a:r>
              <a:rPr lang="tr-TR" sz="2400" b="1" dirty="0" err="1"/>
              <a:t>Decode</a:t>
            </a:r>
            <a:r>
              <a:rPr lang="tr-TR" sz="2400" dirty="0"/>
              <a:t>) </a:t>
            </a:r>
          </a:p>
          <a:p>
            <a:pPr lvl="1"/>
            <a:r>
              <a:rPr lang="tr-TR" sz="2400" dirty="0"/>
              <a:t>Çalıştır (</a:t>
            </a:r>
            <a:r>
              <a:rPr lang="tr-TR" sz="2400" b="1" dirty="0" err="1"/>
              <a:t>Execute</a:t>
            </a:r>
            <a:r>
              <a:rPr lang="tr-TR" sz="2400" dirty="0"/>
              <a:t>)</a:t>
            </a:r>
          </a:p>
        </p:txBody>
      </p:sp>
      <p:sp>
        <p:nvSpPr>
          <p:cNvPr id="3" name="2 Başlık"/>
          <p:cNvSpPr>
            <a:spLocks noGrp="1"/>
          </p:cNvSpPr>
          <p:nvPr>
            <p:ph type="title"/>
          </p:nvPr>
        </p:nvSpPr>
        <p:spPr/>
        <p:txBody>
          <a:bodyPr/>
          <a:lstStyle/>
          <a:p>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box(in)">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box(in)">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box(in)">
                                      <p:cBhvr>
                                        <p:cTn id="1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9" name="Picture 3" descr="D:\Mims\Ders notları\Bahar\2021\Bilgisayar Mimarisi\Ekran Alıntısı.JPG"/>
          <p:cNvPicPr>
            <a:picLocks noChangeAspect="1" noChangeArrowheads="1"/>
          </p:cNvPicPr>
          <p:nvPr/>
        </p:nvPicPr>
        <p:blipFill>
          <a:blip r:embed="rId2" cstate="print"/>
          <a:srcRect b="11842"/>
          <a:stretch>
            <a:fillRect/>
          </a:stretch>
        </p:blipFill>
        <p:spPr bwMode="auto">
          <a:xfrm>
            <a:off x="424815" y="620688"/>
            <a:ext cx="8323649" cy="482453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B616727D-0268-798C-8B86-B78F7EECDC77}"/>
              </a:ext>
            </a:extLst>
          </p:cNvPr>
          <p:cNvSpPr>
            <a:spLocks noGrp="1"/>
          </p:cNvSpPr>
          <p:nvPr>
            <p:ph idx="1"/>
          </p:nvPr>
        </p:nvSpPr>
        <p:spPr>
          <a:xfrm>
            <a:off x="251520" y="850710"/>
            <a:ext cx="8435280" cy="5156582"/>
          </a:xfrm>
        </p:spPr>
        <p:txBody>
          <a:bodyPr>
            <a:normAutofit/>
          </a:bodyPr>
          <a:lstStyle/>
          <a:p>
            <a:r>
              <a:rPr lang="tr-TR" sz="2400" dirty="0">
                <a:latin typeface="Calibri" panose="020F0502020204030204" pitchFamily="34" charset="0"/>
                <a:cs typeface="Calibri" panose="020F0502020204030204" pitchFamily="34" charset="0"/>
              </a:rPr>
              <a:t>Tüm donanım birimlerinin dolaylı ya da dolaysız bağlandığı elektronik karttır. Elektriği geçirmeyen fiberglas malzemeden yapılmışlardır. Üzerinde </a:t>
            </a:r>
            <a:r>
              <a:rPr lang="tr-TR" sz="2400" dirty="0" err="1">
                <a:latin typeface="Calibri" panose="020F0502020204030204" pitchFamily="34" charset="0"/>
                <a:cs typeface="Calibri" panose="020F0502020204030204" pitchFamily="34" charset="0"/>
              </a:rPr>
              <a:t>chipleri</a:t>
            </a:r>
            <a:r>
              <a:rPr lang="tr-TR" sz="2400" dirty="0">
                <a:latin typeface="Calibri" panose="020F0502020204030204" pitchFamily="34" charset="0"/>
                <a:cs typeface="Calibri" panose="020F0502020204030204" pitchFamily="34" charset="0"/>
              </a:rPr>
              <a:t> ve konektörleri birbirine bağlayan metal yapıda, ince ve iletken bağlantı yolları vardır.</a:t>
            </a:r>
          </a:p>
          <a:p>
            <a:r>
              <a:rPr lang="tr-TR" sz="2400" b="1" i="0" dirty="0">
                <a:solidFill>
                  <a:srgbClr val="333333"/>
                </a:solidFill>
                <a:effectLst/>
                <a:latin typeface="Exo 2"/>
              </a:rPr>
              <a:t>ATX(Advanced </a:t>
            </a:r>
            <a:r>
              <a:rPr lang="tr-TR" sz="2400" b="1" i="0" dirty="0" err="1">
                <a:solidFill>
                  <a:srgbClr val="333333"/>
                </a:solidFill>
                <a:effectLst/>
                <a:latin typeface="Exo 2"/>
              </a:rPr>
              <a:t>Technology</a:t>
            </a:r>
            <a:r>
              <a:rPr lang="tr-TR" sz="2400" b="1" i="0" dirty="0">
                <a:solidFill>
                  <a:srgbClr val="333333"/>
                </a:solidFill>
                <a:effectLst/>
                <a:latin typeface="Exo 2"/>
              </a:rPr>
              <a:t> </a:t>
            </a:r>
            <a:r>
              <a:rPr lang="tr-TR" sz="2400" b="1" i="0" dirty="0" err="1">
                <a:solidFill>
                  <a:srgbClr val="333333"/>
                </a:solidFill>
                <a:effectLst/>
                <a:latin typeface="Exo 2"/>
              </a:rPr>
              <a:t>Extended</a:t>
            </a:r>
            <a:r>
              <a:rPr lang="tr-TR" sz="2400" b="1" i="0" dirty="0">
                <a:solidFill>
                  <a:srgbClr val="333333"/>
                </a:solidFill>
                <a:effectLst/>
                <a:latin typeface="Exo 2"/>
              </a:rPr>
              <a:t>):</a:t>
            </a:r>
          </a:p>
          <a:p>
            <a:pPr lvl="1">
              <a:buFont typeface="Arial" panose="020B0604020202020204" pitchFamily="34" charset="0"/>
              <a:buChar char="•"/>
            </a:pPr>
            <a:r>
              <a:rPr lang="tr-TR" sz="2000" b="0" i="0" dirty="0">
                <a:solidFill>
                  <a:srgbClr val="333333"/>
                </a:solidFill>
                <a:effectLst/>
                <a:latin typeface="Calibri" panose="020F0502020204030204" pitchFamily="34" charset="0"/>
                <a:cs typeface="Calibri" panose="020F0502020204030204" pitchFamily="34" charset="0"/>
              </a:rPr>
              <a:t>1995 yılında Intel tarafından çıkarılmıştır.</a:t>
            </a:r>
          </a:p>
          <a:p>
            <a:pPr lvl="1">
              <a:buFont typeface="Arial" panose="020B0604020202020204" pitchFamily="34" charset="0"/>
              <a:buChar char="•"/>
            </a:pPr>
            <a:r>
              <a:rPr lang="tr-TR" sz="2000" b="0" i="0" dirty="0">
                <a:solidFill>
                  <a:srgbClr val="333333"/>
                </a:solidFill>
                <a:effectLst/>
                <a:latin typeface="Calibri" panose="020F0502020204030204" pitchFamily="34" charset="0"/>
                <a:cs typeface="Calibri" panose="020F0502020204030204" pitchFamily="34" charset="0"/>
              </a:rPr>
              <a:t>Kendine has güç girişi ve port bileşenlerinin dağılımı vardır.</a:t>
            </a:r>
          </a:p>
          <a:p>
            <a:pPr lvl="1">
              <a:buFont typeface="Arial" panose="020B0604020202020204" pitchFamily="34" charset="0"/>
              <a:buChar char="•"/>
            </a:pPr>
            <a:r>
              <a:rPr lang="tr-TR" sz="2000" b="0" i="0" dirty="0">
                <a:solidFill>
                  <a:srgbClr val="333333"/>
                </a:solidFill>
                <a:effectLst/>
                <a:latin typeface="Calibri" panose="020F0502020204030204" pitchFamily="34" charset="0"/>
                <a:cs typeface="Calibri" panose="020F0502020204030204" pitchFamily="34" charset="0"/>
              </a:rPr>
              <a:t>Daha fazla giriş çıkışı (PS2, USB, </a:t>
            </a:r>
            <a:r>
              <a:rPr lang="tr-TR" sz="2000" b="0" i="0" dirty="0" err="1">
                <a:solidFill>
                  <a:srgbClr val="333333"/>
                </a:solidFill>
                <a:effectLst/>
                <a:latin typeface="Calibri" panose="020F0502020204030204" pitchFamily="34" charset="0"/>
                <a:cs typeface="Calibri" panose="020F0502020204030204" pitchFamily="34" charset="0"/>
              </a:rPr>
              <a:t>Firewire</a:t>
            </a:r>
            <a:r>
              <a:rPr lang="tr-TR" sz="2000" b="0" i="0" dirty="0">
                <a:solidFill>
                  <a:srgbClr val="333333"/>
                </a:solidFill>
                <a:effectLst/>
                <a:latin typeface="Calibri" panose="020F0502020204030204" pitchFamily="34" charset="0"/>
                <a:cs typeface="Calibri" panose="020F0502020204030204" pitchFamily="34" charset="0"/>
              </a:rPr>
              <a:t> </a:t>
            </a:r>
            <a:r>
              <a:rPr lang="tr-TR" sz="2000" b="0" i="0" dirty="0" err="1">
                <a:solidFill>
                  <a:srgbClr val="333333"/>
                </a:solidFill>
                <a:effectLst/>
                <a:latin typeface="Calibri" panose="020F0502020204030204" pitchFamily="34" charset="0"/>
                <a:cs typeface="Calibri" panose="020F0502020204030204" pitchFamily="34" charset="0"/>
              </a:rPr>
              <a:t>vs</a:t>
            </a:r>
            <a:r>
              <a:rPr lang="tr-TR" sz="2000" b="0" i="0" dirty="0">
                <a:solidFill>
                  <a:srgbClr val="333333"/>
                </a:solidFill>
                <a:effectLst/>
                <a:latin typeface="Calibri" panose="020F0502020204030204" pitchFamily="34" charset="0"/>
                <a:cs typeface="Calibri" panose="020F0502020204030204" pitchFamily="34" charset="0"/>
              </a:rPr>
              <a:t>) vardır.</a:t>
            </a:r>
          </a:p>
          <a:p>
            <a:pPr lvl="1">
              <a:buFont typeface="Arial" panose="020B0604020202020204" pitchFamily="34" charset="0"/>
              <a:buChar char="•"/>
            </a:pPr>
            <a:r>
              <a:rPr lang="tr-TR" sz="2000" b="0" i="0" dirty="0">
                <a:solidFill>
                  <a:srgbClr val="333333"/>
                </a:solidFill>
                <a:effectLst/>
                <a:latin typeface="Calibri" panose="020F0502020204030204" pitchFamily="34" charset="0"/>
                <a:cs typeface="Calibri" panose="020F0502020204030204" pitchFamily="34" charset="0"/>
              </a:rPr>
              <a:t>ATX ana kartları kullanmak için ATX kasalar gerekir.</a:t>
            </a:r>
          </a:p>
          <a:p>
            <a:pPr lvl="1">
              <a:buFont typeface="Arial" panose="020B0604020202020204" pitchFamily="34" charset="0"/>
              <a:buChar char="•"/>
            </a:pPr>
            <a:r>
              <a:rPr lang="tr-TR" sz="2000" b="0" i="0" dirty="0">
                <a:solidFill>
                  <a:srgbClr val="333333"/>
                </a:solidFill>
                <a:effectLst/>
                <a:latin typeface="Calibri" panose="020F0502020204030204" pitchFamily="34" charset="0"/>
                <a:cs typeface="Calibri" panose="020F0502020204030204" pitchFamily="34" charset="0"/>
              </a:rPr>
              <a:t>İşletim sisteminin özelliklerine göre güç yönetimi düzenlenebilir.</a:t>
            </a:r>
          </a:p>
        </p:txBody>
      </p:sp>
      <p:sp>
        <p:nvSpPr>
          <p:cNvPr id="3" name="Başlık 2">
            <a:extLst>
              <a:ext uri="{FF2B5EF4-FFF2-40B4-BE49-F238E27FC236}">
                <a16:creationId xmlns:a16="http://schemas.microsoft.com/office/drawing/2014/main" id="{07265126-F3B4-1B81-D3E5-1CAF0EBBE59A}"/>
              </a:ext>
            </a:extLst>
          </p:cNvPr>
          <p:cNvSpPr>
            <a:spLocks noGrp="1"/>
          </p:cNvSpPr>
          <p:nvPr>
            <p:ph type="title"/>
          </p:nvPr>
        </p:nvSpPr>
        <p:spPr>
          <a:xfrm>
            <a:off x="457200" y="274638"/>
            <a:ext cx="8229600" cy="576071"/>
          </a:xfrm>
        </p:spPr>
        <p:txBody>
          <a:bodyPr>
            <a:normAutofit fontScale="90000"/>
          </a:bodyPr>
          <a:lstStyle/>
          <a:p>
            <a:pPr algn="ctr"/>
            <a:r>
              <a:rPr lang="tr-TR" sz="3600" dirty="0" err="1">
                <a:solidFill>
                  <a:srgbClr val="FF0000"/>
                </a:solidFill>
              </a:rPr>
              <a:t>Anakart</a:t>
            </a:r>
            <a:r>
              <a:rPr lang="tr-TR" sz="3600" dirty="0">
                <a:solidFill>
                  <a:srgbClr val="FF0000"/>
                </a:solidFill>
              </a:rPr>
              <a:t> ve Bileşenler</a:t>
            </a:r>
          </a:p>
        </p:txBody>
      </p:sp>
      <p:pic>
        <p:nvPicPr>
          <p:cNvPr id="1026" name="Picture 2">
            <a:extLst>
              <a:ext uri="{FF2B5EF4-FFF2-40B4-BE49-F238E27FC236}">
                <a16:creationId xmlns:a16="http://schemas.microsoft.com/office/drawing/2014/main" id="{A12C4FE0-280A-FE6E-B937-9E90ECEB5D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7672" y="4581128"/>
            <a:ext cx="2488655" cy="2114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51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4CFB7BC2-3093-1A7F-4C27-CF5C421C7EC5}"/>
              </a:ext>
            </a:extLst>
          </p:cNvPr>
          <p:cNvSpPr>
            <a:spLocks noGrp="1"/>
          </p:cNvSpPr>
          <p:nvPr>
            <p:ph idx="1"/>
          </p:nvPr>
        </p:nvSpPr>
        <p:spPr/>
        <p:txBody>
          <a:bodyPr/>
          <a:lstStyle/>
          <a:p>
            <a:endParaRPr lang="tr-TR"/>
          </a:p>
        </p:txBody>
      </p:sp>
      <p:sp>
        <p:nvSpPr>
          <p:cNvPr id="3" name="Başlık 2">
            <a:extLst>
              <a:ext uri="{FF2B5EF4-FFF2-40B4-BE49-F238E27FC236}">
                <a16:creationId xmlns:a16="http://schemas.microsoft.com/office/drawing/2014/main" id="{3E254E4A-2D23-6D3D-045F-17FC2326637D}"/>
              </a:ext>
            </a:extLst>
          </p:cNvPr>
          <p:cNvSpPr>
            <a:spLocks noGrp="1"/>
          </p:cNvSpPr>
          <p:nvPr>
            <p:ph type="title"/>
          </p:nvPr>
        </p:nvSpPr>
        <p:spPr/>
        <p:txBody>
          <a:bodyPr/>
          <a:lstStyle/>
          <a:p>
            <a:endParaRPr lang="tr-TR"/>
          </a:p>
        </p:txBody>
      </p:sp>
      <p:pic>
        <p:nvPicPr>
          <p:cNvPr id="2050" name="Picture 2" descr="anakart bileşenleri">
            <a:extLst>
              <a:ext uri="{FF2B5EF4-FFF2-40B4-BE49-F238E27FC236}">
                <a16:creationId xmlns:a16="http://schemas.microsoft.com/office/drawing/2014/main" id="{39AD8233-0CE5-8E58-C276-91644152A9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6632"/>
            <a:ext cx="8229600" cy="6194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999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BFE1296B-1E82-33E6-88AF-32933BFD1C02}"/>
              </a:ext>
            </a:extLst>
          </p:cNvPr>
          <p:cNvSpPr>
            <a:spLocks noGrp="1"/>
          </p:cNvSpPr>
          <p:nvPr>
            <p:ph idx="1"/>
          </p:nvPr>
        </p:nvSpPr>
        <p:spPr>
          <a:xfrm>
            <a:off x="457200" y="332656"/>
            <a:ext cx="8229600" cy="5674635"/>
          </a:xfrm>
        </p:spPr>
        <p:txBody>
          <a:bodyPr/>
          <a:lstStyle/>
          <a:p>
            <a:r>
              <a:rPr lang="tr-TR" sz="2000" dirty="0">
                <a:latin typeface="Calibri" panose="020F0502020204030204" pitchFamily="34" charset="0"/>
                <a:cs typeface="Calibri" panose="020F0502020204030204" pitchFamily="34" charset="0"/>
              </a:rPr>
              <a:t>PCI-PCI EXPRESS SLOTLARI:</a:t>
            </a:r>
          </a:p>
          <a:p>
            <a:pPr lvl="1"/>
            <a:r>
              <a:rPr lang="tr-TR" sz="2000" dirty="0">
                <a:latin typeface="Calibri" panose="020F0502020204030204" pitchFamily="34" charset="0"/>
                <a:cs typeface="Calibri" panose="020F0502020204030204" pitchFamily="34" charset="0"/>
              </a:rPr>
              <a:t>PCI SLOTLARI, bilgisayara entegre devreler veya harici kartlar halinde donanım eklenmesine imkan veren </a:t>
            </a:r>
            <a:r>
              <a:rPr lang="tr-TR" sz="2000" dirty="0" err="1">
                <a:latin typeface="Calibri" panose="020F0502020204030204" pitchFamily="34" charset="0"/>
                <a:cs typeface="Calibri" panose="020F0502020204030204" pitchFamily="34" charset="0"/>
              </a:rPr>
              <a:t>veriyolu</a:t>
            </a:r>
            <a:r>
              <a:rPr lang="tr-TR" sz="2000" dirty="0">
                <a:latin typeface="Calibri" panose="020F0502020204030204" pitchFamily="34" charset="0"/>
                <a:cs typeface="Calibri" panose="020F0502020204030204" pitchFamily="34" charset="0"/>
              </a:rPr>
              <a:t> arabirimidir.</a:t>
            </a:r>
          </a:p>
          <a:p>
            <a:pPr lvl="1"/>
            <a:r>
              <a:rPr lang="tr-TR" sz="2000" dirty="0">
                <a:latin typeface="Calibri" panose="020F0502020204030204" pitchFamily="34" charset="0"/>
                <a:cs typeface="Calibri" panose="020F0502020204030204" pitchFamily="34" charset="0"/>
              </a:rPr>
              <a:t>PCI EXPRESS ise eski PCI, PCI-X ve AGP </a:t>
            </a:r>
            <a:r>
              <a:rPr lang="tr-TR" sz="2000" dirty="0" err="1">
                <a:latin typeface="Calibri" panose="020F0502020204030204" pitchFamily="34" charset="0"/>
                <a:cs typeface="Calibri" panose="020F0502020204030204" pitchFamily="34" charset="0"/>
              </a:rPr>
              <a:t>veriyolu</a:t>
            </a:r>
            <a:r>
              <a:rPr lang="tr-TR" sz="2000" dirty="0">
                <a:latin typeface="Calibri" panose="020F0502020204030204" pitchFamily="34" charset="0"/>
                <a:cs typeface="Calibri" panose="020F0502020204030204" pitchFamily="34" charset="0"/>
              </a:rPr>
              <a:t> standartlarını değiştirmek için tasarlanmış yüksek hızlı seri bilgisayar genişleme </a:t>
            </a:r>
            <a:r>
              <a:rPr lang="tr-TR" sz="2000" dirty="0" err="1">
                <a:latin typeface="Calibri" panose="020F0502020204030204" pitchFamily="34" charset="0"/>
                <a:cs typeface="Calibri" panose="020F0502020204030204" pitchFamily="34" charset="0"/>
              </a:rPr>
              <a:t>veriyolu</a:t>
            </a:r>
            <a:r>
              <a:rPr lang="tr-TR" sz="2000" dirty="0">
                <a:latin typeface="Calibri" panose="020F0502020204030204" pitchFamily="34" charset="0"/>
                <a:cs typeface="Calibri" panose="020F0502020204030204" pitchFamily="34" charset="0"/>
              </a:rPr>
              <a:t> standartlarına verilen isimdir.</a:t>
            </a:r>
          </a:p>
          <a:p>
            <a:endParaRPr lang="tr-TR" sz="2000" dirty="0">
              <a:latin typeface="Calibri" panose="020F0502020204030204" pitchFamily="34" charset="0"/>
              <a:cs typeface="Calibri" panose="020F0502020204030204" pitchFamily="34" charset="0"/>
            </a:endParaRPr>
          </a:p>
          <a:p>
            <a:r>
              <a:rPr lang="tr-TR" sz="2000" dirty="0">
                <a:latin typeface="Calibri" panose="020F0502020204030204" pitchFamily="34" charset="0"/>
                <a:cs typeface="Calibri" panose="020F0502020204030204" pitchFamily="34" charset="0"/>
              </a:rPr>
              <a:t>YONGA SETİ (CHIPSET):</a:t>
            </a:r>
          </a:p>
          <a:p>
            <a:pPr lvl="1"/>
            <a:r>
              <a:rPr lang="tr-TR" sz="2000" dirty="0">
                <a:latin typeface="Calibri" panose="020F0502020204030204" pitchFamily="34" charset="0"/>
                <a:cs typeface="Calibri" panose="020F0502020204030204" pitchFamily="34" charset="0"/>
              </a:rPr>
              <a:t>Ana karttaki veri akışını denetleyen entegre devrelerdir. </a:t>
            </a:r>
            <a:r>
              <a:rPr lang="tr-TR" sz="2000" dirty="0" err="1">
                <a:latin typeface="Calibri" panose="020F0502020204030204" pitchFamily="34" charset="0"/>
                <a:cs typeface="Calibri" panose="020F0502020204030204" pitchFamily="34" charset="0"/>
              </a:rPr>
              <a:t>Anakart</a:t>
            </a:r>
            <a:r>
              <a:rPr lang="tr-TR" sz="2000" dirty="0">
                <a:latin typeface="Calibri" panose="020F0502020204030204" pitchFamily="34" charset="0"/>
                <a:cs typeface="Calibri" panose="020F0502020204030204" pitchFamily="34" charset="0"/>
              </a:rPr>
              <a:t> üzerinde çok sayıda yonga olmasına rağmen yalnızca ikisi yönetici konumundadır. Bunlar Kuzey ve Güney Köprüleridir.</a:t>
            </a:r>
          </a:p>
          <a:p>
            <a:pPr lvl="1"/>
            <a:r>
              <a:rPr lang="tr-TR" sz="2000" dirty="0">
                <a:latin typeface="Calibri" panose="020F0502020204030204" pitchFamily="34" charset="0"/>
                <a:cs typeface="Calibri" panose="020F0502020204030204" pitchFamily="34" charset="0"/>
              </a:rPr>
              <a:t>KUZEY KÖPRÜSÜ(NORTHBRIDGE): İşlemci, bellekler ve AGP-PCI Express </a:t>
            </a:r>
            <a:r>
              <a:rPr lang="tr-TR" sz="2000" dirty="0" err="1">
                <a:latin typeface="Calibri" panose="020F0502020204030204" pitchFamily="34" charset="0"/>
                <a:cs typeface="Calibri" panose="020F0502020204030204" pitchFamily="34" charset="0"/>
              </a:rPr>
              <a:t>slotlarına</a:t>
            </a:r>
            <a:r>
              <a:rPr lang="tr-TR" sz="2000" dirty="0">
                <a:latin typeface="Calibri" panose="020F0502020204030204" pitchFamily="34" charset="0"/>
                <a:cs typeface="Calibri" panose="020F0502020204030204" pitchFamily="34" charset="0"/>
              </a:rPr>
              <a:t> en yakın olan çiptir. Kuzey köprüsünün görevi bu üçlü arasındaki iletişimi sağlamak ve kontrol etmektir.</a:t>
            </a:r>
          </a:p>
          <a:p>
            <a:pPr lvl="1"/>
            <a:r>
              <a:rPr lang="tr-TR" sz="2000" dirty="0">
                <a:latin typeface="Calibri" panose="020F0502020204030204" pitchFamily="34" charset="0"/>
                <a:cs typeface="Calibri" panose="020F0502020204030204" pitchFamily="34" charset="0"/>
              </a:rPr>
              <a:t>GÜNEY KÖPRÜSÜ(SOUTHBRIDGE): IDE, USB, LAN, PCI ve ses; Yani bilgisayarın diğer çevre birimlerini denetlemektedir ve bu bölümlere yakın olarak konumlandırılmıştır.</a:t>
            </a:r>
          </a:p>
          <a:p>
            <a:endParaRPr lang="tr-TR" dirty="0"/>
          </a:p>
        </p:txBody>
      </p:sp>
    </p:spTree>
    <p:extLst>
      <p:ext uri="{BB962C8B-B14F-4D97-AF65-F5344CB8AC3E}">
        <p14:creationId xmlns:p14="http://schemas.microsoft.com/office/powerpoint/2010/main" val="2672867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F06E6849-7B50-EEE1-D65E-ACAF229C081D}"/>
              </a:ext>
            </a:extLst>
          </p:cNvPr>
          <p:cNvSpPr>
            <a:spLocks noGrp="1"/>
          </p:cNvSpPr>
          <p:nvPr>
            <p:ph idx="1"/>
          </p:nvPr>
        </p:nvSpPr>
        <p:spPr>
          <a:xfrm>
            <a:off x="323528" y="332656"/>
            <a:ext cx="8496944" cy="6048672"/>
          </a:xfrm>
        </p:spPr>
        <p:txBody>
          <a:bodyPr>
            <a:normAutofit/>
          </a:bodyPr>
          <a:lstStyle/>
          <a:p>
            <a:r>
              <a:rPr lang="tr-TR" sz="2000" dirty="0">
                <a:latin typeface="Calibri" panose="020F0502020204030204" pitchFamily="34" charset="0"/>
                <a:cs typeface="Calibri" panose="020F0502020204030204" pitchFamily="34" charset="0"/>
              </a:rPr>
              <a:t>SATA-IDE GİRİŞLERİ:</a:t>
            </a:r>
          </a:p>
          <a:p>
            <a:pPr lvl="1"/>
            <a:r>
              <a:rPr lang="tr-TR" sz="2000" dirty="0">
                <a:latin typeface="Calibri" panose="020F0502020204030204" pitchFamily="34" charset="0"/>
                <a:cs typeface="Calibri" panose="020F0502020204030204" pitchFamily="34" charset="0"/>
              </a:rPr>
              <a:t>IDE: Hard disk, optik disk, teyp sürücülerini bilgisayara bağlamak için kullanılan arabirimdir.</a:t>
            </a:r>
          </a:p>
          <a:p>
            <a:pPr lvl="1"/>
            <a:r>
              <a:rPr lang="tr-TR" sz="2000" dirty="0">
                <a:latin typeface="Calibri" panose="020F0502020204030204" pitchFamily="34" charset="0"/>
                <a:cs typeface="Calibri" panose="020F0502020204030204" pitchFamily="34" charset="0"/>
              </a:rPr>
              <a:t>SATA: Yeni nesil hard disk ve </a:t>
            </a:r>
            <a:r>
              <a:rPr lang="tr-TR" sz="2000" dirty="0" err="1">
                <a:latin typeface="Calibri" panose="020F0502020204030204" pitchFamily="34" charset="0"/>
                <a:cs typeface="Calibri" panose="020F0502020204030204" pitchFamily="34" charset="0"/>
              </a:rPr>
              <a:t>dvd</a:t>
            </a:r>
            <a:r>
              <a:rPr lang="tr-TR" sz="2000" dirty="0">
                <a:latin typeface="Calibri" panose="020F0502020204030204" pitchFamily="34" charset="0"/>
                <a:cs typeface="Calibri" panose="020F0502020204030204" pitchFamily="34" charset="0"/>
              </a:rPr>
              <a:t> okuyucuları bilgisayara bağlamak için kullanılan arabirimdir. </a:t>
            </a:r>
            <a:r>
              <a:rPr lang="tr-TR" sz="2000" dirty="0" err="1">
                <a:latin typeface="Calibri" panose="020F0502020204030204" pitchFamily="34" charset="0"/>
                <a:cs typeface="Calibri" panose="020F0502020204030204" pitchFamily="34" charset="0"/>
              </a:rPr>
              <a:t>IDE’nin</a:t>
            </a:r>
            <a:r>
              <a:rPr lang="tr-TR" sz="2000" dirty="0">
                <a:latin typeface="Calibri" panose="020F0502020204030204" pitchFamily="34" charset="0"/>
                <a:cs typeface="Calibri" panose="020F0502020204030204" pitchFamily="34" charset="0"/>
              </a:rPr>
              <a:t> yerini almıştır. Ayrıca </a:t>
            </a:r>
            <a:r>
              <a:rPr lang="tr-TR" sz="2000" dirty="0" err="1">
                <a:latin typeface="Calibri" panose="020F0502020204030204" pitchFamily="34" charset="0"/>
                <a:cs typeface="Calibri" panose="020F0502020204030204" pitchFamily="34" charset="0"/>
              </a:rPr>
              <a:t>IDE’ye</a:t>
            </a:r>
            <a:r>
              <a:rPr lang="tr-TR" sz="2000" dirty="0">
                <a:latin typeface="Calibri" panose="020F0502020204030204" pitchFamily="34" charset="0"/>
                <a:cs typeface="Calibri" panose="020F0502020204030204" pitchFamily="34" charset="0"/>
              </a:rPr>
              <a:t> göre daha az </a:t>
            </a:r>
            <a:r>
              <a:rPr lang="tr-TR" sz="2000" dirty="0" err="1">
                <a:latin typeface="Calibri" panose="020F0502020204030204" pitchFamily="34" charset="0"/>
                <a:cs typeface="Calibri" panose="020F0502020204030204" pitchFamily="34" charset="0"/>
              </a:rPr>
              <a:t>pini</a:t>
            </a:r>
            <a:r>
              <a:rPr lang="tr-TR" sz="2000" dirty="0">
                <a:latin typeface="Calibri" panose="020F0502020204030204" pitchFamily="34" charset="0"/>
                <a:cs typeface="Calibri" panose="020F0502020204030204" pitchFamily="34" charset="0"/>
              </a:rPr>
              <a:t> olup daha az güç tüketmektedir.</a:t>
            </a:r>
          </a:p>
          <a:p>
            <a:r>
              <a:rPr lang="tr-TR" sz="2000" dirty="0">
                <a:latin typeface="Calibri" panose="020F0502020204030204" pitchFamily="34" charset="0"/>
                <a:cs typeface="Calibri" panose="020F0502020204030204" pitchFamily="34" charset="0"/>
              </a:rPr>
              <a:t>GÜÇ KAYNAĞI(POWER SUPPLY):</a:t>
            </a:r>
          </a:p>
          <a:p>
            <a:pPr lvl="1"/>
            <a:r>
              <a:rPr lang="tr-TR" sz="2000" dirty="0">
                <a:latin typeface="Calibri" panose="020F0502020204030204" pitchFamily="34" charset="0"/>
                <a:cs typeface="Calibri" panose="020F0502020204030204" pitchFamily="34" charset="0"/>
              </a:rPr>
              <a:t>Bilgisayara gerekli gücün gelmesini sağlar ve akım ayarlaması yapar. </a:t>
            </a:r>
          </a:p>
          <a:p>
            <a:r>
              <a:rPr lang="tr-TR" sz="2000" dirty="0">
                <a:latin typeface="Calibri" panose="020F0502020204030204" pitchFamily="34" charset="0"/>
                <a:cs typeface="Calibri" panose="020F0502020204030204" pitchFamily="34" charset="0"/>
              </a:rPr>
              <a:t>12V GÜÇ BAĞLANTI SOKETİ:</a:t>
            </a:r>
          </a:p>
          <a:p>
            <a:pPr lvl="1"/>
            <a:r>
              <a:rPr lang="tr-TR" sz="2000" dirty="0">
                <a:latin typeface="Calibri" panose="020F0502020204030204" pitchFamily="34" charset="0"/>
                <a:cs typeface="Calibri" panose="020F0502020204030204" pitchFamily="34" charset="0"/>
              </a:rPr>
              <a:t>Bilgisayarınızın çok enerji harcayan donanımlarına (işlemci ve ekran kartı) ilave güç sağlayan sokettir.</a:t>
            </a:r>
          </a:p>
          <a:p>
            <a:r>
              <a:rPr lang="tr-TR" sz="2000" dirty="0">
                <a:latin typeface="Calibri" panose="020F0502020204030204" pitchFamily="34" charset="0"/>
                <a:cs typeface="Calibri" panose="020F0502020204030204" pitchFamily="34" charset="0"/>
              </a:rPr>
              <a:t>BIOS:</a:t>
            </a:r>
          </a:p>
          <a:p>
            <a:pPr lvl="1"/>
            <a:r>
              <a:rPr lang="tr-TR" sz="2000" dirty="0">
                <a:latin typeface="Calibri" panose="020F0502020204030204" pitchFamily="34" charset="0"/>
                <a:cs typeface="Calibri" panose="020F0502020204030204" pitchFamily="34" charset="0"/>
              </a:rPr>
              <a:t>PC </a:t>
            </a:r>
            <a:r>
              <a:rPr lang="tr-TR" sz="2000" dirty="0" err="1">
                <a:latin typeface="Calibri" panose="020F0502020204030204" pitchFamily="34" charset="0"/>
                <a:cs typeface="Calibri" panose="020F0502020204030204" pitchFamily="34" charset="0"/>
              </a:rPr>
              <a:t>nin</a:t>
            </a:r>
            <a:r>
              <a:rPr lang="tr-TR" sz="2000" dirty="0">
                <a:latin typeface="Calibri" panose="020F0502020204030204" pitchFamily="34" charset="0"/>
                <a:cs typeface="Calibri" panose="020F0502020204030204" pitchFamily="34" charset="0"/>
              </a:rPr>
              <a:t> donanım ayarlarını kontrol eden, depolayan ve bu nedenle bilgisayarın açılmasını sağlayan birimdir. Bir nevi mini işletim sistemidir.</a:t>
            </a:r>
          </a:p>
          <a:p>
            <a:r>
              <a:rPr lang="tr-TR" sz="2000" dirty="0">
                <a:latin typeface="Calibri" panose="020F0502020204030204" pitchFamily="34" charset="0"/>
                <a:cs typeface="Calibri" panose="020F0502020204030204" pitchFamily="34" charset="0"/>
              </a:rPr>
              <a:t>BIOS PİLİ:</a:t>
            </a:r>
          </a:p>
          <a:p>
            <a:pPr lvl="1"/>
            <a:r>
              <a:rPr lang="tr-TR" sz="2000" dirty="0">
                <a:latin typeface="Calibri" panose="020F0502020204030204" pitchFamily="34" charset="0"/>
                <a:cs typeface="Calibri" panose="020F0502020204030204" pitchFamily="34" charset="0"/>
              </a:rPr>
              <a:t>Bilgisayarın tarih ve saatini ayarlayan, her açılışta ve açık kaldığı sürece kendini şarj eden bir pildir. </a:t>
            </a:r>
          </a:p>
        </p:txBody>
      </p:sp>
    </p:spTree>
    <p:extLst>
      <p:ext uri="{BB962C8B-B14F-4D97-AF65-F5344CB8AC3E}">
        <p14:creationId xmlns:p14="http://schemas.microsoft.com/office/powerpoint/2010/main" val="3241272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E16A91EA-9DB4-DA6E-5A38-973BE4E1367A}"/>
              </a:ext>
            </a:extLst>
          </p:cNvPr>
          <p:cNvSpPr>
            <a:spLocks noGrp="1"/>
          </p:cNvSpPr>
          <p:nvPr>
            <p:ph idx="1"/>
          </p:nvPr>
        </p:nvSpPr>
        <p:spPr>
          <a:xfrm>
            <a:off x="457200" y="332656"/>
            <a:ext cx="8229600" cy="5674635"/>
          </a:xfrm>
        </p:spPr>
        <p:txBody>
          <a:bodyPr>
            <a:normAutofit fontScale="92500" lnSpcReduction="10000"/>
          </a:bodyPr>
          <a:lstStyle/>
          <a:p>
            <a:r>
              <a:rPr lang="tr-TR" sz="2000" dirty="0">
                <a:latin typeface="Calibri" panose="020F0502020204030204" pitchFamily="34" charset="0"/>
                <a:cs typeface="Calibri" panose="020F0502020204030204" pitchFamily="34" charset="0"/>
              </a:rPr>
              <a:t>GİRİŞ- ÇIKIŞ PORTLARI:</a:t>
            </a:r>
          </a:p>
          <a:p>
            <a:pPr lvl="1"/>
            <a:r>
              <a:rPr lang="tr-TR" sz="2000" dirty="0">
                <a:latin typeface="Calibri" panose="020F0502020204030204" pitchFamily="34" charset="0"/>
                <a:cs typeface="Calibri" panose="020F0502020204030204" pitchFamily="34" charset="0"/>
              </a:rPr>
              <a:t>Bilgisayarımıza çevre birimlerini bağlamamızı sağlayan arabirimdir.</a:t>
            </a: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pPr lvl="1"/>
            <a:r>
              <a:rPr lang="tr-TR" sz="2000" dirty="0">
                <a:latin typeface="Calibri" panose="020F0502020204030204" pitchFamily="34" charset="0"/>
                <a:cs typeface="Calibri" panose="020F0502020204030204" pitchFamily="34" charset="0"/>
              </a:rPr>
              <a:t>Paralel Port:</a:t>
            </a:r>
          </a:p>
          <a:p>
            <a:pPr lvl="2"/>
            <a:r>
              <a:rPr lang="tr-TR" sz="1800" dirty="0">
                <a:latin typeface="Calibri" panose="020F0502020204030204" pitchFamily="34" charset="0"/>
                <a:cs typeface="Calibri" panose="020F0502020204030204" pitchFamily="34" charset="0"/>
              </a:rPr>
              <a:t>Paralel port aynı anda birden fazla bitin alınıp gönderilmesi olarak ifade edilebilir. Yani bir cihazda paralel port varsa bu port vasıtasıyla 8 bitlik veri aynı anda gönderilip alınabilir. Çoğunlukla eski tip yazıcıların bağlantısı için kullanılan paralel portlar, seri porta göre daha hızlı olmasına rağmen aynı stabilizeyi sağlamaz.</a:t>
            </a:r>
          </a:p>
          <a:p>
            <a:pPr lvl="1"/>
            <a:endParaRPr lang="tr-TR" sz="2000" dirty="0">
              <a:latin typeface="Calibri" panose="020F0502020204030204" pitchFamily="34" charset="0"/>
              <a:cs typeface="Calibri" panose="020F0502020204030204" pitchFamily="34" charset="0"/>
            </a:endParaRPr>
          </a:p>
        </p:txBody>
      </p:sp>
      <p:pic>
        <p:nvPicPr>
          <p:cNvPr id="3074" name="Picture 2" descr="ioports">
            <a:extLst>
              <a:ext uri="{FF2B5EF4-FFF2-40B4-BE49-F238E27FC236}">
                <a16:creationId xmlns:a16="http://schemas.microsoft.com/office/drawing/2014/main" id="{C1B01736-D3C1-A289-8D8B-23BC51749B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5300" y="1196752"/>
            <a:ext cx="5613400" cy="2921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25-pin-d-sub-parallel-port-connector">
            <a:extLst>
              <a:ext uri="{FF2B5EF4-FFF2-40B4-BE49-F238E27FC236}">
                <a16:creationId xmlns:a16="http://schemas.microsoft.com/office/drawing/2014/main" id="{04C5849F-5FDA-FD14-1A21-C098A519C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5697249"/>
            <a:ext cx="2513856" cy="620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053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4B790023-A500-ABCC-F78B-10776C897B4E}"/>
              </a:ext>
            </a:extLst>
          </p:cNvPr>
          <p:cNvSpPr>
            <a:spLocks noGrp="1"/>
          </p:cNvSpPr>
          <p:nvPr>
            <p:ph idx="1"/>
          </p:nvPr>
        </p:nvSpPr>
        <p:spPr>
          <a:xfrm>
            <a:off x="457200" y="260648"/>
            <a:ext cx="8229600" cy="5746643"/>
          </a:xfrm>
        </p:spPr>
        <p:txBody>
          <a:bodyPr>
            <a:normAutofit/>
          </a:bodyPr>
          <a:lstStyle/>
          <a:p>
            <a:r>
              <a:rPr lang="tr-TR" dirty="0">
                <a:latin typeface="Calibri" panose="020F0502020204030204" pitchFamily="34" charset="0"/>
                <a:cs typeface="Calibri" panose="020F0502020204030204" pitchFamily="34" charset="0"/>
              </a:rPr>
              <a:t>Seri Port:</a:t>
            </a:r>
          </a:p>
          <a:p>
            <a:pPr lvl="1"/>
            <a:r>
              <a:rPr lang="tr-TR" sz="2000" dirty="0">
                <a:latin typeface="Calibri" panose="020F0502020204030204" pitchFamily="34" charset="0"/>
                <a:cs typeface="Calibri" panose="020F0502020204030204" pitchFamily="34" charset="0"/>
              </a:rPr>
              <a:t>RS232 standardıyla özdeşleşmiş olan seri port ile birim zamanda bilgilerin ardı ardına iletilmesiyle haberleşme gerçekleşir. Paralel portta 8 bitlik bilgi tek çevrimde gönderilirken seri portta aynı bilgi 8 çevrimde gönderilir. Eski tip fareler, </a:t>
            </a:r>
            <a:r>
              <a:rPr lang="tr-TR" sz="2000" dirty="0" err="1">
                <a:latin typeface="Calibri" panose="020F0502020204030204" pitchFamily="34" charset="0"/>
                <a:cs typeface="Calibri" panose="020F0502020204030204" pitchFamily="34" charset="0"/>
              </a:rPr>
              <a:t>tv</a:t>
            </a:r>
            <a:r>
              <a:rPr lang="tr-TR" sz="2000" dirty="0">
                <a:latin typeface="Calibri" panose="020F0502020204030204" pitchFamily="34" charset="0"/>
                <a:cs typeface="Calibri" panose="020F0502020204030204" pitchFamily="34" charset="0"/>
              </a:rPr>
              <a:t> kartının kumanda alıcısı, eski tip modemler ve eski tip yazıcılar bu porta takılırlardı.</a:t>
            </a:r>
          </a:p>
          <a:p>
            <a:pPr lvl="1"/>
            <a:endParaRPr lang="tr-TR" sz="2000" dirty="0">
              <a:latin typeface="Calibri" panose="020F0502020204030204" pitchFamily="34" charset="0"/>
              <a:cs typeface="Calibri" panose="020F0502020204030204" pitchFamily="34" charset="0"/>
            </a:endParaRPr>
          </a:p>
          <a:p>
            <a:r>
              <a:rPr lang="tr-TR" sz="3100" dirty="0">
                <a:latin typeface="Calibri" panose="020F0502020204030204" pitchFamily="34" charset="0"/>
                <a:cs typeface="Calibri" panose="020F0502020204030204" pitchFamily="34" charset="0"/>
              </a:rPr>
              <a:t>PS/2 Portu:</a:t>
            </a:r>
          </a:p>
          <a:p>
            <a:pPr lvl="1"/>
            <a:r>
              <a:rPr lang="tr-TR" sz="2000" dirty="0">
                <a:latin typeface="Calibri" panose="020F0502020204030204" pitchFamily="34" charset="0"/>
                <a:cs typeface="Calibri" panose="020F0502020204030204" pitchFamily="34" charset="0"/>
              </a:rPr>
              <a:t>Fare ve klavye için 2 adet üretilmiş 6 </a:t>
            </a:r>
            <a:r>
              <a:rPr lang="tr-TR" sz="2000" dirty="0" err="1">
                <a:latin typeface="Calibri" panose="020F0502020204030204" pitchFamily="34" charset="0"/>
                <a:cs typeface="Calibri" panose="020F0502020204030204" pitchFamily="34" charset="0"/>
              </a:rPr>
              <a:t>pinli</a:t>
            </a:r>
            <a:r>
              <a:rPr lang="tr-TR" sz="2000" dirty="0">
                <a:latin typeface="Calibri" panose="020F0502020204030204" pitchFamily="34" charset="0"/>
                <a:cs typeface="Calibri" panose="020F0502020204030204" pitchFamily="34" charset="0"/>
              </a:rPr>
              <a:t> konektörden oluşan, düşük hızlı bir seri porttur. </a:t>
            </a:r>
          </a:p>
          <a:p>
            <a:pPr lvl="1"/>
            <a:endParaRPr lang="tr-TR" sz="2000" dirty="0">
              <a:latin typeface="Calibri" panose="020F0502020204030204" pitchFamily="34" charset="0"/>
              <a:cs typeface="Calibri" panose="020F0502020204030204" pitchFamily="34" charset="0"/>
            </a:endParaRPr>
          </a:p>
          <a:p>
            <a:pPr lvl="1"/>
            <a:endParaRPr lang="tr-TR" sz="2000" dirty="0">
              <a:latin typeface="Calibri" panose="020F0502020204030204" pitchFamily="34" charset="0"/>
              <a:cs typeface="Calibri" panose="020F0502020204030204" pitchFamily="34" charset="0"/>
            </a:endParaRPr>
          </a:p>
          <a:p>
            <a:r>
              <a:rPr lang="tr-TR" sz="2400" dirty="0">
                <a:latin typeface="Calibri" panose="020F0502020204030204" pitchFamily="34" charset="0"/>
                <a:cs typeface="Calibri" panose="020F0502020204030204" pitchFamily="34" charset="0"/>
              </a:rPr>
              <a:t>VGA (Video Graphics </a:t>
            </a:r>
            <a:r>
              <a:rPr lang="tr-TR" sz="2400" dirty="0" err="1">
                <a:latin typeface="Calibri" panose="020F0502020204030204" pitchFamily="34" charset="0"/>
                <a:cs typeface="Calibri" panose="020F0502020204030204" pitchFamily="34" charset="0"/>
              </a:rPr>
              <a:t>Array</a:t>
            </a:r>
            <a:r>
              <a:rPr lang="tr-TR" sz="2400" dirty="0">
                <a:latin typeface="Calibri" panose="020F0502020204030204" pitchFamily="34" charset="0"/>
                <a:cs typeface="Calibri" panose="020F0502020204030204" pitchFamily="34" charset="0"/>
              </a:rPr>
              <a:t>) Portu:</a:t>
            </a:r>
            <a:endParaRPr lang="tr-TR" sz="2000" dirty="0">
              <a:latin typeface="Calibri" panose="020F0502020204030204" pitchFamily="34" charset="0"/>
              <a:cs typeface="Calibri" panose="020F0502020204030204" pitchFamily="34" charset="0"/>
            </a:endParaRPr>
          </a:p>
          <a:p>
            <a:pPr lvl="1"/>
            <a:r>
              <a:rPr lang="tr-TR" sz="1600" dirty="0">
                <a:latin typeface="Calibri" panose="020F0502020204030204" pitchFamily="34" charset="0"/>
                <a:cs typeface="Calibri" panose="020F0502020204030204" pitchFamily="34" charset="0"/>
              </a:rPr>
              <a:t>PC bilgisayarlar için standart haline gelen VGA portu vasıtasıyla bilgilerin monitörlerde görüntülenmesi sağlanmaktadır.</a:t>
            </a:r>
          </a:p>
          <a:p>
            <a:endParaRPr lang="tr-TR" dirty="0"/>
          </a:p>
        </p:txBody>
      </p:sp>
      <p:pic>
        <p:nvPicPr>
          <p:cNvPr id="4100" name="Picture 4" descr="9_pin">
            <a:extLst>
              <a:ext uri="{FF2B5EF4-FFF2-40B4-BE49-F238E27FC236}">
                <a16:creationId xmlns:a16="http://schemas.microsoft.com/office/drawing/2014/main" id="{C7402259-504F-9B79-695C-AD7BE59CE3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5549" y="2053716"/>
            <a:ext cx="1505744" cy="65248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s2-ports">
            <a:extLst>
              <a:ext uri="{FF2B5EF4-FFF2-40B4-BE49-F238E27FC236}">
                <a16:creationId xmlns:a16="http://schemas.microsoft.com/office/drawing/2014/main" id="{4208EA74-F98A-B051-A479-3F67D6F4AF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9369" y="3573016"/>
            <a:ext cx="1298104" cy="86540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VGA">
            <a:extLst>
              <a:ext uri="{FF2B5EF4-FFF2-40B4-BE49-F238E27FC236}">
                <a16:creationId xmlns:a16="http://schemas.microsoft.com/office/drawing/2014/main" id="{3FF12F84-F1D7-A5E6-7EE2-909C488AC1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2251" y="5373216"/>
            <a:ext cx="1652340" cy="941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94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AD8D67FD-C840-0BB5-0E54-8C6D1F75E532}"/>
              </a:ext>
            </a:extLst>
          </p:cNvPr>
          <p:cNvSpPr>
            <a:spLocks noGrp="1"/>
          </p:cNvSpPr>
          <p:nvPr>
            <p:ph idx="1"/>
          </p:nvPr>
        </p:nvSpPr>
        <p:spPr>
          <a:xfrm>
            <a:off x="107504" y="332656"/>
            <a:ext cx="7272808" cy="5674635"/>
          </a:xfrm>
        </p:spPr>
        <p:txBody>
          <a:bodyPr>
            <a:normAutofit fontScale="92500" lnSpcReduction="20000"/>
          </a:bodyPr>
          <a:lstStyle/>
          <a:p>
            <a:r>
              <a:rPr lang="tr-TR" dirty="0">
                <a:latin typeface="Calibri" panose="020F0502020204030204" pitchFamily="34" charset="0"/>
                <a:cs typeface="Calibri" panose="020F0502020204030204" pitchFamily="34" charset="0"/>
              </a:rPr>
              <a:t>DVI (</a:t>
            </a:r>
            <a:r>
              <a:rPr lang="tr-TR" dirty="0" err="1">
                <a:latin typeface="Calibri" panose="020F0502020204030204" pitchFamily="34" charset="0"/>
                <a:cs typeface="Calibri" panose="020F0502020204030204" pitchFamily="34" charset="0"/>
              </a:rPr>
              <a:t>Digital</a:t>
            </a:r>
            <a:r>
              <a:rPr lang="tr-TR" dirty="0">
                <a:latin typeface="Calibri" panose="020F0502020204030204" pitchFamily="34" charset="0"/>
                <a:cs typeface="Calibri" panose="020F0502020204030204" pitchFamily="34" charset="0"/>
              </a:rPr>
              <a:t> Video </a:t>
            </a:r>
            <a:r>
              <a:rPr lang="tr-TR" dirty="0" err="1">
                <a:latin typeface="Calibri" panose="020F0502020204030204" pitchFamily="34" charset="0"/>
                <a:cs typeface="Calibri" panose="020F0502020204030204" pitchFamily="34" charset="0"/>
              </a:rPr>
              <a:t>Interface</a:t>
            </a:r>
            <a:r>
              <a:rPr lang="tr-TR" dirty="0">
                <a:latin typeface="Calibri" panose="020F0502020204030204" pitchFamily="34" charset="0"/>
                <a:cs typeface="Calibri" panose="020F0502020204030204" pitchFamily="34" charset="0"/>
              </a:rPr>
              <a:t>) Portu:</a:t>
            </a:r>
          </a:p>
          <a:p>
            <a:pPr lvl="1"/>
            <a:r>
              <a:rPr lang="tr-TR" dirty="0">
                <a:latin typeface="Calibri" panose="020F0502020204030204" pitchFamily="34" charset="0"/>
                <a:cs typeface="Calibri" panose="020F0502020204030204" pitchFamily="34" charset="0"/>
              </a:rPr>
              <a:t>DVI, LCD ve dijital projektörler gibi cihazlardaki görüntü kalitesinin artırılması için tasarlanmış bir standarttır.</a:t>
            </a:r>
          </a:p>
          <a:p>
            <a:pPr lvl="1"/>
            <a:endParaRPr lang="tr-TR" dirty="0">
              <a:latin typeface="Calibri" panose="020F0502020204030204" pitchFamily="34" charset="0"/>
              <a:cs typeface="Calibri" panose="020F0502020204030204" pitchFamily="34" charset="0"/>
            </a:endParaRPr>
          </a:p>
          <a:p>
            <a:pPr lvl="1"/>
            <a:endParaRPr lang="tr-TR" dirty="0">
              <a:latin typeface="Calibri" panose="020F0502020204030204" pitchFamily="34" charset="0"/>
              <a:cs typeface="Calibri" panose="020F0502020204030204" pitchFamily="34" charset="0"/>
            </a:endParaRPr>
          </a:p>
          <a:p>
            <a:r>
              <a:rPr lang="tr-TR" dirty="0">
                <a:latin typeface="Calibri" panose="020F0502020204030204" pitchFamily="34" charset="0"/>
                <a:cs typeface="Calibri" panose="020F0502020204030204" pitchFamily="34" charset="0"/>
              </a:rPr>
              <a:t>HDMI (High Definition Multimedia </a:t>
            </a:r>
            <a:r>
              <a:rPr lang="tr-TR" dirty="0" err="1">
                <a:latin typeface="Calibri" panose="020F0502020204030204" pitchFamily="34" charset="0"/>
                <a:cs typeface="Calibri" panose="020F0502020204030204" pitchFamily="34" charset="0"/>
              </a:rPr>
              <a:t>Interface</a:t>
            </a:r>
            <a:r>
              <a:rPr lang="tr-TR" dirty="0">
                <a:latin typeface="Calibri" panose="020F0502020204030204" pitchFamily="34" charset="0"/>
                <a:cs typeface="Calibri" panose="020F0502020204030204" pitchFamily="34" charset="0"/>
              </a:rPr>
              <a:t>) Portu:</a:t>
            </a:r>
          </a:p>
          <a:p>
            <a:pPr lvl="1"/>
            <a:r>
              <a:rPr lang="tr-TR" dirty="0">
                <a:latin typeface="Calibri" panose="020F0502020204030204" pitchFamily="34" charset="0"/>
                <a:cs typeface="Calibri" panose="020F0502020204030204" pitchFamily="34" charset="0"/>
              </a:rPr>
              <a:t>DVI protokolünün gelişmiş hali olan HDMI, 2003 yılında ses ve görüntü verilerini sıkıştırılmadan dijital olarak aktarmak için geliştirilmiş bir arabirimdir.</a:t>
            </a:r>
          </a:p>
          <a:p>
            <a:pPr lvl="1"/>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r>
              <a:rPr lang="tr-TR" dirty="0" err="1">
                <a:latin typeface="Calibri" panose="020F0502020204030204" pitchFamily="34" charset="0"/>
                <a:cs typeface="Calibri" panose="020F0502020204030204" pitchFamily="34" charset="0"/>
              </a:rPr>
              <a:t>DisplayPort</a:t>
            </a:r>
            <a:r>
              <a:rPr lang="tr-TR" dirty="0">
                <a:latin typeface="Calibri" panose="020F0502020204030204" pitchFamily="34" charset="0"/>
                <a:cs typeface="Calibri" panose="020F0502020204030204" pitchFamily="34" charset="0"/>
              </a:rPr>
              <a:t> (DP):</a:t>
            </a:r>
          </a:p>
          <a:p>
            <a:pPr lvl="1"/>
            <a:r>
              <a:rPr lang="tr-TR" dirty="0">
                <a:latin typeface="Calibri" panose="020F0502020204030204" pitchFamily="34" charset="0"/>
                <a:cs typeface="Calibri" panose="020F0502020204030204" pitchFamily="34" charset="0"/>
              </a:rPr>
              <a:t>DVI ile birlikte çalışacak şekilde tasarlanmıştır. </a:t>
            </a:r>
          </a:p>
          <a:p>
            <a:pPr lvl="1"/>
            <a:r>
              <a:rPr lang="tr-TR" dirty="0">
                <a:latin typeface="Calibri" panose="020F0502020204030204" pitchFamily="34" charset="0"/>
                <a:cs typeface="Calibri" panose="020F0502020204030204" pitchFamily="34" charset="0"/>
              </a:rPr>
              <a:t>Tek bir kabloyla yüksek çözünürlüklü ekranlar ve </a:t>
            </a:r>
          </a:p>
          <a:p>
            <a:pPr lvl="1"/>
            <a:r>
              <a:rPr lang="tr-TR" dirty="0">
                <a:latin typeface="Calibri" panose="020F0502020204030204" pitchFamily="34" charset="0"/>
                <a:cs typeface="Calibri" panose="020F0502020204030204" pitchFamily="34" charset="0"/>
              </a:rPr>
              <a:t>birden çok ekran</a:t>
            </a:r>
          </a:p>
          <a:p>
            <a:pPr lvl="1"/>
            <a:r>
              <a:rPr lang="tr-TR" dirty="0">
                <a:latin typeface="Calibri" panose="020F0502020204030204" pitchFamily="34" charset="0"/>
                <a:cs typeface="Calibri" panose="020F0502020204030204" pitchFamily="34" charset="0"/>
              </a:rPr>
              <a:t>Kendi kendine kilitlenen </a:t>
            </a:r>
            <a:r>
              <a:rPr lang="tr-TR" dirty="0" err="1">
                <a:latin typeface="Calibri" panose="020F0502020204030204" pitchFamily="34" charset="0"/>
                <a:cs typeface="Calibri" panose="020F0502020204030204" pitchFamily="34" charset="0"/>
              </a:rPr>
              <a:t>konnektör</a:t>
            </a:r>
            <a:endParaRPr lang="tr-TR" dirty="0">
              <a:latin typeface="Calibri" panose="020F0502020204030204" pitchFamily="34" charset="0"/>
              <a:cs typeface="Calibri" panose="020F0502020204030204" pitchFamily="34" charset="0"/>
            </a:endParaRPr>
          </a:p>
          <a:p>
            <a:pPr lvl="1"/>
            <a:r>
              <a:rPr lang="tr-TR" dirty="0">
                <a:latin typeface="Calibri" panose="020F0502020204030204" pitchFamily="34" charset="0"/>
                <a:cs typeface="Calibri" panose="020F0502020204030204" pitchFamily="34" charset="0"/>
              </a:rPr>
              <a:t>Tek bir fiziksel bağlantı üzerinden birden fazla video akışı</a:t>
            </a:r>
          </a:p>
          <a:p>
            <a:pPr lvl="1"/>
            <a:r>
              <a:rPr lang="tr-TR" dirty="0">
                <a:latin typeface="Calibri" panose="020F0502020204030204" pitchFamily="34" charset="0"/>
                <a:cs typeface="Calibri" panose="020F0502020204030204" pitchFamily="34" charset="0"/>
              </a:rPr>
              <a:t>Ölçeklenebilirlik, azaltılmış kablo sayısı ve yerleşik saat</a:t>
            </a:r>
          </a:p>
          <a:p>
            <a:pPr lvl="1"/>
            <a:endParaRPr lang="tr-TR" dirty="0">
              <a:latin typeface="Calibri" panose="020F0502020204030204" pitchFamily="34" charset="0"/>
              <a:cs typeface="Calibri" panose="020F0502020204030204" pitchFamily="34" charset="0"/>
            </a:endParaRPr>
          </a:p>
        </p:txBody>
      </p:sp>
      <p:pic>
        <p:nvPicPr>
          <p:cNvPr id="5122" name="Picture 2" descr="dvi-port">
            <a:extLst>
              <a:ext uri="{FF2B5EF4-FFF2-40B4-BE49-F238E27FC236}">
                <a16:creationId xmlns:a16="http://schemas.microsoft.com/office/drawing/2014/main" id="{1800A946-BB89-4CDB-8216-CCB7F353B5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1317" y="850709"/>
            <a:ext cx="1856437" cy="79826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dmi-nedir-ne-ise-yarar">
            <a:extLst>
              <a:ext uri="{FF2B5EF4-FFF2-40B4-BE49-F238E27FC236}">
                <a16:creationId xmlns:a16="http://schemas.microsoft.com/office/drawing/2014/main" id="{F0E6DF1F-163E-641E-2705-94E5B21A3C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2754" y="2381250"/>
            <a:ext cx="1905000" cy="104775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DMI vs. DisplayPort: which is better? - IONOS">
            <a:extLst>
              <a:ext uri="{FF2B5EF4-FFF2-40B4-BE49-F238E27FC236}">
                <a16:creationId xmlns:a16="http://schemas.microsoft.com/office/drawing/2014/main" id="{D1EC0511-DF8A-3D81-CA71-B8F6E1FC60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6300" r="5901" b="8000"/>
          <a:stretch/>
        </p:blipFill>
        <p:spPr bwMode="auto">
          <a:xfrm>
            <a:off x="7162061" y="3933056"/>
            <a:ext cx="1735693"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664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AD8D67FD-C840-0BB5-0E54-8C6D1F75E532}"/>
              </a:ext>
            </a:extLst>
          </p:cNvPr>
          <p:cNvSpPr>
            <a:spLocks noGrp="1"/>
          </p:cNvSpPr>
          <p:nvPr>
            <p:ph idx="1"/>
          </p:nvPr>
        </p:nvSpPr>
        <p:spPr>
          <a:xfrm>
            <a:off x="251520" y="332656"/>
            <a:ext cx="6912768" cy="5674635"/>
          </a:xfrm>
        </p:spPr>
        <p:txBody>
          <a:bodyPr>
            <a:normAutofit/>
          </a:bodyPr>
          <a:lstStyle/>
          <a:p>
            <a:pPr lvl="1"/>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pPr marL="393192" lvl="1" indent="0">
              <a:buNone/>
            </a:pPr>
            <a:endParaRPr lang="tr-TR" dirty="0">
              <a:latin typeface="Calibri" panose="020F0502020204030204" pitchFamily="34" charset="0"/>
              <a:cs typeface="Calibri" panose="020F0502020204030204" pitchFamily="34" charset="0"/>
            </a:endParaRPr>
          </a:p>
          <a:p>
            <a:r>
              <a:rPr lang="tr-TR" dirty="0">
                <a:latin typeface="Calibri" panose="020F0502020204030204" pitchFamily="34" charset="0"/>
                <a:cs typeface="Calibri" panose="020F0502020204030204" pitchFamily="34" charset="0"/>
              </a:rPr>
              <a:t>Ethernet Portu RJ45:</a:t>
            </a:r>
          </a:p>
          <a:p>
            <a:pPr lvl="1"/>
            <a:r>
              <a:rPr lang="tr-TR" dirty="0">
                <a:latin typeface="Calibri" panose="020F0502020204030204" pitchFamily="34" charset="0"/>
                <a:cs typeface="Calibri" panose="020F0502020204030204" pitchFamily="34" charset="0"/>
              </a:rPr>
              <a:t>İki bilgisayar arasında veya internet ortamıyla bağlantının kurulmasını sağlayan porttur.</a:t>
            </a:r>
          </a:p>
        </p:txBody>
      </p:sp>
      <p:pic>
        <p:nvPicPr>
          <p:cNvPr id="5126" name="Picture 6" descr="rj45">
            <a:extLst>
              <a:ext uri="{FF2B5EF4-FFF2-40B4-BE49-F238E27FC236}">
                <a16:creationId xmlns:a16="http://schemas.microsoft.com/office/drawing/2014/main" id="{6A2B962E-B9DD-8F5A-C841-0BF684D97F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5157192"/>
            <a:ext cx="1693212" cy="1151384"/>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an You Connect Monitors On A Laptop? Steps) Pttrns, 60% OFF">
            <a:extLst>
              <a:ext uri="{FF2B5EF4-FFF2-40B4-BE49-F238E27FC236}">
                <a16:creationId xmlns:a16="http://schemas.microsoft.com/office/drawing/2014/main" id="{A985027E-AA2C-8593-4173-E64EB5E0C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6512" y="304192"/>
            <a:ext cx="4990975" cy="3933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908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descr="elektronik donanım, makine, bilgisayar donanımı, elektronik mühendisliği içeren bir resim&#10;&#10;Açıklama otomatik olarak oluşturuldu">
            <a:extLst>
              <a:ext uri="{FF2B5EF4-FFF2-40B4-BE49-F238E27FC236}">
                <a16:creationId xmlns:a16="http://schemas.microsoft.com/office/drawing/2014/main" id="{8437AE38-2C4F-64DF-F277-0DBEB23512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7221" y="1480853"/>
            <a:ext cx="3209558" cy="4972483"/>
          </a:xfrm>
        </p:spPr>
      </p:pic>
      <p:sp>
        <p:nvSpPr>
          <p:cNvPr id="3" name="Başlık 2">
            <a:extLst>
              <a:ext uri="{FF2B5EF4-FFF2-40B4-BE49-F238E27FC236}">
                <a16:creationId xmlns:a16="http://schemas.microsoft.com/office/drawing/2014/main" id="{A5C04C82-877C-45E2-94A1-57E47BB3D939}"/>
              </a:ext>
            </a:extLst>
          </p:cNvPr>
          <p:cNvSpPr>
            <a:spLocks noGrp="1"/>
          </p:cNvSpPr>
          <p:nvPr>
            <p:ph type="title"/>
          </p:nvPr>
        </p:nvSpPr>
        <p:spPr>
          <a:xfrm>
            <a:off x="457200" y="260648"/>
            <a:ext cx="8229600" cy="994122"/>
          </a:xfrm>
        </p:spPr>
        <p:txBody>
          <a:bodyPr>
            <a:normAutofit fontScale="90000"/>
          </a:bodyPr>
          <a:lstStyle/>
          <a:p>
            <a:pPr algn="ctr"/>
            <a:r>
              <a:rPr lang="tr-TR" b="0" i="0" dirty="0">
                <a:solidFill>
                  <a:srgbClr val="202020"/>
                </a:solidFill>
                <a:effectLst/>
                <a:latin typeface="robotocondensed"/>
              </a:rPr>
              <a:t>ASUS ROG </a:t>
            </a:r>
            <a:r>
              <a:rPr lang="tr-TR" b="0" i="0" dirty="0" err="1">
                <a:solidFill>
                  <a:srgbClr val="202020"/>
                </a:solidFill>
                <a:effectLst/>
                <a:latin typeface="robotocondensed"/>
              </a:rPr>
              <a:t>Maximus</a:t>
            </a:r>
            <a:r>
              <a:rPr lang="tr-TR" b="0" i="0" dirty="0">
                <a:solidFill>
                  <a:srgbClr val="202020"/>
                </a:solidFill>
                <a:effectLst/>
                <a:latin typeface="robotocondensed"/>
              </a:rPr>
              <a:t> Z790 Dark </a:t>
            </a:r>
            <a:r>
              <a:rPr lang="tr-TR" b="0" i="0" dirty="0" err="1">
                <a:solidFill>
                  <a:srgbClr val="202020"/>
                </a:solidFill>
                <a:effectLst/>
                <a:latin typeface="robotocondensed"/>
              </a:rPr>
              <a:t>Hero</a:t>
            </a:r>
            <a:br>
              <a:rPr lang="tr-TR" b="0" i="0" dirty="0">
                <a:solidFill>
                  <a:srgbClr val="202020"/>
                </a:solidFill>
                <a:effectLst/>
                <a:latin typeface="robotocondensed"/>
              </a:rPr>
            </a:br>
            <a:r>
              <a:rPr lang="tr-TR" b="0" i="0" dirty="0">
                <a:solidFill>
                  <a:srgbClr val="202020"/>
                </a:solidFill>
                <a:effectLst/>
                <a:latin typeface="robotocondensed"/>
              </a:rPr>
              <a:t>(LGA 1700 ATX </a:t>
            </a:r>
            <a:r>
              <a:rPr lang="tr-TR" b="0" i="0" dirty="0" err="1">
                <a:solidFill>
                  <a:srgbClr val="202020"/>
                </a:solidFill>
                <a:effectLst/>
                <a:latin typeface="robotocondensed"/>
              </a:rPr>
              <a:t>anakart</a:t>
            </a:r>
            <a:r>
              <a:rPr lang="tr-TR" b="0" i="0" dirty="0">
                <a:solidFill>
                  <a:srgbClr val="202020"/>
                </a:solidFill>
                <a:effectLst/>
                <a:latin typeface="robotocondensed"/>
              </a:rPr>
              <a:t>)</a:t>
            </a:r>
            <a:endParaRPr lang="tr-TR" dirty="0"/>
          </a:p>
        </p:txBody>
      </p:sp>
    </p:spTree>
    <p:extLst>
      <p:ext uri="{BB962C8B-B14F-4D97-AF65-F5344CB8AC3E}">
        <p14:creationId xmlns:p14="http://schemas.microsoft.com/office/powerpoint/2010/main" val="2790517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elektronik donanım, multimedya yazılımı, ekran görüntüsü, grafik yazılımı içeren bir resim&#10;&#10;Açıklama otomatik olarak oluşturuldu">
            <a:extLst>
              <a:ext uri="{FF2B5EF4-FFF2-40B4-BE49-F238E27FC236}">
                <a16:creationId xmlns:a16="http://schemas.microsoft.com/office/drawing/2014/main" id="{15D51C34-F65D-52D8-F5C8-27F4948A6C0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4924" y="980728"/>
            <a:ext cx="8454151" cy="4536504"/>
          </a:xfrm>
        </p:spPr>
      </p:pic>
    </p:spTree>
    <p:extLst>
      <p:ext uri="{BB962C8B-B14F-4D97-AF65-F5344CB8AC3E}">
        <p14:creationId xmlns:p14="http://schemas.microsoft.com/office/powerpoint/2010/main" val="2887968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ekran görüntüsü, elektronik donanım, multimedya yazılımı, 3B modelleme içeren bir resim&#10;&#10;Açıklama otomatik olarak oluşturuldu">
            <a:extLst>
              <a:ext uri="{FF2B5EF4-FFF2-40B4-BE49-F238E27FC236}">
                <a16:creationId xmlns:a16="http://schemas.microsoft.com/office/drawing/2014/main" id="{823EC89A-8158-DD21-D36D-5C3BAAB235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620688"/>
            <a:ext cx="8229600" cy="5195038"/>
          </a:xfrm>
        </p:spPr>
      </p:pic>
    </p:spTree>
    <p:extLst>
      <p:ext uri="{BB962C8B-B14F-4D97-AF65-F5344CB8AC3E}">
        <p14:creationId xmlns:p14="http://schemas.microsoft.com/office/powerpoint/2010/main" val="624445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251520" y="1210749"/>
            <a:ext cx="4824536" cy="4954555"/>
          </a:xfrm>
        </p:spPr>
        <p:txBody>
          <a:bodyPr>
            <a:normAutofit/>
          </a:bodyPr>
          <a:lstStyle/>
          <a:p>
            <a:r>
              <a:rPr lang="tr-TR" sz="2400" dirty="0" err="1"/>
              <a:t>Pin</a:t>
            </a:r>
            <a:r>
              <a:rPr lang="tr-TR" sz="2400" dirty="0"/>
              <a:t>, ana kartın ve parçaların birbiri ile haberleşmesini sağlayan bakır tellerden oluşan iğneye benzeyen iletişimi sağlayan küçük parçalardır. </a:t>
            </a:r>
          </a:p>
          <a:p>
            <a:endParaRPr lang="tr-TR" sz="2400" dirty="0"/>
          </a:p>
          <a:p>
            <a:r>
              <a:rPr lang="tr-TR" sz="2400" dirty="0"/>
              <a:t>İşlemci, </a:t>
            </a:r>
            <a:r>
              <a:rPr lang="tr-TR" sz="2400" dirty="0" err="1"/>
              <a:t>hdd</a:t>
            </a:r>
            <a:r>
              <a:rPr lang="tr-TR" sz="2400" dirty="0"/>
              <a:t>, </a:t>
            </a:r>
            <a:r>
              <a:rPr lang="tr-TR" sz="2400" dirty="0" err="1"/>
              <a:t>Jumperlar</a:t>
            </a:r>
            <a:r>
              <a:rPr lang="tr-TR" sz="2400" dirty="0"/>
              <a:t>, kasa içi düğme ve ışık bağlantıları da dahil kısaca bilgisayarın her bileşeninde olan bir parçadır.</a:t>
            </a:r>
          </a:p>
        </p:txBody>
      </p:sp>
      <p:sp>
        <p:nvSpPr>
          <p:cNvPr id="3" name="2 Başlık"/>
          <p:cNvSpPr>
            <a:spLocks noGrp="1"/>
          </p:cNvSpPr>
          <p:nvPr>
            <p:ph type="title"/>
          </p:nvPr>
        </p:nvSpPr>
        <p:spPr/>
        <p:txBody>
          <a:bodyPr/>
          <a:lstStyle/>
          <a:p>
            <a:r>
              <a:rPr lang="tr-TR" dirty="0" err="1"/>
              <a:t>Pin</a:t>
            </a:r>
            <a:endParaRPr lang="tr-TR" dirty="0"/>
          </a:p>
        </p:txBody>
      </p:sp>
      <p:pic>
        <p:nvPicPr>
          <p:cNvPr id="1026" name="Picture 2" descr="D:\Mims\Ders notları\Bahar\2021\Bilgisayar Mimarisi\Başlıksız-1.jpg"/>
          <p:cNvPicPr>
            <a:picLocks noChangeAspect="1" noChangeArrowheads="1"/>
          </p:cNvPicPr>
          <p:nvPr/>
        </p:nvPicPr>
        <p:blipFill>
          <a:blip r:embed="rId2" cstate="print"/>
          <a:srcRect/>
          <a:stretch>
            <a:fillRect/>
          </a:stretch>
        </p:blipFill>
        <p:spPr bwMode="auto">
          <a:xfrm>
            <a:off x="4932040" y="836712"/>
            <a:ext cx="3960440" cy="5491582"/>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Autofit/>
          </a:bodyPr>
          <a:lstStyle/>
          <a:p>
            <a:r>
              <a:rPr lang="tr-TR" sz="2000" dirty="0"/>
              <a:t>Bir CPU çipindeki </a:t>
            </a:r>
            <a:r>
              <a:rPr lang="tr-TR" sz="2000" dirty="0" err="1"/>
              <a:t>pinler</a:t>
            </a:r>
            <a:r>
              <a:rPr lang="tr-TR" sz="2000" dirty="0"/>
              <a:t>, CPU'ya giriş ve çıkış olarak kullanılır. Her </a:t>
            </a:r>
            <a:r>
              <a:rPr lang="tr-TR" sz="2000" dirty="0" err="1"/>
              <a:t>pin</a:t>
            </a:r>
            <a:r>
              <a:rPr lang="tr-TR" sz="2000" dirty="0"/>
              <a:t> belirli bir veriyi, işlevi veya işlemi işaret eder. Her sinyal </a:t>
            </a:r>
            <a:r>
              <a:rPr lang="tr-TR" sz="2000" dirty="0" err="1"/>
              <a:t>pininin</a:t>
            </a:r>
            <a:r>
              <a:rPr lang="tr-TR" sz="2000" dirty="0"/>
              <a:t> bir sinyal adı vardır.</a:t>
            </a:r>
          </a:p>
          <a:p>
            <a:endParaRPr lang="tr-TR" sz="2000" dirty="0"/>
          </a:p>
          <a:p>
            <a:r>
              <a:rPr lang="tr-TR" sz="2000" dirty="0"/>
              <a:t>CPU soketi veya CPU yuvası ise, bir baskı devre (PCB) ve mikroişlemci için tasarlanmış yuva görevi gören bir elektrik bileşenidir. CPU soketi, entegre devre soketleri içinde çok yüksek </a:t>
            </a:r>
            <a:r>
              <a:rPr lang="tr-TR" sz="2000" dirty="0" err="1"/>
              <a:t>pin</a:t>
            </a:r>
            <a:r>
              <a:rPr lang="tr-TR" sz="2000" dirty="0"/>
              <a:t> sayısı için tasarlanmış özel bir türdür. CPU soketi, mikroişlemciye fiziksel bir yapı sağlamak dahil olmak üzere, bir soğutucu için destek sağlanması ve bazı fonksiyonları sağlar. En önemlisi CPU ve PCB arasında her ikisi ile bir elektrik </a:t>
            </a:r>
            <a:r>
              <a:rPr lang="tr-TR" sz="2000" dirty="0" err="1"/>
              <a:t>arayüz</a:t>
            </a:r>
            <a:r>
              <a:rPr lang="tr-TR" sz="2000" dirty="0"/>
              <a:t> oluşturur.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68962" name="Picture 2" descr="File:4004 dil.svg"/>
          <p:cNvPicPr>
            <a:picLocks noChangeAspect="1" noChangeArrowheads="1"/>
          </p:cNvPicPr>
          <p:nvPr/>
        </p:nvPicPr>
        <p:blipFill>
          <a:blip r:embed="rId2" cstate="print"/>
          <a:srcRect/>
          <a:stretch>
            <a:fillRect/>
          </a:stretch>
        </p:blipFill>
        <p:spPr bwMode="auto">
          <a:xfrm>
            <a:off x="1619672" y="260648"/>
            <a:ext cx="5978707" cy="5832648"/>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67938"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1331640" y="188640"/>
            <a:ext cx="6524175" cy="604867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24578" name="Picture 2" descr="pin diagram of intel 8085 data bus ile ilgili görsel sonucu"/>
          <p:cNvPicPr>
            <a:picLocks noChangeAspect="1" noChangeArrowheads="1"/>
          </p:cNvPicPr>
          <p:nvPr/>
        </p:nvPicPr>
        <p:blipFill>
          <a:blip r:embed="rId2" cstate="print"/>
          <a:srcRect/>
          <a:stretch>
            <a:fillRect/>
          </a:stretch>
        </p:blipFill>
        <p:spPr bwMode="auto">
          <a:xfrm>
            <a:off x="683568" y="476672"/>
            <a:ext cx="7702163" cy="54006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251520" y="44624"/>
            <a:ext cx="8712968" cy="6192688"/>
          </a:xfrm>
        </p:spPr>
        <p:txBody>
          <a:bodyPr>
            <a:normAutofit fontScale="47500" lnSpcReduction="20000"/>
          </a:bodyPr>
          <a:lstStyle/>
          <a:p>
            <a:r>
              <a:rPr lang="en-US" b="1" dirty="0"/>
              <a:t>Address bus</a:t>
            </a:r>
          </a:p>
          <a:p>
            <a:r>
              <a:rPr lang="en-US" dirty="0"/>
              <a:t>A15-A8, it carries the most significant 8-bits of memory/IO address.</a:t>
            </a:r>
          </a:p>
          <a:p>
            <a:r>
              <a:rPr lang="en-US" b="1" dirty="0"/>
              <a:t>Data bus</a:t>
            </a:r>
          </a:p>
          <a:p>
            <a:r>
              <a:rPr lang="en-US" dirty="0"/>
              <a:t>AD7-AD0, it carries the least significant 8-bit address and data bus.</a:t>
            </a:r>
          </a:p>
          <a:p>
            <a:r>
              <a:rPr lang="en-US" b="1" dirty="0"/>
              <a:t>Control and status signals</a:t>
            </a:r>
          </a:p>
          <a:p>
            <a:r>
              <a:rPr lang="en-US" dirty="0"/>
              <a:t>These signals are used to identify the nature of operation. There are 3 control signal and 3 status signals.</a:t>
            </a:r>
          </a:p>
          <a:p>
            <a:r>
              <a:rPr lang="en-US" dirty="0"/>
              <a:t>Three control signals are RD, WR &amp; ALE.</a:t>
            </a:r>
          </a:p>
          <a:p>
            <a:pPr lvl="1"/>
            <a:r>
              <a:rPr lang="en-US" b="1" dirty="0"/>
              <a:t>RD</a:t>
            </a:r>
            <a:r>
              <a:rPr lang="en-US" dirty="0"/>
              <a:t> − This signal indicates that the selected IO or memory device is to be read and is ready for accepting data available on the data bus.</a:t>
            </a:r>
          </a:p>
          <a:p>
            <a:pPr lvl="1"/>
            <a:r>
              <a:rPr lang="en-US" b="1" dirty="0"/>
              <a:t>WR</a:t>
            </a:r>
            <a:r>
              <a:rPr lang="en-US" dirty="0"/>
              <a:t> − This signal indicates that the data on the data bus is to be written into a selected memory or IO location.</a:t>
            </a:r>
          </a:p>
          <a:p>
            <a:pPr lvl="1"/>
            <a:r>
              <a:rPr lang="en-US" b="1" dirty="0"/>
              <a:t>ALE</a:t>
            </a:r>
            <a:r>
              <a:rPr lang="en-US" dirty="0"/>
              <a:t> − It is a positive going pulse generated when a new operation is started by the microprocessor. When the pulse goes high, it indicates address. When the pulse goes down it indicates data.</a:t>
            </a:r>
          </a:p>
          <a:p>
            <a:r>
              <a:rPr lang="en-US" dirty="0"/>
              <a:t>Three status signals are IO/M, S0 &amp; S1.</a:t>
            </a:r>
          </a:p>
          <a:p>
            <a:r>
              <a:rPr lang="en-US" b="1" dirty="0"/>
              <a:t>IO/M</a:t>
            </a:r>
          </a:p>
          <a:p>
            <a:r>
              <a:rPr lang="en-US" dirty="0"/>
              <a:t>This signal is used to differentiate between IO and Memory operations, i.e. when it is high indicates IO operation and when it is low then it indicates memory operation.</a:t>
            </a:r>
          </a:p>
          <a:p>
            <a:r>
              <a:rPr lang="en-US" b="1" dirty="0"/>
              <a:t>S1 &amp; S0</a:t>
            </a:r>
          </a:p>
          <a:p>
            <a:r>
              <a:rPr lang="en-US" dirty="0"/>
              <a:t>These signals are used to identify the type of current operation.</a:t>
            </a:r>
          </a:p>
          <a:p>
            <a:r>
              <a:rPr lang="en-US" b="1" dirty="0"/>
              <a:t>Power supply</a:t>
            </a:r>
          </a:p>
          <a:p>
            <a:r>
              <a:rPr lang="en-US" dirty="0"/>
              <a:t>There are 2 power supply signals − VCC &amp; VSS. VCC indicates +5v power supply and VSS indicates ground signal.</a:t>
            </a:r>
          </a:p>
          <a:p>
            <a:r>
              <a:rPr lang="en-US" b="1" dirty="0"/>
              <a:t>Clock signals</a:t>
            </a:r>
          </a:p>
          <a:p>
            <a:r>
              <a:rPr lang="en-US" dirty="0"/>
              <a:t>There are 3 clock signals, i.e. X1, X2, CLK OUT.</a:t>
            </a:r>
          </a:p>
          <a:p>
            <a:pPr lvl="1"/>
            <a:r>
              <a:rPr lang="en-US" b="1" dirty="0"/>
              <a:t>X1, X2</a:t>
            </a:r>
            <a:r>
              <a:rPr lang="en-US" dirty="0"/>
              <a:t> − A crystal (RC, LC N/W) is connected at these two pins and is used to set frequency of the internal clock generator. This frequency is internally divided by 2.</a:t>
            </a:r>
          </a:p>
          <a:p>
            <a:pPr lvl="1"/>
            <a:r>
              <a:rPr lang="en-US" b="1" dirty="0"/>
              <a:t>CLK OUT</a:t>
            </a:r>
            <a:r>
              <a:rPr lang="en-US" dirty="0"/>
              <a:t> − This signal is used as the system clock for devices connected with the microprocessor.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a:t>Veri yolu 16-bit genişliğindedir. Adres yolu ise 20-bit genişliğindedir.</a:t>
            </a:r>
          </a:p>
          <a:p>
            <a:r>
              <a:rPr lang="tr-TR" sz="2400" dirty="0"/>
              <a:t>8086, 1MB’lık hafıza bloğunu adresleyebilir (1M = 2^20)</a:t>
            </a:r>
          </a:p>
          <a:p>
            <a:r>
              <a:rPr lang="tr-TR" sz="2400" dirty="0"/>
              <a:t>Ancak, en fazla adreslenebilir hafıza uzayı 64KB büyüklüğündedir. Çünkü tüm dahili </a:t>
            </a:r>
            <a:r>
              <a:rPr lang="tr-TR" sz="2400" dirty="0" err="1"/>
              <a:t>register’lar</a:t>
            </a:r>
            <a:r>
              <a:rPr lang="tr-TR" sz="2400" dirty="0"/>
              <a:t> 16bit büyüklüğündedir. 64 KB’lık sınırların dışında programlama yapabilmek için </a:t>
            </a:r>
            <a:r>
              <a:rPr lang="tr-TR" sz="2400" dirty="0" err="1"/>
              <a:t>extra</a:t>
            </a:r>
            <a:r>
              <a:rPr lang="tr-TR" sz="2400" dirty="0"/>
              <a:t> operasyonlar kullanmak gerekir.</a:t>
            </a:r>
          </a:p>
        </p:txBody>
      </p:sp>
      <p:sp>
        <p:nvSpPr>
          <p:cNvPr id="3" name="2 Başlık"/>
          <p:cNvSpPr>
            <a:spLocks noGrp="1"/>
          </p:cNvSpPr>
          <p:nvPr>
            <p:ph type="title"/>
          </p:nvPr>
        </p:nvSpPr>
        <p:spPr/>
        <p:txBody>
          <a:bodyPr/>
          <a:lstStyle/>
          <a:p>
            <a:r>
              <a:rPr lang="tr-TR" dirty="0"/>
              <a:t>8086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pic>
        <p:nvPicPr>
          <p:cNvPr id="22534" name="Picture 6" descr="pin diagram of intel 8086 data bus ile ilgili görsel sonucu"/>
          <p:cNvPicPr>
            <a:picLocks noChangeAspect="1" noChangeArrowheads="1"/>
          </p:cNvPicPr>
          <p:nvPr/>
        </p:nvPicPr>
        <p:blipFill>
          <a:blip r:embed="rId2" cstate="print"/>
          <a:srcRect/>
          <a:stretch>
            <a:fillRect/>
          </a:stretch>
        </p:blipFill>
        <p:spPr bwMode="auto">
          <a:xfrm>
            <a:off x="395536" y="332656"/>
            <a:ext cx="8289701" cy="576064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a:xfrm>
            <a:off x="467544" y="548680"/>
            <a:ext cx="8229600" cy="652934"/>
          </a:xfrm>
        </p:spPr>
        <p:txBody>
          <a:bodyPr>
            <a:normAutofit/>
          </a:bodyPr>
          <a:lstStyle/>
          <a:p>
            <a:r>
              <a:rPr lang="tr-TR" sz="3600" dirty="0"/>
              <a:t>Intel </a:t>
            </a:r>
            <a:r>
              <a:rPr lang="tr-TR" sz="3600" dirty="0" err="1"/>
              <a:t>Core</a:t>
            </a:r>
            <a:r>
              <a:rPr lang="tr-TR" sz="3600" dirty="0"/>
              <a:t> i7-920</a:t>
            </a:r>
          </a:p>
        </p:txBody>
      </p:sp>
      <p:pic>
        <p:nvPicPr>
          <p:cNvPr id="20482" name="Picture 2" descr="intel core i7-920 ile ilgili görsel sonucu"/>
          <p:cNvPicPr>
            <a:picLocks noChangeAspect="1" noChangeArrowheads="1"/>
          </p:cNvPicPr>
          <p:nvPr/>
        </p:nvPicPr>
        <p:blipFill>
          <a:blip r:embed="rId2" cstate="print"/>
          <a:srcRect l="9589" t="4110" r="10959" b="4110"/>
          <a:stretch>
            <a:fillRect/>
          </a:stretch>
        </p:blipFill>
        <p:spPr bwMode="auto">
          <a:xfrm>
            <a:off x="5436096" y="1268760"/>
            <a:ext cx="3543438" cy="4093283"/>
          </a:xfrm>
          <a:prstGeom prst="rect">
            <a:avLst/>
          </a:prstGeom>
          <a:noFill/>
        </p:spPr>
      </p:pic>
      <p:pic>
        <p:nvPicPr>
          <p:cNvPr id="20484" name="Picture 4" descr="http://www.reenigne.org/misc/lga1366.png"/>
          <p:cNvPicPr>
            <a:picLocks noChangeAspect="1" noChangeArrowheads="1"/>
          </p:cNvPicPr>
          <p:nvPr/>
        </p:nvPicPr>
        <p:blipFill>
          <a:blip r:embed="rId3" cstate="print"/>
          <a:srcRect/>
          <a:stretch>
            <a:fillRect/>
          </a:stretch>
        </p:blipFill>
        <p:spPr bwMode="auto">
          <a:xfrm flipH="1" flipV="1">
            <a:off x="323528" y="1412776"/>
            <a:ext cx="3531034" cy="3645794"/>
          </a:xfrm>
          <a:prstGeom prst="rect">
            <a:avLst/>
          </a:prstGeom>
          <a:noFill/>
        </p:spPr>
      </p:pic>
      <p:pic>
        <p:nvPicPr>
          <p:cNvPr id="20485" name="Picture 5" descr="D:\Mims\Ders notları\Bahar\2021\Bilgisayar Mimarisi\Ekran Alıntısı.JPG"/>
          <p:cNvPicPr>
            <a:picLocks noChangeAspect="1" noChangeArrowheads="1"/>
          </p:cNvPicPr>
          <p:nvPr/>
        </p:nvPicPr>
        <p:blipFill>
          <a:blip r:embed="rId4" cstate="print"/>
          <a:srcRect/>
          <a:stretch>
            <a:fillRect/>
          </a:stretch>
        </p:blipFill>
        <p:spPr bwMode="auto">
          <a:xfrm>
            <a:off x="3923928" y="1772816"/>
            <a:ext cx="1504950" cy="287020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1481328"/>
            <a:ext cx="3384376" cy="4525963"/>
          </a:xfrm>
        </p:spPr>
        <p:txBody>
          <a:bodyPr/>
          <a:lstStyle/>
          <a:p>
            <a:r>
              <a:rPr lang="tr-TR" dirty="0"/>
              <a:t>LGA 1366 soketini kullanır. 1366 </a:t>
            </a:r>
            <a:r>
              <a:rPr lang="tr-TR" dirty="0" err="1"/>
              <a:t>pin</a:t>
            </a:r>
            <a:r>
              <a:rPr lang="tr-TR" dirty="0"/>
              <a:t>.</a:t>
            </a:r>
          </a:p>
          <a:p>
            <a:endParaRPr lang="tr-TR" dirty="0"/>
          </a:p>
        </p:txBody>
      </p:sp>
      <p:sp>
        <p:nvSpPr>
          <p:cNvPr id="3" name="2 Başlık"/>
          <p:cNvSpPr>
            <a:spLocks noGrp="1"/>
          </p:cNvSpPr>
          <p:nvPr>
            <p:ph type="title"/>
          </p:nvPr>
        </p:nvSpPr>
        <p:spPr/>
        <p:txBody>
          <a:bodyPr/>
          <a:lstStyle/>
          <a:p>
            <a:endParaRPr lang="tr-TR"/>
          </a:p>
        </p:txBody>
      </p:sp>
      <p:pic>
        <p:nvPicPr>
          <p:cNvPr id="19458" name="Picture 2" descr="LGA Socket 1366.jpg"/>
          <p:cNvPicPr>
            <a:picLocks noChangeAspect="1" noChangeArrowheads="1"/>
          </p:cNvPicPr>
          <p:nvPr/>
        </p:nvPicPr>
        <p:blipFill>
          <a:blip r:embed="rId2" cstate="print"/>
          <a:srcRect/>
          <a:stretch>
            <a:fillRect/>
          </a:stretch>
        </p:blipFill>
        <p:spPr bwMode="auto">
          <a:xfrm>
            <a:off x="3697158" y="620688"/>
            <a:ext cx="5129811" cy="5328592"/>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ED4B1549-77E9-4150-DE80-49EA16DB0C5D}"/>
              </a:ext>
            </a:extLst>
          </p:cNvPr>
          <p:cNvSpPr>
            <a:spLocks noGrp="1"/>
          </p:cNvSpPr>
          <p:nvPr>
            <p:ph idx="1"/>
          </p:nvPr>
        </p:nvSpPr>
        <p:spPr>
          <a:xfrm>
            <a:off x="457200" y="476672"/>
            <a:ext cx="8229600" cy="5530619"/>
          </a:xfrm>
        </p:spPr>
        <p:txBody>
          <a:bodyPr>
            <a:normAutofit/>
          </a:bodyPr>
          <a:lstStyle/>
          <a:p>
            <a:r>
              <a:rPr lang="en-US" sz="2400" b="1" dirty="0"/>
              <a:t>12</a:t>
            </a:r>
            <a:r>
              <a:rPr lang="tr-TR" sz="2400" b="1" dirty="0"/>
              <a:t>.</a:t>
            </a:r>
            <a:r>
              <a:rPr lang="tr-TR" sz="2400" dirty="0"/>
              <a:t> nesil </a:t>
            </a:r>
            <a:r>
              <a:rPr lang="en-US" sz="2400" dirty="0"/>
              <a:t>Intel Core</a:t>
            </a:r>
            <a:r>
              <a:rPr lang="tr-TR" sz="2400" dirty="0"/>
              <a:t> </a:t>
            </a:r>
            <a:r>
              <a:rPr lang="en-US" sz="2400" dirty="0"/>
              <a:t>CPUs</a:t>
            </a:r>
            <a:r>
              <a:rPr lang="tr-TR" sz="2400" dirty="0"/>
              <a:t> </a:t>
            </a:r>
            <a:r>
              <a:rPr lang="tr-TR" sz="2400" b="1" dirty="0" err="1">
                <a:solidFill>
                  <a:srgbClr val="FF0000"/>
                </a:solidFill>
              </a:rPr>
              <a:t>Alder</a:t>
            </a:r>
            <a:r>
              <a:rPr lang="tr-TR" sz="2400" b="1" dirty="0">
                <a:solidFill>
                  <a:srgbClr val="FF0000"/>
                </a:solidFill>
              </a:rPr>
              <a:t> Lake </a:t>
            </a:r>
            <a:r>
              <a:rPr lang="tr-TR" sz="2400" dirty="0"/>
              <a:t>kod adıyla çıkarken,</a:t>
            </a:r>
          </a:p>
          <a:p>
            <a:r>
              <a:rPr lang="tr-TR" sz="2400" b="1" dirty="0"/>
              <a:t>13. </a:t>
            </a:r>
            <a:r>
              <a:rPr lang="tr-TR" sz="2400" dirty="0"/>
              <a:t>nesil </a:t>
            </a:r>
            <a:r>
              <a:rPr lang="en-US" sz="2400" dirty="0"/>
              <a:t>Intel Core</a:t>
            </a:r>
            <a:r>
              <a:rPr lang="tr-TR" sz="2400" dirty="0"/>
              <a:t> </a:t>
            </a:r>
            <a:r>
              <a:rPr lang="en-US" sz="2400" dirty="0"/>
              <a:t>CPUs</a:t>
            </a:r>
            <a:r>
              <a:rPr lang="tr-TR" sz="2400" b="1" dirty="0"/>
              <a:t> </a:t>
            </a:r>
            <a:r>
              <a:rPr lang="tr-TR" sz="2400" b="1" dirty="0" err="1">
                <a:solidFill>
                  <a:srgbClr val="FF0000"/>
                </a:solidFill>
              </a:rPr>
              <a:t>Raptor</a:t>
            </a:r>
            <a:r>
              <a:rPr lang="tr-TR" sz="2400" b="1" dirty="0">
                <a:solidFill>
                  <a:srgbClr val="FF0000"/>
                </a:solidFill>
              </a:rPr>
              <a:t> Lake </a:t>
            </a:r>
            <a:r>
              <a:rPr lang="tr-TR" sz="2400" dirty="0"/>
              <a:t>kod adıyla çıkmıştır. </a:t>
            </a:r>
          </a:p>
          <a:p>
            <a:pPr marL="109728" indent="0">
              <a:buNone/>
            </a:pPr>
            <a:endParaRPr lang="tr-TR" sz="2400" b="1" dirty="0">
              <a:solidFill>
                <a:schemeClr val="accent2"/>
              </a:solidFill>
            </a:endParaRPr>
          </a:p>
          <a:p>
            <a:pPr marL="109728" indent="0">
              <a:buNone/>
            </a:pPr>
            <a:r>
              <a:rPr lang="tr-TR" sz="2400" b="1" dirty="0" err="1">
                <a:solidFill>
                  <a:schemeClr val="accent2"/>
                </a:solidFill>
              </a:rPr>
              <a:t>die</a:t>
            </a:r>
            <a:r>
              <a:rPr lang="tr-TR" sz="2400" b="1" dirty="0">
                <a:solidFill>
                  <a:schemeClr val="accent2"/>
                </a:solidFill>
              </a:rPr>
              <a:t>:</a:t>
            </a:r>
            <a:r>
              <a:rPr lang="tr-TR" sz="2400" dirty="0"/>
              <a:t> bir </a:t>
            </a:r>
            <a:r>
              <a:rPr lang="tr-TR" sz="2400" dirty="0" err="1"/>
              <a:t>wafer</a:t>
            </a:r>
            <a:r>
              <a:rPr lang="tr-TR" sz="2400" dirty="0"/>
              <a:t> </a:t>
            </a:r>
            <a:r>
              <a:rPr lang="tr-TR" sz="2400" dirty="0" err="1"/>
              <a:t>ın</a:t>
            </a:r>
            <a:r>
              <a:rPr lang="tr-TR" sz="2400" dirty="0"/>
              <a:t> bir bölümündeki ayrı bir bileşen veya bir entegre devreyi ifade etmektedir.</a:t>
            </a:r>
          </a:p>
        </p:txBody>
      </p:sp>
      <p:pic>
        <p:nvPicPr>
          <p:cNvPr id="6" name="Resim 5">
            <a:extLst>
              <a:ext uri="{FF2B5EF4-FFF2-40B4-BE49-F238E27FC236}">
                <a16:creationId xmlns:a16="http://schemas.microsoft.com/office/drawing/2014/main" id="{D51B0356-93B7-0867-EAE9-4680EE84A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3383853"/>
            <a:ext cx="8229600" cy="2623438"/>
          </a:xfrm>
          <a:prstGeom prst="rect">
            <a:avLst/>
          </a:prstGeom>
        </p:spPr>
      </p:pic>
    </p:spTree>
    <p:extLst>
      <p:ext uri="{BB962C8B-B14F-4D97-AF65-F5344CB8AC3E}">
        <p14:creationId xmlns:p14="http://schemas.microsoft.com/office/powerpoint/2010/main" val="1967064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ED4B1549-77E9-4150-DE80-49EA16DB0C5D}"/>
              </a:ext>
            </a:extLst>
          </p:cNvPr>
          <p:cNvSpPr>
            <a:spLocks noGrp="1"/>
          </p:cNvSpPr>
          <p:nvPr>
            <p:ph idx="1"/>
          </p:nvPr>
        </p:nvSpPr>
        <p:spPr>
          <a:xfrm>
            <a:off x="457200" y="58622"/>
            <a:ext cx="8229600" cy="5948670"/>
          </a:xfrm>
        </p:spPr>
        <p:txBody>
          <a:bodyPr>
            <a:normAutofit/>
          </a:bodyPr>
          <a:lstStyle/>
          <a:p>
            <a:r>
              <a:rPr lang="tr-TR" sz="2400" dirty="0"/>
              <a:t>i9-13900K </a:t>
            </a:r>
            <a:r>
              <a:rPr lang="tr-TR" sz="2400" dirty="0" err="1"/>
              <a:t>Raptor</a:t>
            </a:r>
            <a:r>
              <a:rPr lang="tr-TR" sz="2400" dirty="0"/>
              <a:t> Lake işlemci </a:t>
            </a:r>
            <a:r>
              <a:rPr lang="tr-TR" sz="2400" dirty="0" err="1"/>
              <a:t>die</a:t>
            </a:r>
            <a:endParaRPr lang="tr-TR" sz="2400" dirty="0"/>
          </a:p>
          <a:p>
            <a:endParaRPr lang="tr-TR" sz="2400" dirty="0"/>
          </a:p>
          <a:p>
            <a:endParaRPr lang="tr-TR" sz="2400" dirty="0"/>
          </a:p>
        </p:txBody>
      </p:sp>
      <p:pic>
        <p:nvPicPr>
          <p:cNvPr id="4" name="Resim 3" descr="metin, devre içeren bir resim&#10;&#10;Açıklama otomatik olarak oluşturuldu">
            <a:extLst>
              <a:ext uri="{FF2B5EF4-FFF2-40B4-BE49-F238E27FC236}">
                <a16:creationId xmlns:a16="http://schemas.microsoft.com/office/drawing/2014/main" id="{0F9D37BE-30CA-4657-5D96-6334047D13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2" y="555443"/>
            <a:ext cx="7499176" cy="3449621"/>
          </a:xfrm>
          <a:prstGeom prst="rect">
            <a:avLst/>
          </a:prstGeom>
        </p:spPr>
      </p:pic>
      <p:pic>
        <p:nvPicPr>
          <p:cNvPr id="5" name="Resim 4">
            <a:extLst>
              <a:ext uri="{FF2B5EF4-FFF2-40B4-BE49-F238E27FC236}">
                <a16:creationId xmlns:a16="http://schemas.microsoft.com/office/drawing/2014/main" id="{749C1CDA-D113-57C4-0837-1FF2F52F9733}"/>
              </a:ext>
            </a:extLst>
          </p:cNvPr>
          <p:cNvPicPr>
            <a:picLocks noChangeAspect="1"/>
          </p:cNvPicPr>
          <p:nvPr/>
        </p:nvPicPr>
        <p:blipFill rotWithShape="1">
          <a:blip r:embed="rId3">
            <a:extLst>
              <a:ext uri="{28A0092B-C50C-407E-A947-70E740481C1C}">
                <a14:useLocalDpi xmlns:a14="http://schemas.microsoft.com/office/drawing/2010/main" val="0"/>
              </a:ext>
            </a:extLst>
          </a:blip>
          <a:srcRect t="11480" r="27146" b="5056"/>
          <a:stretch/>
        </p:blipFill>
        <p:spPr>
          <a:xfrm>
            <a:off x="2591780" y="4077071"/>
            <a:ext cx="3960440" cy="2722307"/>
          </a:xfrm>
          <a:prstGeom prst="rect">
            <a:avLst/>
          </a:prstGeom>
        </p:spPr>
      </p:pic>
    </p:spTree>
    <p:extLst>
      <p:ext uri="{BB962C8B-B14F-4D97-AF65-F5344CB8AC3E}">
        <p14:creationId xmlns:p14="http://schemas.microsoft.com/office/powerpoint/2010/main" val="463063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ED4B1549-77E9-4150-DE80-49EA16DB0C5D}"/>
              </a:ext>
            </a:extLst>
          </p:cNvPr>
          <p:cNvSpPr>
            <a:spLocks noGrp="1"/>
          </p:cNvSpPr>
          <p:nvPr>
            <p:ph idx="1"/>
          </p:nvPr>
        </p:nvSpPr>
        <p:spPr>
          <a:xfrm>
            <a:off x="107504" y="548680"/>
            <a:ext cx="8928992" cy="5458611"/>
          </a:xfrm>
        </p:spPr>
        <p:txBody>
          <a:bodyPr>
            <a:normAutofit/>
          </a:bodyPr>
          <a:lstStyle/>
          <a:p>
            <a:pPr marL="109728" indent="0">
              <a:buNone/>
            </a:pPr>
            <a:r>
              <a:rPr lang="tr-TR" sz="2400" dirty="0"/>
              <a:t>Gelecekte planlananlar:</a:t>
            </a:r>
          </a:p>
          <a:p>
            <a:r>
              <a:rPr lang="tr-TR" sz="2200" dirty="0"/>
              <a:t>14. nesil </a:t>
            </a:r>
            <a:r>
              <a:rPr lang="en-US" sz="2200" dirty="0"/>
              <a:t>Intel Core</a:t>
            </a:r>
            <a:r>
              <a:rPr lang="tr-TR" sz="2200" dirty="0"/>
              <a:t> </a:t>
            </a:r>
            <a:r>
              <a:rPr lang="en-US" sz="2200" dirty="0"/>
              <a:t>CPUs</a:t>
            </a:r>
            <a:r>
              <a:rPr lang="tr-TR" sz="2200" dirty="0"/>
              <a:t> ise </a:t>
            </a:r>
            <a:r>
              <a:rPr lang="tr-TR" sz="2200" b="1" dirty="0">
                <a:solidFill>
                  <a:srgbClr val="FF0000"/>
                </a:solidFill>
              </a:rPr>
              <a:t>Meteor Lake </a:t>
            </a:r>
            <a:r>
              <a:rPr lang="tr-TR" sz="2200" dirty="0"/>
              <a:t>kod adıyla 2023 yılında çıkmıştır (10nm~7nm) (Intel® </a:t>
            </a:r>
            <a:r>
              <a:rPr lang="tr-TR" sz="2200" dirty="0" err="1"/>
              <a:t>Core</a:t>
            </a:r>
            <a:r>
              <a:rPr lang="tr-TR" sz="2200" dirty="0"/>
              <a:t>™ Ultra 9) (Series 1)</a:t>
            </a:r>
          </a:p>
          <a:p>
            <a:r>
              <a:rPr lang="tr-TR" sz="2300" dirty="0"/>
              <a:t>15. nesil </a:t>
            </a:r>
            <a:r>
              <a:rPr lang="tr-TR" sz="2300" b="1" dirty="0" err="1">
                <a:solidFill>
                  <a:srgbClr val="FF0000"/>
                </a:solidFill>
              </a:rPr>
              <a:t>Arrow</a:t>
            </a:r>
            <a:r>
              <a:rPr lang="tr-TR" sz="2300" b="1" dirty="0">
                <a:solidFill>
                  <a:srgbClr val="FF0000"/>
                </a:solidFill>
              </a:rPr>
              <a:t> Lake </a:t>
            </a:r>
            <a:r>
              <a:rPr lang="tr-TR" sz="2300" dirty="0"/>
              <a:t>(3nm) (Intel® </a:t>
            </a:r>
            <a:r>
              <a:rPr lang="tr-TR" sz="2300" dirty="0" err="1"/>
              <a:t>Core</a:t>
            </a:r>
            <a:r>
              <a:rPr lang="tr-TR" sz="2300" dirty="0"/>
              <a:t>™ Ultra 9) (Series 2)</a:t>
            </a:r>
          </a:p>
          <a:p>
            <a:r>
              <a:rPr lang="tr-TR" sz="2400" dirty="0"/>
              <a:t>16. nesil </a:t>
            </a:r>
            <a:r>
              <a:rPr lang="tr-TR" sz="2400" b="1" dirty="0" err="1">
                <a:solidFill>
                  <a:srgbClr val="FF0000"/>
                </a:solidFill>
              </a:rPr>
              <a:t>Lunar</a:t>
            </a:r>
            <a:r>
              <a:rPr lang="tr-TR" sz="2400" b="1" dirty="0">
                <a:solidFill>
                  <a:srgbClr val="FF0000"/>
                </a:solidFill>
              </a:rPr>
              <a:t> Lake </a:t>
            </a:r>
            <a:r>
              <a:rPr lang="tr-TR" sz="2400" dirty="0"/>
              <a:t>(1.8nm ve 2nm)</a:t>
            </a:r>
          </a:p>
          <a:p>
            <a:r>
              <a:rPr lang="tr-TR" sz="2400" dirty="0"/>
              <a:t>17. nesil </a:t>
            </a:r>
            <a:r>
              <a:rPr lang="tr-TR" sz="2400" b="1" dirty="0" err="1">
                <a:solidFill>
                  <a:srgbClr val="FF0000"/>
                </a:solidFill>
              </a:rPr>
              <a:t>Panther</a:t>
            </a:r>
            <a:r>
              <a:rPr lang="tr-TR" sz="2400" b="1" dirty="0">
                <a:solidFill>
                  <a:srgbClr val="FF0000"/>
                </a:solidFill>
              </a:rPr>
              <a:t> Lake </a:t>
            </a:r>
            <a:r>
              <a:rPr lang="tr-TR" sz="2400" dirty="0"/>
              <a:t>(1.8nm)</a:t>
            </a:r>
            <a:endParaRPr lang="tr-TR" sz="2400" b="1" dirty="0">
              <a:solidFill>
                <a:srgbClr val="FF0000"/>
              </a:solidFill>
            </a:endParaRPr>
          </a:p>
          <a:p>
            <a:endParaRPr lang="tr-TR" sz="2400" b="1" dirty="0">
              <a:solidFill>
                <a:srgbClr val="FF0000"/>
              </a:solidFill>
            </a:endParaRPr>
          </a:p>
          <a:p>
            <a:r>
              <a:rPr lang="tr-TR" sz="2400" dirty="0"/>
              <a:t>Meteor Lake ve </a:t>
            </a:r>
            <a:r>
              <a:rPr lang="tr-TR" sz="2400" dirty="0" err="1"/>
              <a:t>Arrow</a:t>
            </a:r>
            <a:r>
              <a:rPr lang="tr-TR" sz="2400" dirty="0"/>
              <a:t> Lake, yeni </a:t>
            </a:r>
            <a:r>
              <a:rPr lang="tr-TR" sz="2400" b="1" dirty="0">
                <a:solidFill>
                  <a:srgbClr val="FF0000"/>
                </a:solidFill>
              </a:rPr>
              <a:t>LGA 1851 </a:t>
            </a:r>
            <a:r>
              <a:rPr lang="tr-TR" sz="2400" dirty="0"/>
              <a:t>soket platformuna geçecek</a:t>
            </a:r>
          </a:p>
        </p:txBody>
      </p:sp>
    </p:spTree>
    <p:extLst>
      <p:ext uri="{BB962C8B-B14F-4D97-AF65-F5344CB8AC3E}">
        <p14:creationId xmlns:p14="http://schemas.microsoft.com/office/powerpoint/2010/main" val="3479640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3CC37904-D6EB-7DBD-AC09-3EFDE99CB8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269" y="692696"/>
            <a:ext cx="8839462" cy="4972198"/>
          </a:xfrm>
        </p:spPr>
      </p:pic>
      <p:sp>
        <p:nvSpPr>
          <p:cNvPr id="3" name="Başlık 2">
            <a:extLst>
              <a:ext uri="{FF2B5EF4-FFF2-40B4-BE49-F238E27FC236}">
                <a16:creationId xmlns:a16="http://schemas.microsoft.com/office/drawing/2014/main" id="{6E7477D9-3DD7-6F76-B455-B86C7A5E9549}"/>
              </a:ext>
            </a:extLst>
          </p:cNvPr>
          <p:cNvSpPr>
            <a:spLocks noGrp="1"/>
          </p:cNvSpPr>
          <p:nvPr>
            <p:ph type="title"/>
          </p:nvPr>
        </p:nvSpPr>
        <p:spPr/>
        <p:txBody>
          <a:bodyPr/>
          <a:lstStyle/>
          <a:p>
            <a:endParaRPr lang="tr-TR"/>
          </a:p>
        </p:txBody>
      </p:sp>
    </p:spTree>
    <p:extLst>
      <p:ext uri="{BB962C8B-B14F-4D97-AF65-F5344CB8AC3E}">
        <p14:creationId xmlns:p14="http://schemas.microsoft.com/office/powerpoint/2010/main" val="17884558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14135</TotalTime>
  <Words>1896</Words>
  <Application>Microsoft Office PowerPoint</Application>
  <PresentationFormat>Ekran Gösterisi (4:3)</PresentationFormat>
  <Paragraphs>151</Paragraphs>
  <Slides>35</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35</vt:i4>
      </vt:variant>
    </vt:vector>
  </HeadingPairs>
  <TitlesOfParts>
    <vt:vector size="44" baseType="lpstr">
      <vt:lpstr>Arial</vt:lpstr>
      <vt:lpstr>Calibri</vt:lpstr>
      <vt:lpstr>Exo 2</vt:lpstr>
      <vt:lpstr>Lucida Sans Unicode</vt:lpstr>
      <vt:lpstr>robotocondensed</vt:lpstr>
      <vt:lpstr>Verdana</vt:lpstr>
      <vt:lpstr>Wingdings 2</vt:lpstr>
      <vt:lpstr>Wingdings 3</vt:lpstr>
      <vt:lpstr>Kalabalık</vt:lpstr>
      <vt:lpstr>Merkezi İşlem Birimi (MİB) Central Process Unit (CPU)</vt:lpstr>
      <vt:lpstr>PowerPoint Sunusu</vt:lpstr>
      <vt:lpstr>PowerPoint Sunusu</vt:lpstr>
      <vt:lpstr>FPU (Floating Point Unit-Kayan Nokta İşlem Birimi)</vt:lpstr>
      <vt:lpstr>PowerPoint Sunusu</vt:lpstr>
      <vt:lpstr>PowerPoint Sunusu</vt:lpstr>
      <vt:lpstr>PowerPoint Sunusu</vt:lpstr>
      <vt:lpstr>Programların İşlemciye Getirilmesi</vt:lpstr>
      <vt:lpstr>PowerPoint Sunusu</vt:lpstr>
      <vt:lpstr>PowerPoint Sunusu</vt:lpstr>
      <vt:lpstr>Anakart ve Bileşenler</vt:lpstr>
      <vt:lpstr>PowerPoint Sunusu</vt:lpstr>
      <vt:lpstr>PowerPoint Sunusu</vt:lpstr>
      <vt:lpstr>PowerPoint Sunusu</vt:lpstr>
      <vt:lpstr>PowerPoint Sunusu</vt:lpstr>
      <vt:lpstr>PowerPoint Sunusu</vt:lpstr>
      <vt:lpstr>PowerPoint Sunusu</vt:lpstr>
      <vt:lpstr>PowerPoint Sunusu</vt:lpstr>
      <vt:lpstr>ASUS ROG Maximus Z790 Dark Hero (LGA 1700 ATX anakart)</vt:lpstr>
      <vt:lpstr>PowerPoint Sunusu</vt:lpstr>
      <vt:lpstr>PowerPoint Sunusu</vt:lpstr>
      <vt:lpstr>Pin</vt:lpstr>
      <vt:lpstr>PowerPoint Sunusu</vt:lpstr>
      <vt:lpstr>PowerPoint Sunusu</vt:lpstr>
      <vt:lpstr>PowerPoint Sunusu</vt:lpstr>
      <vt:lpstr>PowerPoint Sunusu</vt:lpstr>
      <vt:lpstr>PowerPoint Sunusu</vt:lpstr>
      <vt:lpstr>8086</vt:lpstr>
      <vt:lpstr>PowerPoint Sunusu</vt:lpstr>
      <vt:lpstr>Intel Core i7-920</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451</cp:revision>
  <dcterms:created xsi:type="dcterms:W3CDTF">2021-02-14T11:19:24Z</dcterms:created>
  <dcterms:modified xsi:type="dcterms:W3CDTF">2025-02-10T21:04:42Z</dcterms:modified>
</cp:coreProperties>
</file>