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63" r:id="rId2"/>
    <p:sldId id="267" r:id="rId3"/>
    <p:sldId id="264" r:id="rId4"/>
    <p:sldId id="268" r:id="rId5"/>
    <p:sldId id="269" r:id="rId6"/>
    <p:sldId id="270" r:id="rId7"/>
    <p:sldId id="271" r:id="rId8"/>
    <p:sldId id="272" r:id="rId9"/>
    <p:sldId id="273" r:id="rId10"/>
    <p:sldId id="274" r:id="rId11"/>
    <p:sldId id="275" r:id="rId12"/>
    <p:sldId id="292" r:id="rId13"/>
    <p:sldId id="276" r:id="rId14"/>
    <p:sldId id="277" r:id="rId15"/>
    <p:sldId id="278" r:id="rId16"/>
    <p:sldId id="279" r:id="rId17"/>
    <p:sldId id="280" r:id="rId18"/>
    <p:sldId id="281" r:id="rId19"/>
    <p:sldId id="282" r:id="rId20"/>
    <p:sldId id="283" r:id="rId21"/>
    <p:sldId id="284" r:id="rId22"/>
    <p:sldId id="285" r:id="rId23"/>
    <p:sldId id="286" r:id="rId24"/>
    <p:sldId id="290" r:id="rId25"/>
    <p:sldId id="289" r:id="rId26"/>
    <p:sldId id="291" r:id="rId27"/>
    <p:sldId id="287" r:id="rId28"/>
    <p:sldId id="288" r:id="rId29"/>
    <p:sldId id="258" r:id="rId30"/>
    <p:sldId id="259" r:id="rId31"/>
    <p:sldId id="260" r:id="rId32"/>
    <p:sldId id="261" r:id="rId33"/>
    <p:sldId id="262"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452" autoAdjust="0"/>
  </p:normalViewPr>
  <p:slideViewPr>
    <p:cSldViewPr>
      <p:cViewPr varScale="1">
        <p:scale>
          <a:sx n="78" d="100"/>
          <a:sy n="78" d="100"/>
        </p:scale>
        <p:origin x="159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EAB88874-105D-9148-BF1A-8595531186DC}"/>
    <pc:docChg chg="custSel modSld">
      <pc:chgData name="İhsan Pençe" userId="2188b72f-395e-4735-86c6-9b1407aec0e3" providerId="ADAL" clId="{EAB88874-105D-9148-BF1A-8595531186DC}" dt="2024-03-19T13:53:02.613" v="8" actId="20577"/>
      <pc:docMkLst>
        <pc:docMk/>
      </pc:docMkLst>
      <pc:sldChg chg="modSp">
        <pc:chgData name="İhsan Pençe" userId="2188b72f-395e-4735-86c6-9b1407aec0e3" providerId="ADAL" clId="{EAB88874-105D-9148-BF1A-8595531186DC}" dt="2024-03-19T13:53:02.613" v="8" actId="20577"/>
        <pc:sldMkLst>
          <pc:docMk/>
          <pc:sldMk cId="0" sldId="270"/>
        </pc:sldMkLst>
      </pc:sldChg>
      <pc:sldChg chg="modSp mod">
        <pc:chgData name="İhsan Pençe" userId="2188b72f-395e-4735-86c6-9b1407aec0e3" providerId="ADAL" clId="{EAB88874-105D-9148-BF1A-8595531186DC}" dt="2024-03-19T13:52:53.841" v="1" actId="27636"/>
        <pc:sldMkLst>
          <pc:docMk/>
          <pc:sldMk cId="0" sldId="285"/>
        </pc:sldMkLst>
      </pc:sldChg>
    </pc:docChg>
  </pc:docChgLst>
  <pc:docChgLst>
    <pc:chgData name="İhsan Pençe" userId="2188b72f-395e-4735-86c6-9b1407aec0e3" providerId="ADAL" clId="{8878D0BA-1F41-457C-966B-52CA175ECCE8}"/>
    <pc:docChg chg="addSld modSld">
      <pc:chgData name="İhsan Pençe" userId="2188b72f-395e-4735-86c6-9b1407aec0e3" providerId="ADAL" clId="{8878D0BA-1F41-457C-966B-52CA175ECCE8}" dt="2025-02-10T21:29:05.197" v="7" actId="1076"/>
      <pc:docMkLst>
        <pc:docMk/>
      </pc:docMkLst>
      <pc:sldChg chg="addSp delSp modSp new mod">
        <pc:chgData name="İhsan Pençe" userId="2188b72f-395e-4735-86c6-9b1407aec0e3" providerId="ADAL" clId="{8878D0BA-1F41-457C-966B-52CA175ECCE8}" dt="2025-02-10T21:29:05.197" v="7" actId="1076"/>
        <pc:sldMkLst>
          <pc:docMk/>
          <pc:sldMk cId="1628450078" sldId="292"/>
        </pc:sldMkLst>
        <pc:spChg chg="del">
          <ac:chgData name="İhsan Pençe" userId="2188b72f-395e-4735-86c6-9b1407aec0e3" providerId="ADAL" clId="{8878D0BA-1F41-457C-966B-52CA175ECCE8}" dt="2025-02-10T21:28:43.443" v="1"/>
          <ac:spMkLst>
            <pc:docMk/>
            <pc:sldMk cId="1628450078" sldId="292"/>
            <ac:spMk id="2" creationId="{2F414988-5DC4-85AC-1F85-D25AFC0404F4}"/>
          </ac:spMkLst>
        </pc:spChg>
        <pc:picChg chg="add mod">
          <ac:chgData name="İhsan Pençe" userId="2188b72f-395e-4735-86c6-9b1407aec0e3" providerId="ADAL" clId="{8878D0BA-1F41-457C-966B-52CA175ECCE8}" dt="2025-02-10T21:29:05.197" v="7" actId="1076"/>
          <ac:picMkLst>
            <pc:docMk/>
            <pc:sldMk cId="1628450078" sldId="292"/>
            <ac:picMk id="5" creationId="{3832FD02-E951-A5FD-26A3-A2D233F59FF2}"/>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11.02.2025</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D9F75050-0E15-4C5B-92B0-66D068882F1F}" type="datetimeFigureOut">
              <a:rPr lang="tr-TR" smtClean="0"/>
              <a:pPr/>
              <a:t>11.02.2025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11.02.2025</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14396" y="80683"/>
            <a:ext cx="8515206" cy="507831"/>
          </a:xfrm>
        </p:spPr>
        <p:txBody>
          <a:bodyPr lIns="0" tIns="0" rIns="0" bIns="0"/>
          <a:lstStyle>
            <a:lvl1pPr>
              <a:defRPr sz="33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2/11/2025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3869340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11.02.2025</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8434" name="Picture 2" descr="computer architecture diagram ile ilgili görsel sonucu"/>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37890" name="Picture 2" descr="bellek hiyerarşisi ile ilgili görsel sonucu"/>
          <p:cNvPicPr>
            <a:picLocks noChangeAspect="1" noChangeArrowheads="1"/>
          </p:cNvPicPr>
          <p:nvPr/>
        </p:nvPicPr>
        <p:blipFill>
          <a:blip r:embed="rId2" cstate="print"/>
          <a:srcRect/>
          <a:stretch>
            <a:fillRect/>
          </a:stretch>
        </p:blipFill>
        <p:spPr bwMode="auto">
          <a:xfrm>
            <a:off x="1043608" y="836712"/>
            <a:ext cx="6984776" cy="4991333"/>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026"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2195736" y="188640"/>
            <a:ext cx="4920128" cy="604867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903" y="410166"/>
            <a:ext cx="7641473" cy="642570"/>
          </a:xfrm>
          <a:prstGeom prst="rect">
            <a:avLst/>
          </a:prstGeom>
        </p:spPr>
        <p:txBody>
          <a:bodyPr vert="horz" wrap="square" lIns="0" tIns="11516" rIns="0" bIns="0" rtlCol="0">
            <a:spAutoFit/>
          </a:bodyPr>
          <a:lstStyle/>
          <a:p>
            <a:pPr marL="11430" marR="4445">
              <a:spcBef>
                <a:spcPts val="91"/>
              </a:spcBef>
            </a:pPr>
            <a:r>
              <a:rPr lang="tr-TR" dirty="0"/>
              <a:t>Bellek (</a:t>
            </a:r>
            <a:r>
              <a:rPr lang="tr-TR" dirty="0" err="1"/>
              <a:t>Memory</a:t>
            </a:r>
            <a:r>
              <a:rPr lang="tr-TR" dirty="0"/>
              <a:t>)</a:t>
            </a:r>
          </a:p>
        </p:txBody>
      </p:sp>
      <p:sp>
        <p:nvSpPr>
          <p:cNvPr id="3" name="object 3"/>
          <p:cNvSpPr txBox="1"/>
          <p:nvPr/>
        </p:nvSpPr>
        <p:spPr>
          <a:xfrm>
            <a:off x="314902" y="1022964"/>
            <a:ext cx="8577578" cy="4837061"/>
          </a:xfrm>
          <a:prstGeom prst="rect">
            <a:avLst/>
          </a:prstGeom>
        </p:spPr>
        <p:txBody>
          <a:bodyPr vert="horz" wrap="square" lIns="0" tIns="71977" rIns="0" bIns="0" rtlCol="0" anchor="ctr">
            <a:spAutoFit/>
          </a:bodyPr>
          <a:lstStyle/>
          <a:p>
            <a:pPr marL="11430" marR="31115">
              <a:lnSpc>
                <a:spcPct val="80000"/>
              </a:lnSpc>
              <a:spcBef>
                <a:spcPts val="567"/>
              </a:spcBef>
              <a:buSzPct val="40909"/>
              <a:tabLst>
                <a:tab pos="81766" algn="l"/>
              </a:tabLst>
            </a:pPr>
            <a:r>
              <a:rPr lang="tr-TR" sz="2200" dirty="0"/>
              <a:t>Bilgisayarda veya herhangi bir elektronik cihazda çeşitli programların çalıştırıldığı , geçici veya kalıcı bilgilerin bulunacağı hafıza alanlarıdır. </a:t>
            </a:r>
            <a:r>
              <a:rPr lang="tr-TR" sz="2200" spc="-9" dirty="0">
                <a:latin typeface="Arial"/>
                <a:cs typeface="Arial"/>
              </a:rPr>
              <a:t>ROM ve RAM çeşitleri vardır.</a:t>
            </a:r>
            <a:endParaRPr lang="tr-TR" sz="2200" dirty="0">
              <a:latin typeface="Arial"/>
              <a:cs typeface="Arial"/>
            </a:endParaRPr>
          </a:p>
          <a:p>
            <a:pPr marL="11430" marR="31115">
              <a:lnSpc>
                <a:spcPct val="80000"/>
              </a:lnSpc>
              <a:spcBef>
                <a:spcPts val="567"/>
              </a:spcBef>
              <a:buSzPct val="40909"/>
              <a:tabLst>
                <a:tab pos="81766" algn="l"/>
              </a:tabLst>
            </a:pPr>
            <a:r>
              <a:rPr sz="2400" dirty="0">
                <a:solidFill>
                  <a:srgbClr val="FF0000"/>
                </a:solidFill>
                <a:latin typeface="Arial"/>
                <a:cs typeface="Arial"/>
              </a:rPr>
              <a:t>– </a:t>
            </a:r>
            <a:r>
              <a:rPr sz="2400" spc="-9" dirty="0">
                <a:solidFill>
                  <a:srgbClr val="FF0000"/>
                </a:solidFill>
                <a:latin typeface="Arial"/>
                <a:cs typeface="Arial"/>
              </a:rPr>
              <a:t>ROM</a:t>
            </a:r>
            <a:r>
              <a:rPr lang="tr-TR" sz="2400" spc="-9" dirty="0">
                <a:solidFill>
                  <a:srgbClr val="FF0000"/>
                </a:solidFill>
                <a:latin typeface="Arial"/>
                <a:cs typeface="Arial"/>
              </a:rPr>
              <a:t> (</a:t>
            </a:r>
            <a:r>
              <a:rPr lang="tr-TR" sz="2400" spc="-9" dirty="0" err="1">
                <a:solidFill>
                  <a:srgbClr val="FF0000"/>
                </a:solidFill>
                <a:latin typeface="Arial"/>
                <a:cs typeface="Arial"/>
              </a:rPr>
              <a:t>Read</a:t>
            </a:r>
            <a:r>
              <a:rPr lang="tr-TR" sz="2400" spc="-9" dirty="0">
                <a:solidFill>
                  <a:srgbClr val="FF0000"/>
                </a:solidFill>
                <a:latin typeface="Arial"/>
                <a:cs typeface="Arial"/>
              </a:rPr>
              <a:t>-</a:t>
            </a:r>
            <a:r>
              <a:rPr lang="tr-TR" sz="2400" spc="-9" dirty="0" err="1">
                <a:solidFill>
                  <a:srgbClr val="FF0000"/>
                </a:solidFill>
                <a:latin typeface="Arial"/>
                <a:cs typeface="Arial"/>
              </a:rPr>
              <a:t>Only</a:t>
            </a:r>
            <a:r>
              <a:rPr lang="tr-TR" sz="2400" spc="-9" dirty="0">
                <a:solidFill>
                  <a:srgbClr val="FF0000"/>
                </a:solidFill>
                <a:latin typeface="Arial"/>
                <a:cs typeface="Arial"/>
              </a:rPr>
              <a:t> </a:t>
            </a:r>
            <a:r>
              <a:rPr lang="tr-TR" sz="2400" spc="-9" dirty="0" err="1">
                <a:solidFill>
                  <a:srgbClr val="FF0000"/>
                </a:solidFill>
                <a:latin typeface="Arial"/>
                <a:cs typeface="Arial"/>
              </a:rPr>
              <a:t>Memory</a:t>
            </a:r>
            <a:r>
              <a:rPr lang="tr-TR" sz="2400" spc="-9" dirty="0">
                <a:solidFill>
                  <a:srgbClr val="FF0000"/>
                </a:solidFill>
                <a:latin typeface="Arial"/>
                <a:cs typeface="Arial"/>
              </a:rPr>
              <a:t>)</a:t>
            </a:r>
            <a:r>
              <a:rPr sz="2400" spc="-9" dirty="0">
                <a:latin typeface="Arial"/>
                <a:cs typeface="Arial"/>
              </a:rPr>
              <a:t> </a:t>
            </a:r>
            <a:r>
              <a:rPr sz="2400" spc="-5" dirty="0">
                <a:latin typeface="Arial"/>
                <a:cs typeface="Arial"/>
              </a:rPr>
              <a:t>üzerindeki</a:t>
            </a:r>
            <a:r>
              <a:rPr sz="2400" spc="-27" dirty="0">
                <a:latin typeface="Arial"/>
                <a:cs typeface="Arial"/>
              </a:rPr>
              <a:t> </a:t>
            </a:r>
            <a:r>
              <a:rPr lang="tr-TR" sz="2400" spc="-5" dirty="0">
                <a:latin typeface="Arial"/>
                <a:cs typeface="Arial"/>
              </a:rPr>
              <a:t>bilgiler </a:t>
            </a:r>
            <a:r>
              <a:rPr lang="tr-TR" sz="2400" spc="-18" dirty="0">
                <a:latin typeface="Arial"/>
                <a:cs typeface="Arial"/>
              </a:rPr>
              <a:t>kalıcıdır</a:t>
            </a:r>
            <a:r>
              <a:rPr sz="2400" spc="-18" dirty="0">
                <a:latin typeface="Arial"/>
                <a:cs typeface="Arial"/>
              </a:rPr>
              <a:t>.</a:t>
            </a:r>
            <a:r>
              <a:rPr lang="tr-TR" sz="2400" spc="27" dirty="0">
                <a:latin typeface="Arial"/>
                <a:cs typeface="Arial"/>
              </a:rPr>
              <a:t> </a:t>
            </a:r>
          </a:p>
          <a:p>
            <a:pPr lvl="1">
              <a:buFont typeface="Arial" pitchFamily="34" charset="0"/>
              <a:buChar char="•"/>
            </a:pPr>
            <a:r>
              <a:rPr lang="tr-TR" sz="2000" dirty="0" err="1"/>
              <a:t>Programmable</a:t>
            </a:r>
            <a:r>
              <a:rPr lang="tr-TR" sz="2000" dirty="0"/>
              <a:t> ROM (PROM) </a:t>
            </a:r>
          </a:p>
          <a:p>
            <a:pPr lvl="1">
              <a:buFont typeface="Arial" pitchFamily="34" charset="0"/>
              <a:buChar char="•"/>
            </a:pPr>
            <a:r>
              <a:rPr lang="tr-TR" sz="2000" dirty="0"/>
              <a:t>E</a:t>
            </a:r>
            <a:r>
              <a:rPr lang="en-US" sz="2000" dirty="0" err="1"/>
              <a:t>rasable</a:t>
            </a:r>
            <a:r>
              <a:rPr lang="en-US" sz="2000" dirty="0"/>
              <a:t> programmable read-only memory (EPROM)</a:t>
            </a:r>
            <a:r>
              <a:rPr lang="tr-TR" sz="2000" dirty="0"/>
              <a:t> </a:t>
            </a:r>
          </a:p>
          <a:p>
            <a:pPr lvl="1">
              <a:buFont typeface="Arial" pitchFamily="34" charset="0"/>
              <a:buChar char="•"/>
            </a:pPr>
            <a:r>
              <a:rPr lang="tr-TR" sz="2000" dirty="0" err="1"/>
              <a:t>Electrically</a:t>
            </a:r>
            <a:r>
              <a:rPr lang="tr-TR" sz="2000" dirty="0"/>
              <a:t> (</a:t>
            </a:r>
            <a:r>
              <a:rPr lang="tr-TR" sz="2000" dirty="0" err="1"/>
              <a:t>Electronically</a:t>
            </a:r>
            <a:r>
              <a:rPr lang="tr-TR" sz="2000" dirty="0"/>
              <a:t>) </a:t>
            </a:r>
            <a:r>
              <a:rPr lang="tr-TR" sz="2000" dirty="0" err="1"/>
              <a:t>erasable</a:t>
            </a:r>
            <a:r>
              <a:rPr lang="tr-TR" sz="2000" dirty="0"/>
              <a:t> </a:t>
            </a:r>
            <a:r>
              <a:rPr lang="tr-TR" sz="2000" dirty="0" err="1"/>
              <a:t>Programmable</a:t>
            </a:r>
            <a:r>
              <a:rPr lang="tr-TR" sz="2000" dirty="0"/>
              <a:t> </a:t>
            </a:r>
            <a:r>
              <a:rPr lang="tr-TR" sz="2000" dirty="0" err="1"/>
              <a:t>read</a:t>
            </a:r>
            <a:r>
              <a:rPr lang="tr-TR" sz="2000" dirty="0"/>
              <a:t>-</a:t>
            </a:r>
            <a:r>
              <a:rPr lang="tr-TR" sz="2000" dirty="0" err="1"/>
              <a:t>only</a:t>
            </a:r>
            <a:r>
              <a:rPr lang="tr-TR" sz="2000" dirty="0"/>
              <a:t> </a:t>
            </a:r>
            <a:r>
              <a:rPr lang="tr-TR" sz="2000" dirty="0" err="1"/>
              <a:t>memory</a:t>
            </a:r>
            <a:r>
              <a:rPr lang="tr-TR" sz="2000" dirty="0"/>
              <a:t> (EEPROM) </a:t>
            </a:r>
          </a:p>
          <a:p>
            <a:pPr lvl="1">
              <a:buFont typeface="Arial" pitchFamily="34" charset="0"/>
              <a:buChar char="•"/>
            </a:pPr>
            <a:r>
              <a:rPr lang="tr-TR" sz="2000" dirty="0" err="1"/>
              <a:t>Flash</a:t>
            </a:r>
            <a:r>
              <a:rPr lang="tr-TR" sz="2000" dirty="0"/>
              <a:t> </a:t>
            </a:r>
            <a:r>
              <a:rPr lang="tr-TR" sz="2000" dirty="0" err="1"/>
              <a:t>memory</a:t>
            </a:r>
            <a:r>
              <a:rPr lang="tr-TR" sz="2000" dirty="0"/>
              <a:t> çeşitleri vardır.</a:t>
            </a:r>
          </a:p>
          <a:p>
            <a:pPr lvl="1">
              <a:buFont typeface="Arial" pitchFamily="34" charset="0"/>
              <a:buChar char="•"/>
            </a:pPr>
            <a:endParaRPr lang="tr-TR" sz="2200" dirty="0">
              <a:latin typeface="Arial"/>
              <a:cs typeface="Arial"/>
            </a:endParaRPr>
          </a:p>
          <a:p>
            <a:pPr marL="11430" marR="31115">
              <a:lnSpc>
                <a:spcPct val="80000"/>
              </a:lnSpc>
              <a:spcBef>
                <a:spcPts val="567"/>
              </a:spcBef>
            </a:pPr>
            <a:r>
              <a:rPr lang="tr-TR" sz="2200" dirty="0" err="1">
                <a:latin typeface="Arial"/>
                <a:cs typeface="Arial"/>
              </a:rPr>
              <a:t>Flash</a:t>
            </a:r>
            <a:r>
              <a:rPr lang="tr-TR" sz="2200" dirty="0">
                <a:latin typeface="Arial"/>
                <a:cs typeface="Arial"/>
              </a:rPr>
              <a:t> bellek, normalde salt okunur olan ancak silinebilen bir tür </a:t>
            </a:r>
            <a:r>
              <a:rPr lang="tr-TR" sz="2200" dirty="0" err="1">
                <a:latin typeface="Arial"/>
                <a:cs typeface="Arial"/>
              </a:rPr>
              <a:t>EEPROM'dur</a:t>
            </a:r>
            <a:r>
              <a:rPr lang="tr-TR" sz="2200" dirty="0">
                <a:latin typeface="Arial"/>
                <a:cs typeface="Arial"/>
              </a:rPr>
              <a:t> (elektronik olarak silinebilir programlanabilir salt okunur bellek). </a:t>
            </a:r>
            <a:r>
              <a:rPr lang="tr-TR" sz="2200" dirty="0" err="1">
                <a:latin typeface="Arial"/>
                <a:cs typeface="Arial"/>
              </a:rPr>
              <a:t>Flash</a:t>
            </a:r>
            <a:r>
              <a:rPr lang="tr-TR" sz="2200" dirty="0">
                <a:latin typeface="Arial"/>
                <a:cs typeface="Arial"/>
              </a:rPr>
              <a:t> belleğin diğer önemli özelliği, içeriğini herhangi bir güç olmadan tutmasıdır. Bu sayede elektrik gitse de veriler korunur. NOR </a:t>
            </a:r>
            <a:r>
              <a:rPr lang="tr-TR" sz="2200" dirty="0" err="1">
                <a:latin typeface="Arial"/>
                <a:cs typeface="Arial"/>
              </a:rPr>
              <a:t>Flash'tan</a:t>
            </a:r>
            <a:r>
              <a:rPr lang="tr-TR" sz="2200" dirty="0">
                <a:latin typeface="Arial"/>
                <a:cs typeface="Arial"/>
              </a:rPr>
              <a:t> daha yüksek yoğunluğa sahip ve büyük kalıcı veriler için daha uygun olan NAND </a:t>
            </a:r>
            <a:r>
              <a:rPr lang="tr-TR" sz="2200" dirty="0" err="1">
                <a:latin typeface="Arial"/>
                <a:cs typeface="Arial"/>
              </a:rPr>
              <a:t>Flash</a:t>
            </a:r>
            <a:r>
              <a:rPr lang="tr-TR" sz="2200" dirty="0">
                <a:latin typeface="Arial"/>
                <a:cs typeface="Arial"/>
              </a:rPr>
              <a:t> daha çok kullanılır. </a:t>
            </a:r>
          </a:p>
        </p:txBody>
      </p:sp>
    </p:spTree>
    <p:extLst>
      <p:ext uri="{BB962C8B-B14F-4D97-AF65-F5344CB8AC3E}">
        <p14:creationId xmlns:p14="http://schemas.microsoft.com/office/powerpoint/2010/main" val="116059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500"/>
                                        <p:tgtEl>
                                          <p:spTgt spid="3">
                                            <p:txEl>
                                              <p:pRg st="2" end="2"/>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ox(in)">
                                      <p:cBhvr>
                                        <p:cTn id="18" dur="500"/>
                                        <p:tgtEl>
                                          <p:spTgt spid="3">
                                            <p:txEl>
                                              <p:pRg st="3" end="3"/>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ox(in)">
                                      <p:cBhvr>
                                        <p:cTn id="21" dur="500"/>
                                        <p:tgtEl>
                                          <p:spTgt spid="3">
                                            <p:txEl>
                                              <p:pRg st="4" end="4"/>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ox(in)">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box(in)">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903" y="410166"/>
            <a:ext cx="7641473" cy="642570"/>
          </a:xfrm>
          <a:prstGeom prst="rect">
            <a:avLst/>
          </a:prstGeom>
        </p:spPr>
        <p:txBody>
          <a:bodyPr vert="horz" wrap="square" lIns="0" tIns="11516" rIns="0" bIns="0" rtlCol="0">
            <a:spAutoFit/>
          </a:bodyPr>
          <a:lstStyle/>
          <a:p>
            <a:pPr marL="11430" marR="4445">
              <a:spcBef>
                <a:spcPts val="91"/>
              </a:spcBef>
            </a:pPr>
            <a:r>
              <a:rPr lang="tr-TR" dirty="0"/>
              <a:t>Ana Bellek (</a:t>
            </a:r>
            <a:r>
              <a:rPr lang="tr-TR" dirty="0" err="1"/>
              <a:t>Main</a:t>
            </a:r>
            <a:r>
              <a:rPr lang="tr-TR" dirty="0"/>
              <a:t> </a:t>
            </a:r>
            <a:r>
              <a:rPr lang="tr-TR" dirty="0" err="1"/>
              <a:t>Memory</a:t>
            </a:r>
            <a:r>
              <a:rPr lang="tr-TR" dirty="0"/>
              <a:t>)</a:t>
            </a:r>
          </a:p>
        </p:txBody>
      </p:sp>
      <p:sp>
        <p:nvSpPr>
          <p:cNvPr id="3" name="object 3"/>
          <p:cNvSpPr txBox="1"/>
          <p:nvPr/>
        </p:nvSpPr>
        <p:spPr>
          <a:xfrm>
            <a:off x="314902" y="1188876"/>
            <a:ext cx="8577578" cy="2744180"/>
          </a:xfrm>
          <a:prstGeom prst="rect">
            <a:avLst/>
          </a:prstGeom>
        </p:spPr>
        <p:txBody>
          <a:bodyPr vert="horz" wrap="square" lIns="0" tIns="71977" rIns="0" bIns="0" rtlCol="0" anchor="ctr">
            <a:spAutoFit/>
          </a:bodyPr>
          <a:lstStyle/>
          <a:p>
            <a:pPr marL="11430" marR="31115">
              <a:lnSpc>
                <a:spcPct val="80000"/>
              </a:lnSpc>
              <a:spcBef>
                <a:spcPts val="567"/>
              </a:spcBef>
            </a:pPr>
            <a:r>
              <a:rPr sz="2400" dirty="0">
                <a:solidFill>
                  <a:srgbClr val="FF0000"/>
                </a:solidFill>
                <a:latin typeface="Arial"/>
                <a:cs typeface="Arial"/>
              </a:rPr>
              <a:t>– </a:t>
            </a:r>
            <a:r>
              <a:rPr sz="2400" spc="-9" dirty="0">
                <a:solidFill>
                  <a:srgbClr val="FF0000"/>
                </a:solidFill>
                <a:latin typeface="Arial"/>
                <a:cs typeface="Arial"/>
              </a:rPr>
              <a:t>RAM</a:t>
            </a:r>
            <a:r>
              <a:rPr lang="tr-TR" sz="2400" spc="-9" dirty="0">
                <a:solidFill>
                  <a:srgbClr val="FF0000"/>
                </a:solidFill>
                <a:latin typeface="Arial"/>
                <a:cs typeface="Arial"/>
              </a:rPr>
              <a:t> </a:t>
            </a:r>
            <a:r>
              <a:rPr lang="tr-TR" sz="2400" spc="-5" dirty="0">
                <a:solidFill>
                  <a:srgbClr val="FF0000"/>
                </a:solidFill>
                <a:latin typeface="Arial"/>
                <a:cs typeface="Arial"/>
              </a:rPr>
              <a:t>(</a:t>
            </a:r>
            <a:r>
              <a:rPr lang="tr-TR" sz="2400" spc="-5" dirty="0" err="1">
                <a:solidFill>
                  <a:srgbClr val="FF0000"/>
                </a:solidFill>
                <a:latin typeface="Arial"/>
                <a:cs typeface="Arial"/>
              </a:rPr>
              <a:t>Random</a:t>
            </a:r>
            <a:r>
              <a:rPr lang="tr-TR" sz="2400" spc="-63" dirty="0">
                <a:solidFill>
                  <a:srgbClr val="FF0000"/>
                </a:solidFill>
                <a:latin typeface="Arial"/>
                <a:cs typeface="Arial"/>
              </a:rPr>
              <a:t> </a:t>
            </a:r>
            <a:r>
              <a:rPr lang="tr-TR" sz="2400" spc="-5" dirty="0">
                <a:solidFill>
                  <a:srgbClr val="FF0000"/>
                </a:solidFill>
                <a:latin typeface="Arial"/>
                <a:cs typeface="Arial"/>
              </a:rPr>
              <a:t>Access </a:t>
            </a:r>
            <a:r>
              <a:rPr lang="tr-TR" sz="2400" spc="-5" dirty="0" err="1">
                <a:solidFill>
                  <a:srgbClr val="FF0000"/>
                </a:solidFill>
                <a:latin typeface="Arial"/>
                <a:cs typeface="Arial"/>
              </a:rPr>
              <a:t>Memory</a:t>
            </a:r>
            <a:r>
              <a:rPr lang="tr-TR" sz="2400" spc="-5" dirty="0">
                <a:solidFill>
                  <a:srgbClr val="FF0000"/>
                </a:solidFill>
                <a:latin typeface="Arial"/>
                <a:cs typeface="Arial"/>
              </a:rPr>
              <a:t>)</a:t>
            </a:r>
            <a:r>
              <a:rPr lang="tr-TR" sz="2400" spc="-5" dirty="0">
                <a:latin typeface="Arial"/>
                <a:cs typeface="Arial"/>
              </a:rPr>
              <a:t> </a:t>
            </a:r>
            <a:r>
              <a:rPr sz="2400" spc="-5" dirty="0" err="1">
                <a:latin typeface="Arial"/>
                <a:cs typeface="Arial"/>
              </a:rPr>
              <a:t>üzerindeki</a:t>
            </a:r>
            <a:r>
              <a:rPr sz="2400" spc="-5" dirty="0">
                <a:latin typeface="Arial"/>
                <a:cs typeface="Arial"/>
              </a:rPr>
              <a:t> bilgiler</a:t>
            </a:r>
            <a:r>
              <a:rPr sz="2400" spc="-45" dirty="0">
                <a:latin typeface="Arial"/>
                <a:cs typeface="Arial"/>
              </a:rPr>
              <a:t> </a:t>
            </a:r>
            <a:r>
              <a:rPr lang="tr-TR" sz="2400" spc="-5" dirty="0">
                <a:latin typeface="Arial"/>
                <a:cs typeface="Arial"/>
              </a:rPr>
              <a:t>ise istenildiği</a:t>
            </a:r>
            <a:r>
              <a:rPr sz="2400" spc="-5" dirty="0">
                <a:latin typeface="Arial"/>
                <a:cs typeface="Arial"/>
              </a:rPr>
              <a:t> zaman okunabilir</a:t>
            </a:r>
            <a:r>
              <a:rPr sz="2400" spc="-27" dirty="0">
                <a:latin typeface="Arial"/>
                <a:cs typeface="Arial"/>
              </a:rPr>
              <a:t> </a:t>
            </a:r>
            <a:r>
              <a:rPr lang="tr-TR" sz="2400" spc="-5" dirty="0">
                <a:latin typeface="Arial"/>
                <a:cs typeface="Arial"/>
              </a:rPr>
              <a:t>ve </a:t>
            </a:r>
            <a:r>
              <a:rPr lang="tr-TR" sz="2400" spc="-14" dirty="0">
                <a:latin typeface="Arial"/>
                <a:cs typeface="Arial"/>
              </a:rPr>
              <a:t>yazılabilir</a:t>
            </a:r>
            <a:r>
              <a:rPr sz="2400" spc="-14" dirty="0">
                <a:latin typeface="Arial"/>
                <a:cs typeface="Arial"/>
              </a:rPr>
              <a:t>.</a:t>
            </a:r>
            <a:r>
              <a:rPr lang="tr-TR" sz="2400" spc="-14" dirty="0">
                <a:latin typeface="Arial"/>
                <a:cs typeface="Arial"/>
              </a:rPr>
              <a:t> </a:t>
            </a:r>
            <a:r>
              <a:rPr sz="2400" spc="-5" dirty="0" err="1">
                <a:latin typeface="Arial"/>
                <a:cs typeface="Arial"/>
              </a:rPr>
              <a:t>Elektrik</a:t>
            </a:r>
            <a:r>
              <a:rPr lang="tr-TR" sz="2400" spc="-5" dirty="0">
                <a:latin typeface="Arial"/>
                <a:cs typeface="Arial"/>
              </a:rPr>
              <a:t> </a:t>
            </a:r>
            <a:r>
              <a:rPr sz="2400" spc="-5" dirty="0" err="1">
                <a:latin typeface="Arial"/>
                <a:cs typeface="Arial"/>
              </a:rPr>
              <a:t>kesi</a:t>
            </a:r>
            <a:r>
              <a:rPr lang="tr-TR" sz="2400" spc="-5" dirty="0" err="1">
                <a:latin typeface="Arial"/>
                <a:cs typeface="Arial"/>
              </a:rPr>
              <a:t>ldiğinde</a:t>
            </a:r>
            <a:r>
              <a:rPr lang="tr-TR" sz="2400" spc="-5" dirty="0">
                <a:latin typeface="Arial"/>
                <a:cs typeface="Arial"/>
              </a:rPr>
              <a:t> </a:t>
            </a:r>
            <a:r>
              <a:rPr sz="2400" spc="-9" dirty="0">
                <a:latin typeface="Arial"/>
                <a:cs typeface="Arial"/>
              </a:rPr>
              <a:t>RAM</a:t>
            </a:r>
            <a:r>
              <a:rPr sz="2400" spc="-14" dirty="0">
                <a:latin typeface="Arial"/>
                <a:cs typeface="Arial"/>
              </a:rPr>
              <a:t> </a:t>
            </a:r>
            <a:r>
              <a:rPr lang="tr-TR" sz="2400" spc="-5" dirty="0">
                <a:latin typeface="Arial"/>
                <a:cs typeface="Arial"/>
              </a:rPr>
              <a:t>üzerindeki tüm</a:t>
            </a:r>
            <a:r>
              <a:rPr sz="2400" spc="-5" dirty="0">
                <a:latin typeface="Arial"/>
                <a:cs typeface="Arial"/>
              </a:rPr>
              <a:t> </a:t>
            </a:r>
            <a:r>
              <a:rPr sz="2400" spc="-5" dirty="0" err="1">
                <a:latin typeface="Arial"/>
                <a:cs typeface="Arial"/>
              </a:rPr>
              <a:t>bilgiler</a:t>
            </a:r>
            <a:r>
              <a:rPr sz="2400" dirty="0">
                <a:latin typeface="Arial"/>
                <a:cs typeface="Arial"/>
              </a:rPr>
              <a:t> </a:t>
            </a:r>
            <a:r>
              <a:rPr sz="2400" spc="-18" dirty="0" err="1">
                <a:latin typeface="Arial"/>
                <a:cs typeface="Arial"/>
              </a:rPr>
              <a:t>silinir</a:t>
            </a:r>
            <a:r>
              <a:rPr lang="tr-TR" sz="2400" spc="-18" dirty="0">
                <a:latin typeface="Arial"/>
                <a:cs typeface="Arial"/>
              </a:rPr>
              <a:t>.</a:t>
            </a:r>
          </a:p>
          <a:p>
            <a:pPr marL="11430" marR="31115">
              <a:lnSpc>
                <a:spcPct val="80000"/>
              </a:lnSpc>
              <a:spcBef>
                <a:spcPts val="567"/>
              </a:spcBef>
            </a:pPr>
            <a:endParaRPr lang="tr-TR" sz="2400" dirty="0">
              <a:latin typeface="Arial"/>
              <a:cs typeface="Arial"/>
            </a:endParaRPr>
          </a:p>
          <a:p>
            <a:pPr marL="11430" marR="31115">
              <a:lnSpc>
                <a:spcPct val="80000"/>
              </a:lnSpc>
              <a:spcBef>
                <a:spcPts val="567"/>
              </a:spcBef>
            </a:pPr>
            <a:r>
              <a:rPr lang="tr-TR" sz="2400" dirty="0">
                <a:latin typeface="Arial"/>
                <a:cs typeface="Arial"/>
              </a:rPr>
              <a:t>–</a:t>
            </a:r>
            <a:r>
              <a:rPr sz="2400" dirty="0">
                <a:latin typeface="Arial"/>
                <a:cs typeface="Arial"/>
              </a:rPr>
              <a:t> </a:t>
            </a:r>
            <a:r>
              <a:rPr sz="2400" spc="-5" dirty="0">
                <a:latin typeface="Arial"/>
                <a:cs typeface="Arial"/>
              </a:rPr>
              <a:t>RAM bellekler de</a:t>
            </a:r>
            <a:r>
              <a:rPr sz="2400" spc="-50" dirty="0">
                <a:latin typeface="Arial"/>
                <a:cs typeface="Arial"/>
              </a:rPr>
              <a:t> </a:t>
            </a:r>
            <a:r>
              <a:rPr sz="2400" spc="-5" dirty="0">
                <a:latin typeface="Arial"/>
                <a:cs typeface="Arial"/>
              </a:rPr>
              <a:t>SRAM</a:t>
            </a:r>
            <a:r>
              <a:rPr lang="tr-TR" sz="2400" spc="-5" dirty="0">
                <a:latin typeface="Arial"/>
                <a:cs typeface="Arial"/>
              </a:rPr>
              <a:t> </a:t>
            </a:r>
            <a:r>
              <a:rPr sz="2400" spc="-5" dirty="0">
                <a:latin typeface="Arial"/>
                <a:cs typeface="Arial"/>
              </a:rPr>
              <a:t>(</a:t>
            </a:r>
            <a:r>
              <a:rPr sz="2400" spc="-5" dirty="0" err="1">
                <a:latin typeface="Arial"/>
                <a:cs typeface="Arial"/>
              </a:rPr>
              <a:t>Statik</a:t>
            </a:r>
            <a:r>
              <a:rPr sz="2400" spc="-5" dirty="0">
                <a:latin typeface="Arial"/>
                <a:cs typeface="Arial"/>
              </a:rPr>
              <a:t> </a:t>
            </a:r>
            <a:r>
              <a:rPr sz="2400" spc="-9" dirty="0">
                <a:latin typeface="Arial"/>
                <a:cs typeface="Arial"/>
              </a:rPr>
              <a:t>RAM) </a:t>
            </a:r>
            <a:r>
              <a:rPr sz="2400" spc="-5" dirty="0">
                <a:latin typeface="Arial"/>
                <a:cs typeface="Arial"/>
              </a:rPr>
              <a:t>ve</a:t>
            </a:r>
            <a:r>
              <a:rPr sz="2400" spc="18" dirty="0">
                <a:latin typeface="Arial"/>
                <a:cs typeface="Arial"/>
              </a:rPr>
              <a:t> </a:t>
            </a:r>
            <a:r>
              <a:rPr sz="2400" spc="-5" dirty="0">
                <a:latin typeface="Arial"/>
                <a:cs typeface="Arial"/>
              </a:rPr>
              <a:t>DRAM</a:t>
            </a:r>
            <a:r>
              <a:rPr lang="tr-TR" sz="2400" spc="-5" dirty="0">
                <a:latin typeface="Arial"/>
                <a:cs typeface="Arial"/>
              </a:rPr>
              <a:t> </a:t>
            </a:r>
            <a:r>
              <a:rPr sz="2400" spc="-9" dirty="0">
                <a:latin typeface="Arial"/>
                <a:cs typeface="Arial"/>
              </a:rPr>
              <a:t>(Dynamic RAM) </a:t>
            </a:r>
            <a:r>
              <a:rPr sz="2400" spc="-5" dirty="0">
                <a:latin typeface="Arial"/>
                <a:cs typeface="Arial"/>
              </a:rPr>
              <a:t>olmak</a:t>
            </a:r>
            <a:r>
              <a:rPr sz="2400" spc="32" dirty="0">
                <a:latin typeface="Arial"/>
                <a:cs typeface="Arial"/>
              </a:rPr>
              <a:t> </a:t>
            </a:r>
            <a:r>
              <a:rPr sz="2400" dirty="0" err="1">
                <a:latin typeface="Arial"/>
                <a:cs typeface="Arial"/>
              </a:rPr>
              <a:t>üzere</a:t>
            </a:r>
            <a:r>
              <a:rPr lang="tr-TR" sz="2400" dirty="0">
                <a:latin typeface="Arial"/>
                <a:cs typeface="Arial"/>
              </a:rPr>
              <a:t> </a:t>
            </a:r>
            <a:r>
              <a:rPr sz="2400" spc="-5" dirty="0">
                <a:latin typeface="Arial"/>
                <a:cs typeface="Arial"/>
              </a:rPr>
              <a:t>2 </a:t>
            </a:r>
            <a:r>
              <a:rPr sz="2400" spc="-18" dirty="0">
                <a:latin typeface="Arial"/>
                <a:cs typeface="Arial"/>
              </a:rPr>
              <a:t>çeşittir. </a:t>
            </a:r>
            <a:endParaRPr lang="tr-TR" sz="2400" dirty="0">
              <a:latin typeface="Arial"/>
              <a:cs typeface="Arial"/>
            </a:endParaRPr>
          </a:p>
          <a:p>
            <a:pPr marL="11430" marR="31115">
              <a:lnSpc>
                <a:spcPct val="80000"/>
              </a:lnSpc>
              <a:spcBef>
                <a:spcPts val="567"/>
              </a:spcBef>
            </a:pPr>
            <a:r>
              <a:rPr lang="tr-TR" sz="2400" b="1" spc="-5" dirty="0">
                <a:latin typeface="Arial"/>
                <a:cs typeface="Arial"/>
              </a:rPr>
              <a:t>DRAM </a:t>
            </a:r>
            <a:r>
              <a:rPr lang="tr-TR" sz="2400" spc="-5" dirty="0">
                <a:latin typeface="Arial"/>
                <a:cs typeface="Arial"/>
              </a:rPr>
              <a:t>ucuz, ana bellek (</a:t>
            </a:r>
            <a:r>
              <a:rPr lang="tr-TR" sz="2400" spc="-5" dirty="0" err="1">
                <a:latin typeface="Arial"/>
                <a:cs typeface="Arial"/>
              </a:rPr>
              <a:t>main</a:t>
            </a:r>
            <a:r>
              <a:rPr lang="tr-TR" sz="2400" spc="-5" dirty="0">
                <a:latin typeface="Arial"/>
                <a:cs typeface="Arial"/>
              </a:rPr>
              <a:t> </a:t>
            </a:r>
            <a:r>
              <a:rPr lang="tr-TR" sz="2400" spc="-5" dirty="0" err="1">
                <a:latin typeface="Arial"/>
                <a:cs typeface="Arial"/>
              </a:rPr>
              <a:t>memory</a:t>
            </a:r>
            <a:r>
              <a:rPr lang="tr-TR" sz="2400" spc="-5" dirty="0">
                <a:latin typeface="Arial"/>
                <a:cs typeface="Arial"/>
              </a:rPr>
              <a:t>) </a:t>
            </a:r>
            <a:r>
              <a:rPr lang="tr-TR" sz="2400" spc="-9" dirty="0">
                <a:latin typeface="Arial"/>
                <a:cs typeface="Arial"/>
              </a:rPr>
              <a:t>olarak </a:t>
            </a:r>
            <a:r>
              <a:rPr lang="tr-TR" sz="2400" spc="-14" dirty="0">
                <a:latin typeface="Arial"/>
                <a:cs typeface="Arial"/>
              </a:rPr>
              <a:t>kullanılırlar.</a:t>
            </a:r>
            <a:endParaRPr lang="tr-TR" sz="2400" b="1" spc="-5" dirty="0">
              <a:latin typeface="Arial"/>
              <a:cs typeface="Arial"/>
            </a:endParaRPr>
          </a:p>
          <a:p>
            <a:pPr marL="11430" marR="31115">
              <a:lnSpc>
                <a:spcPct val="80000"/>
              </a:lnSpc>
              <a:spcBef>
                <a:spcPts val="567"/>
              </a:spcBef>
            </a:pPr>
            <a:r>
              <a:rPr sz="2400" b="1" spc="-5" dirty="0">
                <a:latin typeface="Arial"/>
                <a:cs typeface="Arial"/>
              </a:rPr>
              <a:t>SRAM </a:t>
            </a:r>
            <a:r>
              <a:rPr sz="2400" spc="-5" dirty="0" err="1">
                <a:latin typeface="Arial"/>
                <a:cs typeface="Arial"/>
              </a:rPr>
              <a:t>çok</a:t>
            </a:r>
            <a:r>
              <a:rPr sz="2400" spc="-5" dirty="0">
                <a:latin typeface="Arial"/>
                <a:cs typeface="Arial"/>
              </a:rPr>
              <a:t> </a:t>
            </a:r>
            <a:r>
              <a:rPr sz="2400" spc="-9" dirty="0">
                <a:latin typeface="Arial"/>
                <a:cs typeface="Arial"/>
              </a:rPr>
              <a:t>pahalı</a:t>
            </a:r>
            <a:r>
              <a:rPr sz="2400" spc="23" dirty="0">
                <a:latin typeface="Arial"/>
                <a:cs typeface="Arial"/>
              </a:rPr>
              <a:t> </a:t>
            </a:r>
            <a:r>
              <a:rPr lang="tr-TR" sz="2400" spc="-5" dirty="0">
                <a:latin typeface="Arial"/>
                <a:cs typeface="Arial"/>
              </a:rPr>
              <a:t>ve </a:t>
            </a:r>
            <a:r>
              <a:rPr lang="tr-TR" sz="2400" spc="-18" dirty="0">
                <a:latin typeface="Arial"/>
                <a:cs typeface="Arial"/>
              </a:rPr>
              <a:t>hızlıdır</a:t>
            </a:r>
            <a:r>
              <a:rPr sz="2400" spc="-18" dirty="0">
                <a:latin typeface="Arial"/>
                <a:cs typeface="Arial"/>
              </a:rPr>
              <a:t>, </a:t>
            </a:r>
            <a:r>
              <a:rPr sz="2400" spc="-5" dirty="0">
                <a:latin typeface="Arial"/>
                <a:cs typeface="Arial"/>
              </a:rPr>
              <a:t>önbellek</a:t>
            </a:r>
            <a:r>
              <a:rPr sz="2400" spc="36" dirty="0">
                <a:latin typeface="Arial"/>
                <a:cs typeface="Arial"/>
              </a:rPr>
              <a:t> </a:t>
            </a:r>
            <a:r>
              <a:rPr lang="tr-TR" sz="2400" spc="-9" dirty="0">
                <a:latin typeface="Arial"/>
                <a:cs typeface="Arial"/>
              </a:rPr>
              <a:t>olarak </a:t>
            </a:r>
            <a:r>
              <a:rPr lang="tr-TR" sz="2400" spc="-14" dirty="0">
                <a:latin typeface="Arial"/>
                <a:cs typeface="Arial"/>
              </a:rPr>
              <a:t>kullanılırlar</a:t>
            </a:r>
            <a:r>
              <a:rPr sz="2400" spc="-14" dirty="0">
                <a:latin typeface="Arial"/>
                <a:cs typeface="Arial"/>
              </a:rPr>
              <a:t>.</a:t>
            </a:r>
            <a:endParaRPr sz="2400" dirty="0">
              <a:latin typeface="Arial"/>
              <a:cs typeface="Arial"/>
            </a:endParaRPr>
          </a:p>
        </p:txBody>
      </p:sp>
    </p:spTree>
    <p:extLst>
      <p:ext uri="{BB962C8B-B14F-4D97-AF65-F5344CB8AC3E}">
        <p14:creationId xmlns:p14="http://schemas.microsoft.com/office/powerpoint/2010/main" val="116059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ox(in)">
                                      <p:cBhvr>
                                        <p:cTn id="15" dur="500"/>
                                        <p:tgtEl>
                                          <p:spTgt spid="3">
                                            <p:txEl>
                                              <p:pRg st="3" end="3"/>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ox(in)">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46856" y="1196752"/>
            <a:ext cx="8229600" cy="4525963"/>
          </a:xfrm>
        </p:spPr>
        <p:txBody>
          <a:bodyPr>
            <a:noAutofit/>
          </a:bodyPr>
          <a:lstStyle/>
          <a:p>
            <a:r>
              <a:rPr lang="tr-TR" sz="2400" b="1" dirty="0"/>
              <a:t>SDRAM (Eş Zamanlı-</a:t>
            </a:r>
            <a:r>
              <a:rPr lang="tr-TR" sz="2400" b="1" dirty="0" err="1"/>
              <a:t>Synchronous</a:t>
            </a:r>
            <a:r>
              <a:rPr lang="tr-TR" sz="2400" b="1" dirty="0"/>
              <a:t> DRAM):</a:t>
            </a:r>
            <a:r>
              <a:rPr lang="tr-TR" sz="2400" dirty="0"/>
              <a:t> Saat işareti eklenmiştir. Toplu veri aktarımı. SDRAM, denetim girişlerine cevap vermeden önce bir saat girişini bekleyen, yani eş zamanlı bir </a:t>
            </a:r>
            <a:r>
              <a:rPr lang="tr-TR" sz="2400" dirty="0" err="1"/>
              <a:t>arayüze</a:t>
            </a:r>
            <a:r>
              <a:rPr lang="tr-TR" sz="2400" dirty="0"/>
              <a:t> sahiptir. Saat, gelen komutları ardışık düzene sokan (</a:t>
            </a:r>
            <a:r>
              <a:rPr lang="tr-TR" sz="2400" dirty="0" err="1"/>
              <a:t>pipeline</a:t>
            </a:r>
            <a:r>
              <a:rPr lang="tr-TR" sz="2400" dirty="0"/>
              <a:t>) dahili bir sonlu durum makinesini sürmek için kullanılır.</a:t>
            </a:r>
          </a:p>
          <a:p>
            <a:endParaRPr lang="tr-TR" sz="2400" dirty="0"/>
          </a:p>
          <a:p>
            <a:r>
              <a:rPr lang="tr-TR" sz="2400" b="1" dirty="0"/>
              <a:t>DDR SDRAM (</a:t>
            </a:r>
            <a:r>
              <a:rPr lang="en-US" sz="2400" b="1" dirty="0"/>
              <a:t>Double Data Rate </a:t>
            </a:r>
            <a:r>
              <a:rPr lang="tr-TR" sz="2400" b="1" dirty="0"/>
              <a:t>SDRAM):</a:t>
            </a:r>
            <a:r>
              <a:rPr lang="tr-TR" sz="2400" dirty="0"/>
              <a:t> Saat işaretinin hem çıkan hem de inen kenarında erişim yapılır. DDR, DDR2, DDR3, DDR4, DDR5 çeşitleri bulunmakta olup DDR6 henüz geliştirilmektedir.</a:t>
            </a:r>
          </a:p>
        </p:txBody>
      </p:sp>
      <p:sp>
        <p:nvSpPr>
          <p:cNvPr id="3" name="2 Başlık"/>
          <p:cNvSpPr>
            <a:spLocks noGrp="1"/>
          </p:cNvSpPr>
          <p:nvPr>
            <p:ph type="title"/>
          </p:nvPr>
        </p:nvSpPr>
        <p:spPr/>
        <p:txBody>
          <a:bodyPr>
            <a:normAutofit fontScale="90000"/>
          </a:bodyPr>
          <a:lstStyle/>
          <a:p>
            <a:r>
              <a:rPr lang="tr-TR" dirty="0"/>
              <a:t>DRAM teknolojisindeki ilerlemeler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65538"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539552" y="1124744"/>
            <a:ext cx="8064896" cy="4837433"/>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903" y="569717"/>
            <a:ext cx="4261970" cy="781070"/>
          </a:xfrm>
          <a:prstGeom prst="rect">
            <a:avLst/>
          </a:prstGeom>
        </p:spPr>
        <p:txBody>
          <a:bodyPr vert="horz" wrap="square" lIns="0" tIns="11516" rIns="0" bIns="0" rtlCol="0">
            <a:spAutoFit/>
          </a:bodyPr>
          <a:lstStyle/>
          <a:p>
            <a:pPr marL="11516">
              <a:spcBef>
                <a:spcPts val="91"/>
              </a:spcBef>
            </a:pPr>
            <a:r>
              <a:rPr spc="-5" dirty="0"/>
              <a:t>Önbellek</a:t>
            </a:r>
          </a:p>
        </p:txBody>
      </p:sp>
      <p:sp>
        <p:nvSpPr>
          <p:cNvPr id="3" name="object 3"/>
          <p:cNvSpPr txBox="1"/>
          <p:nvPr/>
        </p:nvSpPr>
        <p:spPr>
          <a:xfrm>
            <a:off x="467544" y="1362442"/>
            <a:ext cx="8208912" cy="5111042"/>
          </a:xfrm>
          <a:prstGeom prst="rect">
            <a:avLst/>
          </a:prstGeom>
        </p:spPr>
        <p:txBody>
          <a:bodyPr vert="horz" wrap="square" lIns="0" tIns="12092" rIns="0" bIns="0" rtlCol="0" anchor="t">
            <a:spAutoFit/>
          </a:bodyPr>
          <a:lstStyle/>
          <a:p>
            <a:pPr marL="11430" marR="189230">
              <a:spcBef>
                <a:spcPts val="1274"/>
              </a:spcBef>
              <a:buSzPct val="42187"/>
              <a:tabLst>
                <a:tab pos="112860" algn="l"/>
              </a:tabLst>
            </a:pPr>
            <a:r>
              <a:rPr sz="2400" dirty="0">
                <a:latin typeface="Arial"/>
                <a:cs typeface="Arial"/>
              </a:rPr>
              <a:t>Ana </a:t>
            </a:r>
            <a:r>
              <a:rPr sz="2400" spc="-9" dirty="0">
                <a:latin typeface="Arial"/>
                <a:cs typeface="Arial"/>
              </a:rPr>
              <a:t>bellek </a:t>
            </a:r>
            <a:r>
              <a:rPr sz="2400" spc="-5" dirty="0" err="1">
                <a:latin typeface="Arial"/>
                <a:cs typeface="Arial"/>
              </a:rPr>
              <a:t>ile</a:t>
            </a:r>
            <a:r>
              <a:rPr sz="2400" spc="-5" dirty="0">
                <a:latin typeface="Arial"/>
                <a:cs typeface="Arial"/>
              </a:rPr>
              <a:t> </a:t>
            </a:r>
            <a:r>
              <a:rPr sz="2400" spc="-5" dirty="0" err="1">
                <a:latin typeface="Arial"/>
                <a:cs typeface="Arial"/>
              </a:rPr>
              <a:t>merkezi</a:t>
            </a:r>
            <a:r>
              <a:rPr sz="2400" spc="-5" dirty="0">
                <a:latin typeface="Arial"/>
                <a:cs typeface="Arial"/>
              </a:rPr>
              <a:t> </a:t>
            </a:r>
            <a:r>
              <a:rPr sz="2400" spc="-5" dirty="0" err="1">
                <a:latin typeface="Arial"/>
                <a:cs typeface="Arial"/>
              </a:rPr>
              <a:t>işlem</a:t>
            </a:r>
            <a:r>
              <a:rPr sz="2400" spc="-5" dirty="0">
                <a:latin typeface="Arial"/>
                <a:cs typeface="Arial"/>
              </a:rPr>
              <a:t> </a:t>
            </a:r>
            <a:r>
              <a:rPr sz="2400" spc="-5" dirty="0" err="1">
                <a:latin typeface="Arial"/>
                <a:cs typeface="Arial"/>
              </a:rPr>
              <a:t>birimi</a:t>
            </a:r>
            <a:r>
              <a:rPr sz="2400" spc="-5" dirty="0">
                <a:latin typeface="Arial"/>
                <a:cs typeface="Arial"/>
              </a:rPr>
              <a:t> </a:t>
            </a:r>
            <a:r>
              <a:rPr lang="tr-TR" sz="2400" spc="-5" dirty="0">
                <a:latin typeface="Arial"/>
                <a:cs typeface="Arial"/>
              </a:rPr>
              <a:t>arasında görev </a:t>
            </a:r>
            <a:r>
              <a:rPr sz="2400" spc="-5" dirty="0">
                <a:latin typeface="Arial"/>
                <a:cs typeface="Arial"/>
              </a:rPr>
              <a:t> </a:t>
            </a:r>
            <a:r>
              <a:rPr sz="2400" dirty="0">
                <a:latin typeface="Arial"/>
                <a:cs typeface="Arial"/>
              </a:rPr>
              <a:t>yapan</a:t>
            </a:r>
            <a:r>
              <a:rPr lang="tr-TR" sz="2400" dirty="0">
                <a:latin typeface="Arial"/>
                <a:cs typeface="Arial"/>
              </a:rPr>
              <a:t> </a:t>
            </a:r>
            <a:r>
              <a:rPr sz="2400" dirty="0">
                <a:latin typeface="Arial"/>
                <a:cs typeface="Arial"/>
              </a:rPr>
              <a:t>ve </a:t>
            </a:r>
            <a:r>
              <a:rPr sz="2400" spc="-5" dirty="0">
                <a:latin typeface="Arial"/>
                <a:cs typeface="Arial"/>
              </a:rPr>
              <a:t>ana bellekten </a:t>
            </a:r>
            <a:r>
              <a:rPr sz="2400" dirty="0">
                <a:latin typeface="Arial"/>
                <a:cs typeface="Arial"/>
              </a:rPr>
              <a:t>çok </a:t>
            </a:r>
            <a:r>
              <a:rPr sz="2400" spc="-9" dirty="0">
                <a:latin typeface="Arial"/>
                <a:cs typeface="Arial"/>
              </a:rPr>
              <a:t>daha </a:t>
            </a:r>
            <a:r>
              <a:rPr sz="2400" spc="-5" dirty="0">
                <a:latin typeface="Arial"/>
                <a:cs typeface="Arial"/>
              </a:rPr>
              <a:t>hızlı olan </a:t>
            </a:r>
            <a:r>
              <a:rPr sz="2400" spc="-9" dirty="0">
                <a:latin typeface="Arial"/>
                <a:cs typeface="Arial"/>
              </a:rPr>
              <a:t>bir</a:t>
            </a:r>
            <a:r>
              <a:rPr lang="tr-TR" sz="2400" spc="-9" dirty="0">
                <a:latin typeface="Arial"/>
                <a:cs typeface="Arial"/>
              </a:rPr>
              <a:t> </a:t>
            </a:r>
            <a:r>
              <a:rPr sz="2400" spc="-9" dirty="0">
                <a:latin typeface="Arial"/>
                <a:cs typeface="Arial"/>
              </a:rPr>
              <a:t> </a:t>
            </a:r>
            <a:r>
              <a:rPr sz="2400" spc="-18" dirty="0" err="1">
                <a:latin typeface="Arial"/>
                <a:cs typeface="Arial"/>
              </a:rPr>
              <a:t>bellektir</a:t>
            </a:r>
            <a:r>
              <a:rPr sz="2400" spc="-18" dirty="0">
                <a:latin typeface="Arial"/>
                <a:cs typeface="Arial"/>
              </a:rPr>
              <a:t>.</a:t>
            </a:r>
            <a:endParaRPr lang="tr-TR" sz="2400" dirty="0">
              <a:latin typeface="Arial"/>
              <a:cs typeface="Arial"/>
            </a:endParaRPr>
          </a:p>
          <a:p>
            <a:pPr marL="11430" marR="4445" algn="just">
              <a:spcBef>
                <a:spcPts val="1274"/>
              </a:spcBef>
              <a:buSzPct val="42187"/>
              <a:tabLst>
                <a:tab pos="112860" algn="l"/>
              </a:tabLst>
            </a:pPr>
            <a:r>
              <a:rPr sz="2400" dirty="0">
                <a:latin typeface="Arial"/>
                <a:cs typeface="Arial"/>
              </a:rPr>
              <a:t>Bu </a:t>
            </a:r>
            <a:r>
              <a:rPr sz="2400" spc="-9" dirty="0">
                <a:latin typeface="Arial"/>
                <a:cs typeface="Arial"/>
              </a:rPr>
              <a:t>bellek </a:t>
            </a:r>
            <a:r>
              <a:rPr sz="2400" spc="-5" dirty="0">
                <a:latin typeface="Arial"/>
                <a:cs typeface="Arial"/>
              </a:rPr>
              <a:t>birimi; işlem esnasında </a:t>
            </a:r>
            <a:r>
              <a:rPr sz="2400" dirty="0">
                <a:latin typeface="Arial"/>
                <a:cs typeface="Arial"/>
              </a:rPr>
              <a:t>çok sık </a:t>
            </a:r>
            <a:r>
              <a:rPr sz="2400" spc="-5" dirty="0">
                <a:latin typeface="Arial"/>
                <a:cs typeface="Arial"/>
              </a:rPr>
              <a:t>kullanılan</a:t>
            </a:r>
            <a:r>
              <a:rPr lang="tr-TR" sz="2400" spc="-5" dirty="0">
                <a:latin typeface="Arial"/>
                <a:cs typeface="Arial"/>
              </a:rPr>
              <a:t> </a:t>
            </a:r>
            <a:r>
              <a:rPr sz="2400" spc="-5" dirty="0">
                <a:latin typeface="Arial"/>
                <a:cs typeface="Arial"/>
              </a:rPr>
              <a:t> bilgisayar talimatları </a:t>
            </a:r>
            <a:r>
              <a:rPr sz="2400" dirty="0">
                <a:latin typeface="Arial"/>
                <a:cs typeface="Arial"/>
              </a:rPr>
              <a:t>ve </a:t>
            </a:r>
            <a:r>
              <a:rPr sz="2400" spc="-5" dirty="0">
                <a:latin typeface="Arial"/>
                <a:cs typeface="Arial"/>
              </a:rPr>
              <a:t>geçici olarak tutulan </a:t>
            </a:r>
            <a:r>
              <a:rPr sz="2400" spc="-9" dirty="0">
                <a:latin typeface="Arial"/>
                <a:cs typeface="Arial"/>
              </a:rPr>
              <a:t>bilgiler</a:t>
            </a:r>
            <a:r>
              <a:rPr lang="tr-TR" sz="2400" spc="-9" dirty="0">
                <a:latin typeface="Arial"/>
                <a:cs typeface="Arial"/>
              </a:rPr>
              <a:t> </a:t>
            </a:r>
            <a:r>
              <a:rPr sz="2400" spc="-9" dirty="0">
                <a:latin typeface="Arial"/>
                <a:cs typeface="Arial"/>
              </a:rPr>
              <a:t> </a:t>
            </a:r>
            <a:r>
              <a:rPr sz="2400" spc="-5" dirty="0">
                <a:latin typeface="Arial"/>
                <a:cs typeface="Arial"/>
              </a:rPr>
              <a:t>için </a:t>
            </a:r>
            <a:r>
              <a:rPr sz="2400" spc="-9" dirty="0">
                <a:latin typeface="Arial"/>
                <a:cs typeface="Arial"/>
              </a:rPr>
              <a:t>bir </a:t>
            </a:r>
            <a:r>
              <a:rPr sz="2400" dirty="0">
                <a:latin typeface="Arial"/>
                <a:cs typeface="Arial"/>
              </a:rPr>
              <a:t>“yaz-boz </a:t>
            </a:r>
            <a:r>
              <a:rPr sz="2400" spc="-5" dirty="0">
                <a:latin typeface="Arial"/>
                <a:cs typeface="Arial"/>
              </a:rPr>
              <a:t>tahtası” olarak</a:t>
            </a:r>
            <a:r>
              <a:rPr sz="2400" spc="-59" dirty="0">
                <a:latin typeface="Arial"/>
                <a:cs typeface="Arial"/>
              </a:rPr>
              <a:t> </a:t>
            </a:r>
            <a:r>
              <a:rPr sz="2400" spc="-18" dirty="0">
                <a:latin typeface="Arial"/>
                <a:cs typeface="Arial"/>
              </a:rPr>
              <a:t>kullanılır.</a:t>
            </a:r>
            <a:endParaRPr sz="2400" dirty="0">
              <a:latin typeface="Arial"/>
              <a:cs typeface="Arial"/>
            </a:endParaRPr>
          </a:p>
          <a:p>
            <a:pPr marL="11430" marR="863600" algn="just">
              <a:spcBef>
                <a:spcPts val="1265"/>
              </a:spcBef>
              <a:buSzPct val="42187"/>
              <a:tabLst>
                <a:tab pos="112860" algn="l"/>
              </a:tabLst>
            </a:pPr>
            <a:r>
              <a:rPr lang="tr-TR" sz="2400" spc="-5" dirty="0">
                <a:latin typeface="Arial"/>
                <a:cs typeface="Arial"/>
              </a:rPr>
              <a:t>CPU’nun</a:t>
            </a:r>
            <a:r>
              <a:rPr sz="2400" spc="-5" dirty="0">
                <a:latin typeface="Arial"/>
                <a:cs typeface="Arial"/>
              </a:rPr>
              <a:t> </a:t>
            </a:r>
            <a:r>
              <a:rPr sz="2400" spc="-5" dirty="0" err="1">
                <a:latin typeface="Arial"/>
                <a:cs typeface="Arial"/>
              </a:rPr>
              <a:t>ana</a:t>
            </a:r>
            <a:r>
              <a:rPr sz="2400" spc="-5" dirty="0">
                <a:latin typeface="Arial"/>
                <a:cs typeface="Arial"/>
              </a:rPr>
              <a:t> </a:t>
            </a:r>
            <a:r>
              <a:rPr sz="2400" spc="-5" dirty="0" err="1">
                <a:latin typeface="Arial"/>
                <a:cs typeface="Arial"/>
              </a:rPr>
              <a:t>bellekten</a:t>
            </a:r>
            <a:r>
              <a:rPr sz="2400" spc="-5" dirty="0">
                <a:latin typeface="Arial"/>
                <a:cs typeface="Arial"/>
              </a:rPr>
              <a:t> </a:t>
            </a:r>
            <a:r>
              <a:rPr sz="2400" dirty="0">
                <a:latin typeface="Arial"/>
                <a:cs typeface="Arial"/>
              </a:rPr>
              <a:t>veri </a:t>
            </a:r>
            <a:r>
              <a:rPr sz="2400" spc="-5" dirty="0">
                <a:latin typeface="Arial"/>
                <a:cs typeface="Arial"/>
              </a:rPr>
              <a:t>alırken harcadığı</a:t>
            </a:r>
            <a:r>
              <a:rPr lang="tr-TR" sz="2400" spc="-5" dirty="0">
                <a:latin typeface="Arial"/>
                <a:cs typeface="Arial"/>
              </a:rPr>
              <a:t> </a:t>
            </a:r>
            <a:r>
              <a:rPr sz="2400" spc="-5" dirty="0">
                <a:latin typeface="Arial"/>
                <a:cs typeface="Arial"/>
              </a:rPr>
              <a:t> zamanı azaltır; bu da </a:t>
            </a:r>
            <a:r>
              <a:rPr sz="2400" spc="-5" dirty="0" err="1">
                <a:latin typeface="Arial"/>
                <a:cs typeface="Arial"/>
              </a:rPr>
              <a:t>bilgisayarı</a:t>
            </a:r>
            <a:r>
              <a:rPr sz="2400" spc="-5" dirty="0">
                <a:latin typeface="Arial"/>
                <a:cs typeface="Arial"/>
              </a:rPr>
              <a:t> </a:t>
            </a:r>
            <a:r>
              <a:rPr sz="2400" spc="-5" dirty="0" err="1">
                <a:latin typeface="Arial"/>
                <a:cs typeface="Arial"/>
              </a:rPr>
              <a:t>hızlandırır</a:t>
            </a:r>
            <a:r>
              <a:rPr sz="2400" spc="-5" dirty="0">
                <a:latin typeface="Arial"/>
                <a:cs typeface="Arial"/>
              </a:rPr>
              <a:t>.</a:t>
            </a:r>
            <a:endParaRPr lang="tr-TR" sz="2400" spc="-5" dirty="0">
              <a:latin typeface="Arial"/>
              <a:cs typeface="Arial"/>
            </a:endParaRPr>
          </a:p>
          <a:p>
            <a:pPr marL="11430" marR="863600" algn="just">
              <a:spcBef>
                <a:spcPts val="1265"/>
              </a:spcBef>
              <a:buSzPct val="42187"/>
              <a:tabLst>
                <a:tab pos="112860" algn="l"/>
              </a:tabLst>
            </a:pPr>
            <a:r>
              <a:rPr lang="tr-TR" sz="2400" spc="-5" dirty="0" err="1">
                <a:latin typeface="Arial"/>
                <a:cs typeface="Arial"/>
              </a:rPr>
              <a:t>Moore</a:t>
            </a:r>
            <a:r>
              <a:rPr lang="tr-TR" sz="2400" spc="-5" dirty="0">
                <a:latin typeface="Arial"/>
                <a:cs typeface="Arial"/>
              </a:rPr>
              <a:t> yasasındaki boşluğu kapatmak için önbellekler önemli rol üstlenmektedir.</a:t>
            </a:r>
          </a:p>
          <a:p>
            <a:r>
              <a:rPr lang="tr-TR" sz="2400" spc="-5" dirty="0">
                <a:latin typeface="Arial"/>
                <a:cs typeface="Arial"/>
              </a:rPr>
              <a:t>1980: </a:t>
            </a:r>
            <a:r>
              <a:rPr lang="el-GR" sz="2400" spc="-5" dirty="0">
                <a:latin typeface="Arial"/>
                <a:cs typeface="Arial"/>
              </a:rPr>
              <a:t>μ</a:t>
            </a:r>
            <a:r>
              <a:rPr lang="tr-TR" sz="2400" spc="-5" dirty="0" err="1">
                <a:latin typeface="Arial"/>
                <a:cs typeface="Arial"/>
              </a:rPr>
              <a:t>proc'de</a:t>
            </a:r>
            <a:r>
              <a:rPr lang="tr-TR" sz="2400" spc="-5" dirty="0">
                <a:latin typeface="Arial"/>
                <a:cs typeface="Arial"/>
              </a:rPr>
              <a:t> önbellek yokken; 1997 de 2 seviyeli önbellek başlamıştır.</a:t>
            </a:r>
          </a:p>
          <a:p>
            <a:pPr marL="11430" marR="863600" algn="just">
              <a:spcBef>
                <a:spcPts val="1265"/>
              </a:spcBef>
              <a:buSzPct val="42187"/>
              <a:tabLst>
                <a:tab pos="112860" algn="l"/>
              </a:tabLst>
            </a:pPr>
            <a:endParaRPr sz="2400" dirty="0">
              <a:latin typeface="Arial"/>
              <a:cs typeface="Arial"/>
            </a:endParaRPr>
          </a:p>
        </p:txBody>
      </p:sp>
    </p:spTree>
    <p:extLst>
      <p:ext uri="{BB962C8B-B14F-4D97-AF65-F5344CB8AC3E}">
        <p14:creationId xmlns:p14="http://schemas.microsoft.com/office/powerpoint/2010/main" val="411585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ox(i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67586" name="Picture 2" descr="bellek hiyerarşisi ile ilgili görsel sonucu"/>
          <p:cNvPicPr>
            <a:picLocks noChangeAspect="1" noChangeArrowheads="1"/>
          </p:cNvPicPr>
          <p:nvPr/>
        </p:nvPicPr>
        <p:blipFill>
          <a:blip r:embed="rId2" cstate="print"/>
          <a:srcRect/>
          <a:stretch>
            <a:fillRect/>
          </a:stretch>
        </p:blipFill>
        <p:spPr bwMode="auto">
          <a:xfrm>
            <a:off x="435075" y="1412776"/>
            <a:ext cx="8313389" cy="410445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68613" name="Picture 5" descr="D:\Mims\Ders notları\Bahar\2021\Bilgisayar Mimarisi\Ekran Alıntısı.JPG"/>
          <p:cNvPicPr>
            <a:picLocks noChangeAspect="1" noChangeArrowheads="1"/>
          </p:cNvPicPr>
          <p:nvPr/>
        </p:nvPicPr>
        <p:blipFill>
          <a:blip r:embed="rId2" cstate="print"/>
          <a:srcRect/>
          <a:stretch>
            <a:fillRect/>
          </a:stretch>
        </p:blipFill>
        <p:spPr bwMode="auto">
          <a:xfrm>
            <a:off x="323528" y="1412776"/>
            <a:ext cx="8422818" cy="295232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026" name="Picture 2"/>
          <p:cNvPicPr>
            <a:picLocks noChangeAspect="1" noChangeArrowheads="1"/>
          </p:cNvPicPr>
          <p:nvPr/>
        </p:nvPicPr>
        <p:blipFill>
          <a:blip r:embed="rId2" cstate="print"/>
          <a:srcRect/>
          <a:stretch>
            <a:fillRect/>
          </a:stretch>
        </p:blipFill>
        <p:spPr bwMode="auto">
          <a:xfrm>
            <a:off x="293320" y="1412776"/>
            <a:ext cx="8527152" cy="3024336"/>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ekran görüntüsü, yazılım, sayı, numara içeren bir resim&#10;&#10;Yapay zeka tarafından oluşturulan içerik yanlış olabilir.">
            <a:extLst>
              <a:ext uri="{FF2B5EF4-FFF2-40B4-BE49-F238E27FC236}">
                <a16:creationId xmlns:a16="http://schemas.microsoft.com/office/drawing/2014/main" id="{3832FD02-E951-A5FD-26A3-A2D233F59FF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154937"/>
            <a:ext cx="6768752" cy="6428425"/>
          </a:xfrm>
        </p:spPr>
      </p:pic>
      <p:sp>
        <p:nvSpPr>
          <p:cNvPr id="3" name="Başlık 2">
            <a:extLst>
              <a:ext uri="{FF2B5EF4-FFF2-40B4-BE49-F238E27FC236}">
                <a16:creationId xmlns:a16="http://schemas.microsoft.com/office/drawing/2014/main" id="{72FEE87A-5696-368E-267C-80861D9E57DE}"/>
              </a:ext>
            </a:extLst>
          </p:cNvPr>
          <p:cNvSpPr>
            <a:spLocks noGrp="1"/>
          </p:cNvSpPr>
          <p:nvPr>
            <p:ph type="title"/>
          </p:nvPr>
        </p:nvSpPr>
        <p:spPr/>
        <p:txBody>
          <a:bodyPr/>
          <a:lstStyle/>
          <a:p>
            <a:endParaRPr lang="tr-TR"/>
          </a:p>
        </p:txBody>
      </p:sp>
    </p:spTree>
    <p:extLst>
      <p:ext uri="{BB962C8B-B14F-4D97-AF65-F5344CB8AC3E}">
        <p14:creationId xmlns:p14="http://schemas.microsoft.com/office/powerpoint/2010/main" val="1628450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80B435DD-54F3-4D65-8635-D2CB935F2739}"/>
              </a:ext>
            </a:extLst>
          </p:cNvPr>
          <p:cNvSpPr txBox="1"/>
          <p:nvPr/>
        </p:nvSpPr>
        <p:spPr>
          <a:xfrm>
            <a:off x="317563" y="869355"/>
            <a:ext cx="8520135"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Ø"/>
            </a:pPr>
            <a:r>
              <a:rPr lang="tr-TR" sz="2400" dirty="0">
                <a:latin typeface="Arial"/>
                <a:cs typeface="Arial"/>
              </a:rPr>
              <a:t>RAM sıralı kaydetme gözlerinden oluşmuştur.</a:t>
            </a:r>
            <a:endParaRPr lang="tr-TR" sz="2400" dirty="0">
              <a:cs typeface="Arial"/>
            </a:endParaRPr>
          </a:p>
          <a:p>
            <a:pPr marL="285750" indent="-285750">
              <a:buFont typeface="Wingdings"/>
              <a:buChar char="Ø"/>
            </a:pPr>
            <a:r>
              <a:rPr lang="tr-TR" sz="2400" dirty="0">
                <a:latin typeface="Arial"/>
                <a:cs typeface="Arial"/>
              </a:rPr>
              <a:t>Her göze bir adres atanmıştır.</a:t>
            </a:r>
            <a:endParaRPr lang="tr-TR" sz="2400" dirty="0">
              <a:cs typeface="Arial"/>
            </a:endParaRPr>
          </a:p>
          <a:p>
            <a:pPr marL="285750" indent="-285750">
              <a:buFont typeface="Wingdings"/>
              <a:buChar char="Ø"/>
            </a:pPr>
            <a:r>
              <a:rPr lang="tr-TR" sz="2400" dirty="0">
                <a:latin typeface="Arial"/>
                <a:cs typeface="Arial"/>
              </a:rPr>
              <a:t>Bu adreslerin değerleri 0 ila belleğin sahip olduğu üst değere bağlı olarak değişebilir.</a:t>
            </a:r>
            <a:br>
              <a:rPr lang="tr-TR" sz="2400" dirty="0">
                <a:latin typeface="Arial"/>
                <a:cs typeface="Arial"/>
              </a:rPr>
            </a:br>
            <a:r>
              <a:rPr lang="tr-TR" sz="2400" dirty="0">
                <a:latin typeface="Arial"/>
                <a:cs typeface="Arial"/>
              </a:rPr>
              <a:t>Örneğin 1GB bir bellek,</a:t>
            </a:r>
            <a:br>
              <a:rPr lang="tr-TR" sz="2400" dirty="0">
                <a:latin typeface="Arial"/>
                <a:cs typeface="Arial"/>
              </a:rPr>
            </a:br>
            <a:r>
              <a:rPr lang="tr-TR" sz="2400" dirty="0">
                <a:latin typeface="Arial"/>
                <a:cs typeface="Arial"/>
              </a:rPr>
              <a:t>1024*1024*1024 = 1073741824 adet gözden oluşur.</a:t>
            </a:r>
            <a:br>
              <a:rPr lang="tr-TR" sz="2400" dirty="0">
                <a:latin typeface="Arial"/>
                <a:cs typeface="Arial"/>
              </a:rPr>
            </a:br>
            <a:endParaRPr lang="tr-TR" sz="2400" dirty="0">
              <a:latin typeface="Arial"/>
              <a:cs typeface="Arial"/>
            </a:endParaRPr>
          </a:p>
          <a:p>
            <a:pPr marL="285750" indent="-285750">
              <a:buFont typeface="Wingdings"/>
              <a:buChar char="Ø"/>
            </a:pPr>
            <a:r>
              <a:rPr lang="tr-TR" sz="2400" dirty="0">
                <a:latin typeface="Arial"/>
                <a:cs typeface="Arial"/>
              </a:rPr>
              <a:t>Bir programlama dillinde, belli bir tipte değişken tanımlanıp ve bir değer atandığında, o değişkene dört temel özellik eşlik eder:</a:t>
            </a:r>
          </a:p>
          <a:p>
            <a:pPr marL="742950" lvl="1" indent="-285750">
              <a:buFont typeface="Wingdings"/>
              <a:buChar char="v"/>
            </a:pPr>
            <a:r>
              <a:rPr lang="tr-TR" sz="2400" dirty="0">
                <a:latin typeface="Arial"/>
                <a:cs typeface="Arial"/>
              </a:rPr>
              <a:t> değişkenin adı</a:t>
            </a:r>
            <a:endParaRPr lang="tr-TR" sz="2400" dirty="0">
              <a:cs typeface="Arial"/>
            </a:endParaRPr>
          </a:p>
          <a:p>
            <a:pPr marL="742950" lvl="1" indent="-285750">
              <a:buFont typeface="Wingdings"/>
              <a:buChar char="v"/>
            </a:pPr>
            <a:r>
              <a:rPr lang="tr-TR" sz="2400" dirty="0">
                <a:latin typeface="Arial"/>
                <a:cs typeface="Arial"/>
              </a:rPr>
              <a:t> değişkenin tipi </a:t>
            </a:r>
            <a:endParaRPr lang="tr-TR" sz="2400" dirty="0">
              <a:cs typeface="Arial"/>
            </a:endParaRPr>
          </a:p>
          <a:p>
            <a:pPr marL="742950" lvl="1" indent="-285750">
              <a:buFont typeface="Wingdings"/>
              <a:buChar char="v"/>
            </a:pPr>
            <a:r>
              <a:rPr lang="tr-TR" sz="2400" dirty="0">
                <a:latin typeface="Arial"/>
                <a:cs typeface="Arial"/>
              </a:rPr>
              <a:t> değişkenin sahip olduğu değer (içerik)</a:t>
            </a:r>
            <a:endParaRPr lang="tr-TR" sz="2400" dirty="0">
              <a:cs typeface="Arial"/>
            </a:endParaRPr>
          </a:p>
          <a:p>
            <a:pPr marL="742950" lvl="1" indent="-285750">
              <a:buFont typeface="Wingdings"/>
              <a:buChar char="v"/>
            </a:pPr>
            <a:r>
              <a:rPr lang="tr-TR" sz="2400" dirty="0">
                <a:latin typeface="Arial"/>
                <a:cs typeface="Arial"/>
              </a:rPr>
              <a:t> değişkenin bellekteki adresi</a:t>
            </a:r>
            <a:endParaRPr lang="tr-TR" sz="2400" dirty="0">
              <a:cs typeface="Arial"/>
            </a:endParaRPr>
          </a:p>
          <a:p>
            <a:pPr marL="742950" lvl="1" indent="-285750">
              <a:buFont typeface="Wingdings"/>
              <a:buChar char="Ø"/>
            </a:pPr>
            <a:endParaRPr lang="tr-TR" sz="2400" dirty="0">
              <a:latin typeface="Arial"/>
              <a:cs typeface="Arial"/>
            </a:endParaRPr>
          </a:p>
        </p:txBody>
      </p:sp>
    </p:spTree>
    <p:extLst>
      <p:ext uri="{BB962C8B-B14F-4D97-AF65-F5344CB8AC3E}">
        <p14:creationId xmlns:p14="http://schemas.microsoft.com/office/powerpoint/2010/main" val="1916009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80B435DD-54F3-4D65-8635-D2CB935F2739}"/>
              </a:ext>
            </a:extLst>
          </p:cNvPr>
          <p:cNvSpPr txBox="1"/>
          <p:nvPr/>
        </p:nvSpPr>
        <p:spPr>
          <a:xfrm>
            <a:off x="317563" y="869355"/>
            <a:ext cx="8520135"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Arial"/>
              <a:buChar char="•"/>
            </a:pPr>
            <a:r>
              <a:rPr lang="tr-TR" sz="2400" dirty="0">
                <a:latin typeface="Arial"/>
                <a:cs typeface="Arial"/>
              </a:rPr>
              <a:t>32 bit işlemcilerin olduğu sistemlere 4GB’dan fazla RAM </a:t>
            </a:r>
            <a:r>
              <a:rPr lang="tr-TR" sz="2400" b="1" dirty="0">
                <a:latin typeface="Arial"/>
                <a:cs typeface="Arial"/>
              </a:rPr>
              <a:t>takılamamasının</a:t>
            </a:r>
            <a:r>
              <a:rPr lang="tr-TR" sz="2400" dirty="0">
                <a:latin typeface="Arial"/>
                <a:cs typeface="Arial"/>
              </a:rPr>
              <a:t> sebebi en fazla </a:t>
            </a:r>
            <a:r>
              <a:rPr lang="tr-TR" sz="2400" b="1" dirty="0">
                <a:latin typeface="Arial"/>
                <a:cs typeface="Arial"/>
              </a:rPr>
              <a:t>2 üzeri 32'ye</a:t>
            </a:r>
            <a:r>
              <a:rPr lang="tr-TR" sz="2400" dirty="0">
                <a:latin typeface="Arial"/>
                <a:cs typeface="Arial"/>
              </a:rPr>
              <a:t> kadar adres tutabilmesidir. </a:t>
            </a:r>
          </a:p>
          <a:p>
            <a:pPr>
              <a:buFont typeface="Arial"/>
              <a:buChar char="•"/>
            </a:pPr>
            <a:r>
              <a:rPr lang="tr-TR" sz="2400" dirty="0">
                <a:latin typeface="Arial"/>
                <a:cs typeface="Arial"/>
              </a:rPr>
              <a:t>Yani 2³²’den ekstra 1 tanecik fazla da olsa hücreyi adresleyemez, veriyi saklayamaz, tanımlayamaz, saklaması için 33. yeni bir bite ihtiyacı vardır.</a:t>
            </a:r>
          </a:p>
          <a:p>
            <a:pPr>
              <a:buFont typeface="Arial"/>
              <a:buChar char="•"/>
            </a:pPr>
            <a:endParaRPr lang="tr-TR" sz="2400" dirty="0">
              <a:latin typeface="Arial"/>
              <a:cs typeface="Arial"/>
            </a:endParaRPr>
          </a:p>
          <a:p>
            <a:pPr>
              <a:buFont typeface="Arial"/>
              <a:buChar char="•"/>
            </a:pPr>
            <a:endParaRPr lang="tr-TR" sz="2400" dirty="0">
              <a:latin typeface="Arial"/>
              <a:cs typeface="Arial"/>
            </a:endParaRPr>
          </a:p>
          <a:p>
            <a:pPr>
              <a:buFont typeface="Arial"/>
              <a:buChar char="•"/>
            </a:pPr>
            <a:r>
              <a:rPr lang="tr-TR" sz="2400" dirty="0">
                <a:latin typeface="Arial"/>
                <a:cs typeface="Arial"/>
              </a:rPr>
              <a:t>64 bit sistemler ise 2⁶⁴ yani </a:t>
            </a:r>
            <a:r>
              <a:rPr lang="tr-TR" sz="2400" b="1" dirty="0">
                <a:latin typeface="Arial"/>
                <a:cs typeface="Arial"/>
              </a:rPr>
              <a:t>“18 446 744 073 709 551 616 </a:t>
            </a:r>
            <a:r>
              <a:rPr lang="tr-TR" sz="2400" b="1" dirty="0" err="1">
                <a:latin typeface="Arial"/>
                <a:cs typeface="Arial"/>
              </a:rPr>
              <a:t>Byte</a:t>
            </a:r>
            <a:r>
              <a:rPr lang="tr-TR" sz="2400" b="1" dirty="0">
                <a:latin typeface="Arial"/>
                <a:cs typeface="Arial"/>
              </a:rPr>
              <a:t>”</a:t>
            </a:r>
            <a:r>
              <a:rPr lang="tr-TR" sz="2400" dirty="0">
                <a:latin typeface="Arial"/>
                <a:cs typeface="Arial"/>
              </a:rPr>
              <a:t> hafızaya sahip olacak kadar adresleme yapabilir, bu da yaklaşık </a:t>
            </a:r>
            <a:r>
              <a:rPr lang="tr-TR" sz="2400" b="1" dirty="0">
                <a:latin typeface="Arial"/>
                <a:cs typeface="Arial"/>
              </a:rPr>
              <a:t>“17 179 869 184 GB”</a:t>
            </a:r>
            <a:r>
              <a:rPr lang="tr-TR" sz="2400" dirty="0">
                <a:latin typeface="Arial"/>
                <a:cs typeface="Arial"/>
              </a:rPr>
              <a:t> yapmaktadır.</a:t>
            </a:r>
            <a:endParaRPr lang="tr-TR" sz="2400" i="1" dirty="0">
              <a:cs typeface="Arial"/>
            </a:endParaRPr>
          </a:p>
          <a:p>
            <a:pPr>
              <a:buFont typeface="Arial"/>
              <a:buChar char="•"/>
            </a:pPr>
            <a:r>
              <a:rPr lang="tr-TR" sz="2400" i="1" dirty="0">
                <a:latin typeface="Arial"/>
                <a:cs typeface="Arial"/>
              </a:rPr>
              <a:t>Yani 64 bit işlemciye sahip bir bilgisayarınız varsa 17 Milyar GB </a:t>
            </a:r>
            <a:r>
              <a:rPr lang="tr-TR" sz="2400" i="1" dirty="0" err="1">
                <a:latin typeface="Arial"/>
                <a:cs typeface="Arial"/>
              </a:rPr>
              <a:t>RAM’e</a:t>
            </a:r>
            <a:r>
              <a:rPr lang="tr-TR" sz="2400" i="1" dirty="0">
                <a:latin typeface="Arial"/>
                <a:cs typeface="Arial"/>
              </a:rPr>
              <a:t> kadar yükseltme yapılabilmektedir. </a:t>
            </a:r>
            <a:endParaRPr lang="tr-TR" dirty="0">
              <a:cs typeface="Arial" panose="020B0604020202020204" pitchFamily="34" charset="0"/>
            </a:endParaRPr>
          </a:p>
        </p:txBody>
      </p:sp>
    </p:spTree>
    <p:extLst>
      <p:ext uri="{BB962C8B-B14F-4D97-AF65-F5344CB8AC3E}">
        <p14:creationId xmlns:p14="http://schemas.microsoft.com/office/powerpoint/2010/main" val="27131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ox(in)">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Effect transition="in" filter="box(in)">
                                      <p:cBhvr>
                                        <p:cTn id="15" dur="500"/>
                                        <p:tgtEl>
                                          <p:spTgt spid="6">
                                            <p:txEl>
                                              <p:pRg st="4" end="4"/>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6">
                                            <p:txEl>
                                              <p:pRg st="5" end="5"/>
                                            </p:txEl>
                                          </p:spTgt>
                                        </p:tgtEl>
                                        <p:attrNameLst>
                                          <p:attrName>style.visibility</p:attrName>
                                        </p:attrNameLst>
                                      </p:cBhvr>
                                      <p:to>
                                        <p:strVal val="visible"/>
                                      </p:to>
                                    </p:set>
                                    <p:animEffect transition="in" filter="box(in)">
                                      <p:cBhvr>
                                        <p:cTn id="18"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13438" y="1387147"/>
            <a:ext cx="154895" cy="210521"/>
          </a:xfrm>
          <a:prstGeom prst="rect">
            <a:avLst/>
          </a:prstGeom>
        </p:spPr>
        <p:txBody>
          <a:bodyPr vert="horz" wrap="square" lIns="0" tIns="10365" rIns="0" bIns="0" rtlCol="0">
            <a:spAutoFit/>
          </a:bodyPr>
          <a:lstStyle/>
          <a:p>
            <a:pPr marL="11516">
              <a:spcBef>
                <a:spcPts val="82"/>
              </a:spcBef>
            </a:pPr>
            <a:r>
              <a:rPr sz="1300" spc="240" dirty="0">
                <a:latin typeface="Calibri"/>
                <a:cs typeface="Calibri"/>
              </a:rPr>
              <a:t>●</a:t>
            </a:r>
            <a:endParaRPr sz="1300">
              <a:latin typeface="Calibri"/>
              <a:cs typeface="Calibri"/>
            </a:endParaRPr>
          </a:p>
        </p:txBody>
      </p:sp>
      <p:sp>
        <p:nvSpPr>
          <p:cNvPr id="4" name="object 4"/>
          <p:cNvSpPr txBox="1"/>
          <p:nvPr/>
        </p:nvSpPr>
        <p:spPr>
          <a:xfrm>
            <a:off x="413438" y="2452412"/>
            <a:ext cx="154895" cy="210521"/>
          </a:xfrm>
          <a:prstGeom prst="rect">
            <a:avLst/>
          </a:prstGeom>
        </p:spPr>
        <p:txBody>
          <a:bodyPr vert="horz" wrap="square" lIns="0" tIns="10365" rIns="0" bIns="0" rtlCol="0">
            <a:spAutoFit/>
          </a:bodyPr>
          <a:lstStyle/>
          <a:p>
            <a:pPr marL="11516">
              <a:spcBef>
                <a:spcPts val="82"/>
              </a:spcBef>
            </a:pPr>
            <a:r>
              <a:rPr sz="1300" spc="240" dirty="0">
                <a:latin typeface="Calibri"/>
                <a:cs typeface="Calibri"/>
              </a:rPr>
              <a:t>●</a:t>
            </a:r>
            <a:endParaRPr sz="1300">
              <a:latin typeface="Calibri"/>
              <a:cs typeface="Calibri"/>
            </a:endParaRPr>
          </a:p>
        </p:txBody>
      </p:sp>
      <p:sp>
        <p:nvSpPr>
          <p:cNvPr id="5" name="object 5"/>
          <p:cNvSpPr txBox="1"/>
          <p:nvPr/>
        </p:nvSpPr>
        <p:spPr>
          <a:xfrm>
            <a:off x="413438" y="4005971"/>
            <a:ext cx="154895" cy="210521"/>
          </a:xfrm>
          <a:prstGeom prst="rect">
            <a:avLst/>
          </a:prstGeom>
        </p:spPr>
        <p:txBody>
          <a:bodyPr vert="horz" wrap="square" lIns="0" tIns="10365" rIns="0" bIns="0" rtlCol="0">
            <a:spAutoFit/>
          </a:bodyPr>
          <a:lstStyle/>
          <a:p>
            <a:pPr marL="11516">
              <a:spcBef>
                <a:spcPts val="82"/>
              </a:spcBef>
            </a:pPr>
            <a:r>
              <a:rPr sz="1300" spc="240" dirty="0">
                <a:latin typeface="Calibri"/>
                <a:cs typeface="Calibri"/>
              </a:rPr>
              <a:t>●</a:t>
            </a:r>
            <a:endParaRPr sz="1300">
              <a:latin typeface="Calibri"/>
              <a:cs typeface="Calibri"/>
            </a:endParaRPr>
          </a:p>
        </p:txBody>
      </p:sp>
      <p:sp>
        <p:nvSpPr>
          <p:cNvPr id="6" name="object 6"/>
          <p:cNvSpPr txBox="1"/>
          <p:nvPr/>
        </p:nvSpPr>
        <p:spPr>
          <a:xfrm>
            <a:off x="684073" y="1108779"/>
            <a:ext cx="4403861" cy="3775554"/>
          </a:xfrm>
          <a:prstGeom prst="rect">
            <a:avLst/>
          </a:prstGeom>
        </p:spPr>
        <p:txBody>
          <a:bodyPr vert="horz" wrap="square" lIns="0" tIns="165260" rIns="0" bIns="0" rtlCol="0">
            <a:spAutoFit/>
          </a:bodyPr>
          <a:lstStyle/>
          <a:p>
            <a:pPr marL="34549">
              <a:spcBef>
                <a:spcPts val="1301"/>
              </a:spcBef>
            </a:pPr>
            <a:r>
              <a:rPr sz="2900" spc="-9" dirty="0">
                <a:latin typeface="Arial"/>
                <a:cs typeface="Arial"/>
              </a:rPr>
              <a:t>Bilgisayarda </a:t>
            </a:r>
            <a:r>
              <a:rPr sz="2900" spc="-5" dirty="0">
                <a:latin typeface="Arial"/>
                <a:cs typeface="Arial"/>
              </a:rPr>
              <a:t>veri</a:t>
            </a:r>
            <a:r>
              <a:rPr sz="2900" spc="-9" dirty="0">
                <a:latin typeface="Arial"/>
                <a:cs typeface="Arial"/>
              </a:rPr>
              <a:t> </a:t>
            </a:r>
            <a:r>
              <a:rPr sz="2900" spc="-5" dirty="0">
                <a:latin typeface="Arial"/>
                <a:cs typeface="Arial"/>
              </a:rPr>
              <a:t>kavramı</a:t>
            </a:r>
            <a:endParaRPr sz="2900">
              <a:latin typeface="Arial"/>
              <a:cs typeface="Arial"/>
            </a:endParaRPr>
          </a:p>
          <a:p>
            <a:pPr marL="426105" indent="-293667">
              <a:spcBef>
                <a:spcPts val="1061"/>
              </a:spcBef>
              <a:buClr>
                <a:srgbClr val="000000"/>
              </a:buClr>
              <a:buSzPct val="75000"/>
              <a:buFont typeface="Calibri"/>
              <a:buChar char="–"/>
              <a:tabLst>
                <a:tab pos="425530" algn="l"/>
                <a:tab pos="426105" algn="l"/>
              </a:tabLst>
            </a:pPr>
            <a:r>
              <a:rPr sz="2500" spc="-5" dirty="0">
                <a:solidFill>
                  <a:srgbClr val="0000FF"/>
                </a:solidFill>
                <a:latin typeface="Arial"/>
                <a:cs typeface="Arial"/>
              </a:rPr>
              <a:t>İkili, BCD, ASCII</a:t>
            </a:r>
            <a:r>
              <a:rPr sz="2500" spc="-190" dirty="0">
                <a:solidFill>
                  <a:srgbClr val="0000FF"/>
                </a:solidFill>
                <a:latin typeface="Arial"/>
                <a:cs typeface="Arial"/>
              </a:rPr>
              <a:t> </a:t>
            </a:r>
            <a:r>
              <a:rPr sz="2500" spc="-5" dirty="0">
                <a:solidFill>
                  <a:srgbClr val="0000FF"/>
                </a:solidFill>
                <a:latin typeface="Arial"/>
                <a:cs typeface="Arial"/>
              </a:rPr>
              <a:t>ayrımı</a:t>
            </a:r>
            <a:endParaRPr sz="2500">
              <a:latin typeface="Arial"/>
              <a:cs typeface="Arial"/>
            </a:endParaRPr>
          </a:p>
          <a:p>
            <a:pPr marL="34549">
              <a:spcBef>
                <a:spcPts val="798"/>
              </a:spcBef>
            </a:pPr>
            <a:r>
              <a:rPr sz="2900" spc="-45" dirty="0">
                <a:latin typeface="Arial"/>
                <a:cs typeface="Arial"/>
              </a:rPr>
              <a:t>Veri</a:t>
            </a:r>
            <a:r>
              <a:rPr sz="2900" spc="-18" dirty="0">
                <a:latin typeface="Arial"/>
                <a:cs typeface="Arial"/>
              </a:rPr>
              <a:t> </a:t>
            </a:r>
            <a:r>
              <a:rPr sz="2900" spc="-9" dirty="0">
                <a:latin typeface="Arial"/>
                <a:cs typeface="Arial"/>
              </a:rPr>
              <a:t>türleri</a:t>
            </a:r>
            <a:endParaRPr sz="2900">
              <a:latin typeface="Arial"/>
              <a:cs typeface="Arial"/>
            </a:endParaRPr>
          </a:p>
          <a:p>
            <a:pPr marL="426105" indent="-293667">
              <a:spcBef>
                <a:spcPts val="1061"/>
              </a:spcBef>
              <a:buClr>
                <a:srgbClr val="000000"/>
              </a:buClr>
              <a:buSzPct val="75000"/>
              <a:buFont typeface="Calibri"/>
              <a:buChar char="–"/>
              <a:tabLst>
                <a:tab pos="425530" algn="l"/>
                <a:tab pos="426105" algn="l"/>
              </a:tabLst>
            </a:pPr>
            <a:r>
              <a:rPr sz="2500" spc="-32" dirty="0">
                <a:solidFill>
                  <a:srgbClr val="0000FF"/>
                </a:solidFill>
                <a:latin typeface="Arial"/>
                <a:cs typeface="Arial"/>
              </a:rPr>
              <a:t>Char, </a:t>
            </a:r>
            <a:r>
              <a:rPr sz="2500" spc="-5" dirty="0">
                <a:solidFill>
                  <a:srgbClr val="0000FF"/>
                </a:solidFill>
                <a:latin typeface="Arial"/>
                <a:cs typeface="Arial"/>
              </a:rPr>
              <a:t>String, </a:t>
            </a:r>
            <a:r>
              <a:rPr sz="2500" dirty="0">
                <a:solidFill>
                  <a:srgbClr val="0000FF"/>
                </a:solidFill>
                <a:latin typeface="Arial"/>
                <a:cs typeface="Arial"/>
              </a:rPr>
              <a:t>Int, </a:t>
            </a:r>
            <a:r>
              <a:rPr sz="2500" spc="-5" dirty="0">
                <a:solidFill>
                  <a:srgbClr val="0000FF"/>
                </a:solidFill>
                <a:latin typeface="Arial"/>
                <a:cs typeface="Arial"/>
              </a:rPr>
              <a:t>Double</a:t>
            </a:r>
            <a:r>
              <a:rPr sz="2500" spc="-27" dirty="0">
                <a:solidFill>
                  <a:srgbClr val="0000FF"/>
                </a:solidFill>
                <a:latin typeface="Arial"/>
                <a:cs typeface="Arial"/>
              </a:rPr>
              <a:t> </a:t>
            </a:r>
            <a:r>
              <a:rPr sz="2500" dirty="0">
                <a:solidFill>
                  <a:srgbClr val="0000FF"/>
                </a:solidFill>
                <a:latin typeface="Arial"/>
                <a:cs typeface="Arial"/>
              </a:rPr>
              <a:t>vs.</a:t>
            </a:r>
            <a:endParaRPr sz="2500">
              <a:latin typeface="Arial"/>
              <a:cs typeface="Arial"/>
            </a:endParaRPr>
          </a:p>
          <a:p>
            <a:pPr marL="426105" indent="-293667">
              <a:spcBef>
                <a:spcPts val="807"/>
              </a:spcBef>
              <a:buClr>
                <a:srgbClr val="000000"/>
              </a:buClr>
              <a:buSzPct val="75000"/>
              <a:buFont typeface="Calibri"/>
              <a:buChar char="–"/>
              <a:tabLst>
                <a:tab pos="425530" algn="l"/>
                <a:tab pos="426105" algn="l"/>
              </a:tabLst>
            </a:pPr>
            <a:r>
              <a:rPr sz="2500" spc="-5" dirty="0">
                <a:solidFill>
                  <a:srgbClr val="0000FF"/>
                </a:solidFill>
                <a:latin typeface="Arial"/>
                <a:cs typeface="Arial"/>
              </a:rPr>
              <a:t>Diziler</a:t>
            </a:r>
            <a:endParaRPr sz="2500">
              <a:latin typeface="Arial"/>
              <a:cs typeface="Arial"/>
            </a:endParaRPr>
          </a:p>
          <a:p>
            <a:pPr marL="34549">
              <a:spcBef>
                <a:spcPts val="788"/>
              </a:spcBef>
            </a:pPr>
            <a:r>
              <a:rPr sz="2900" spc="-9" dirty="0">
                <a:latin typeface="Arial"/>
                <a:cs typeface="Arial"/>
              </a:rPr>
              <a:t>Encoding (Kodlama)</a:t>
            </a:r>
            <a:endParaRPr sz="2900">
              <a:latin typeface="Arial"/>
              <a:cs typeface="Arial"/>
            </a:endParaRPr>
          </a:p>
          <a:p>
            <a:pPr marL="426105" indent="-293667">
              <a:spcBef>
                <a:spcPts val="1070"/>
              </a:spcBef>
              <a:buClr>
                <a:srgbClr val="000000"/>
              </a:buClr>
              <a:buSzPct val="75000"/>
              <a:buFont typeface="Calibri"/>
              <a:buChar char="–"/>
              <a:tabLst>
                <a:tab pos="425530" algn="l"/>
                <a:tab pos="426105" algn="l"/>
              </a:tabLst>
            </a:pPr>
            <a:r>
              <a:rPr sz="2500" spc="-9" dirty="0">
                <a:solidFill>
                  <a:srgbClr val="0000FF"/>
                </a:solidFill>
                <a:latin typeface="Arial"/>
                <a:cs typeface="Arial"/>
              </a:rPr>
              <a:t>ASCII,</a:t>
            </a:r>
            <a:r>
              <a:rPr sz="2500" spc="-5" dirty="0">
                <a:solidFill>
                  <a:srgbClr val="0000FF"/>
                </a:solidFill>
                <a:latin typeface="Arial"/>
                <a:cs typeface="Arial"/>
              </a:rPr>
              <a:t> </a:t>
            </a:r>
            <a:r>
              <a:rPr sz="2500" spc="-9" dirty="0">
                <a:solidFill>
                  <a:srgbClr val="0000FF"/>
                </a:solidFill>
                <a:latin typeface="Arial"/>
                <a:cs typeface="Arial"/>
              </a:rPr>
              <a:t>UTF8</a:t>
            </a:r>
            <a:endParaRPr sz="2500">
              <a:latin typeface="Arial"/>
              <a:cs typeface="Arial"/>
            </a:endParaRPr>
          </a:p>
        </p:txBody>
      </p:sp>
    </p:spTree>
    <p:extLst>
      <p:ext uri="{BB962C8B-B14F-4D97-AF65-F5344CB8AC3E}">
        <p14:creationId xmlns:p14="http://schemas.microsoft.com/office/powerpoint/2010/main" val="2445048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25658" y="548680"/>
            <a:ext cx="7247267" cy="519460"/>
          </a:xfrm>
          <a:prstGeom prst="rect">
            <a:avLst/>
          </a:prstGeom>
        </p:spPr>
        <p:txBody>
          <a:bodyPr vert="horz" wrap="square" lIns="0" tIns="11516" rIns="0" bIns="0" rtlCol="0">
            <a:spAutoFit/>
          </a:bodyPr>
          <a:lstStyle/>
          <a:p>
            <a:pPr marL="11430">
              <a:spcBef>
                <a:spcPts val="91"/>
              </a:spcBef>
            </a:pPr>
            <a:r>
              <a:rPr spc="-5" dirty="0">
                <a:solidFill>
                  <a:schemeClr val="tx1"/>
                </a:solidFill>
              </a:rPr>
              <a:t>İşlemci </a:t>
            </a:r>
            <a:r>
              <a:rPr dirty="0">
                <a:solidFill>
                  <a:schemeClr val="tx1"/>
                </a:solidFill>
              </a:rPr>
              <a:t>ve </a:t>
            </a:r>
            <a:r>
              <a:rPr spc="-5" dirty="0">
                <a:solidFill>
                  <a:schemeClr val="tx1"/>
                </a:solidFill>
              </a:rPr>
              <a:t>diskteki </a:t>
            </a:r>
            <a:r>
              <a:rPr dirty="0">
                <a:solidFill>
                  <a:schemeClr val="tx1"/>
                </a:solidFill>
              </a:rPr>
              <a:t>veri</a:t>
            </a:r>
            <a:r>
              <a:rPr spc="-45" dirty="0">
                <a:solidFill>
                  <a:schemeClr val="tx1"/>
                </a:solidFill>
              </a:rPr>
              <a:t> </a:t>
            </a:r>
            <a:r>
              <a:rPr spc="-5" dirty="0">
                <a:solidFill>
                  <a:schemeClr val="tx1"/>
                </a:solidFill>
              </a:rPr>
              <a:t>boyutları</a:t>
            </a:r>
            <a:endParaRPr lang="tr-TR" spc="-5" dirty="0">
              <a:solidFill>
                <a:schemeClr val="tx1"/>
              </a:solidFill>
            </a:endParaRPr>
          </a:p>
        </p:txBody>
      </p:sp>
      <p:sp>
        <p:nvSpPr>
          <p:cNvPr id="4" name="object 4"/>
          <p:cNvSpPr/>
          <p:nvPr/>
        </p:nvSpPr>
        <p:spPr>
          <a:xfrm>
            <a:off x="319093" y="1446954"/>
            <a:ext cx="5477043" cy="3494214"/>
          </a:xfrm>
          <a:prstGeom prst="rect">
            <a:avLst/>
          </a:prstGeom>
          <a:blipFill>
            <a:blip r:embed="rId2" cstate="print"/>
            <a:stretch>
              <a:fillRect/>
            </a:stretch>
          </a:blipFill>
        </p:spPr>
        <p:txBody>
          <a:bodyPr wrap="square" lIns="0" tIns="0" rIns="0" bIns="0" rtlCol="0"/>
          <a:lstStyle/>
          <a:p>
            <a:endParaRPr/>
          </a:p>
        </p:txBody>
      </p:sp>
      <p:pic>
        <p:nvPicPr>
          <p:cNvPr id="206851" name="Picture 3" descr="D:\Mims\Ders notları\Bahar\2021\Bilgisayar Mimarisi\Başlıksız-1.jpg"/>
          <p:cNvPicPr>
            <a:picLocks noChangeAspect="1" noChangeArrowheads="1"/>
          </p:cNvPicPr>
          <p:nvPr/>
        </p:nvPicPr>
        <p:blipFill>
          <a:blip r:embed="rId3" cstate="print"/>
          <a:srcRect/>
          <a:stretch>
            <a:fillRect/>
          </a:stretch>
        </p:blipFill>
        <p:spPr bwMode="auto">
          <a:xfrm>
            <a:off x="5940152" y="1461864"/>
            <a:ext cx="2616200" cy="4343400"/>
          </a:xfrm>
          <a:prstGeom prst="rect">
            <a:avLst/>
          </a:prstGeom>
          <a:noFill/>
        </p:spPr>
      </p:pic>
    </p:spTree>
    <p:extLst>
      <p:ext uri="{BB962C8B-B14F-4D97-AF65-F5344CB8AC3E}">
        <p14:creationId xmlns:p14="http://schemas.microsoft.com/office/powerpoint/2010/main" val="2768883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396" y="561194"/>
            <a:ext cx="8214821" cy="781070"/>
          </a:xfrm>
          <a:prstGeom prst="rect">
            <a:avLst/>
          </a:prstGeom>
        </p:spPr>
        <p:txBody>
          <a:bodyPr vert="horz" wrap="square" lIns="0" tIns="11516" rIns="0" bIns="0" rtlCol="0">
            <a:spAutoFit/>
          </a:bodyPr>
          <a:lstStyle/>
          <a:p>
            <a:pPr marL="11516">
              <a:spcBef>
                <a:spcPts val="91"/>
              </a:spcBef>
            </a:pPr>
            <a:r>
              <a:rPr spc="-5" dirty="0"/>
              <a:t>Bilgisayarda </a:t>
            </a:r>
            <a:r>
              <a:rPr spc="-50" dirty="0"/>
              <a:t>Veri</a:t>
            </a:r>
            <a:r>
              <a:rPr spc="-32" dirty="0"/>
              <a:t> </a:t>
            </a:r>
            <a:r>
              <a:rPr spc="-5" dirty="0"/>
              <a:t>Kavramı</a:t>
            </a:r>
          </a:p>
        </p:txBody>
      </p:sp>
      <p:sp>
        <p:nvSpPr>
          <p:cNvPr id="5" name="object 5"/>
          <p:cNvSpPr txBox="1">
            <a:spLocks noGrp="1"/>
          </p:cNvSpPr>
          <p:nvPr>
            <p:ph type="body" idx="1"/>
          </p:nvPr>
        </p:nvSpPr>
        <p:spPr>
          <a:xfrm>
            <a:off x="473593" y="1202615"/>
            <a:ext cx="7344603" cy="2208860"/>
          </a:xfrm>
          <a:prstGeom prst="rect">
            <a:avLst/>
          </a:prstGeom>
        </p:spPr>
        <p:txBody>
          <a:bodyPr vert="horz" wrap="square" lIns="0" tIns="48945" rIns="0" bIns="0" rtlCol="0">
            <a:spAutoFit/>
          </a:bodyPr>
          <a:lstStyle/>
          <a:p>
            <a:pPr marL="196215" marR="716915">
              <a:lnSpc>
                <a:spcPts val="3255"/>
              </a:lnSpc>
              <a:spcBef>
                <a:spcPts val="385"/>
              </a:spcBef>
            </a:pPr>
            <a:r>
              <a:rPr spc="-45" dirty="0"/>
              <a:t>Veri </a:t>
            </a:r>
            <a:r>
              <a:rPr spc="-9" dirty="0"/>
              <a:t>ham olarak </a:t>
            </a:r>
            <a:r>
              <a:rPr dirty="0"/>
              <a:t>1 ve </a:t>
            </a:r>
            <a:r>
              <a:rPr spc="-9" dirty="0"/>
              <a:t>0’lardan </a:t>
            </a:r>
            <a:r>
              <a:rPr spc="-5" dirty="0"/>
              <a:t>oluşan bir bit  </a:t>
            </a:r>
            <a:r>
              <a:rPr spc="-9" dirty="0"/>
              <a:t>(binary digit) </a:t>
            </a:r>
            <a:r>
              <a:rPr spc="-5" dirty="0"/>
              <a:t>dizisi </a:t>
            </a:r>
            <a:r>
              <a:rPr spc="-18" dirty="0"/>
              <a:t>şeklindedir.</a:t>
            </a:r>
            <a:endParaRPr lang="tr-TR" dirty="0"/>
          </a:p>
          <a:p>
            <a:pPr marL="196215" marR="4445">
              <a:lnSpc>
                <a:spcPct val="93400"/>
              </a:lnSpc>
              <a:spcBef>
                <a:spcPts val="1220"/>
              </a:spcBef>
            </a:pPr>
            <a:r>
              <a:rPr spc="-86" dirty="0"/>
              <a:t>Ve </a:t>
            </a:r>
            <a:r>
              <a:rPr spc="-9" dirty="0"/>
              <a:t>bu bit dizileri </a:t>
            </a:r>
            <a:r>
              <a:rPr spc="-5" dirty="0"/>
              <a:t>çeşitli </a:t>
            </a:r>
            <a:r>
              <a:rPr spc="-9" dirty="0"/>
              <a:t>formatlarda </a:t>
            </a:r>
            <a:r>
              <a:rPr spc="-5" dirty="0"/>
              <a:t>(resim, sayı,  </a:t>
            </a:r>
            <a:r>
              <a:rPr spc="-9" dirty="0"/>
              <a:t>word, </a:t>
            </a:r>
            <a:r>
              <a:rPr spc="-5" dirty="0"/>
              <a:t>excel, vs.) </a:t>
            </a:r>
            <a:r>
              <a:rPr spc="-9" dirty="0" err="1"/>
              <a:t>anlaşılır</a:t>
            </a:r>
            <a:r>
              <a:rPr spc="-9" dirty="0"/>
              <a:t> </a:t>
            </a:r>
            <a:r>
              <a:rPr spc="-5" dirty="0"/>
              <a:t>veri </a:t>
            </a:r>
            <a:r>
              <a:rPr spc="-9" dirty="0"/>
              <a:t>olarak olarak  </a:t>
            </a:r>
            <a:r>
              <a:rPr spc="-5" dirty="0"/>
              <a:t>karşımıza</a:t>
            </a:r>
            <a:r>
              <a:rPr spc="-9" dirty="0"/>
              <a:t> </a:t>
            </a:r>
            <a:r>
              <a:rPr spc="-32" dirty="0"/>
              <a:t>çıkar.</a:t>
            </a:r>
          </a:p>
        </p:txBody>
      </p:sp>
    </p:spTree>
    <p:extLst>
      <p:ext uri="{BB962C8B-B14F-4D97-AF65-F5344CB8AC3E}">
        <p14:creationId xmlns:p14="http://schemas.microsoft.com/office/powerpoint/2010/main" val="1863097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87624" y="116632"/>
            <a:ext cx="7817620" cy="781070"/>
          </a:xfrm>
          <a:prstGeom prst="rect">
            <a:avLst/>
          </a:prstGeom>
        </p:spPr>
        <p:txBody>
          <a:bodyPr vert="horz" wrap="square" lIns="0" tIns="11516" rIns="0" bIns="0" rtlCol="0">
            <a:spAutoFit/>
          </a:bodyPr>
          <a:lstStyle/>
          <a:p>
            <a:pPr marL="11516">
              <a:spcBef>
                <a:spcPts val="91"/>
              </a:spcBef>
            </a:pPr>
            <a:r>
              <a:rPr spc="-27" dirty="0"/>
              <a:t>Verinin </a:t>
            </a:r>
            <a:r>
              <a:rPr spc="-5" dirty="0"/>
              <a:t>bellekte</a:t>
            </a:r>
            <a:r>
              <a:rPr spc="-41" dirty="0"/>
              <a:t> </a:t>
            </a:r>
            <a:r>
              <a:rPr spc="-5" dirty="0"/>
              <a:t>tutulması</a:t>
            </a:r>
          </a:p>
        </p:txBody>
      </p:sp>
      <p:sp>
        <p:nvSpPr>
          <p:cNvPr id="3" name="object 3"/>
          <p:cNvSpPr txBox="1"/>
          <p:nvPr/>
        </p:nvSpPr>
        <p:spPr>
          <a:xfrm>
            <a:off x="413438" y="889081"/>
            <a:ext cx="154895" cy="210521"/>
          </a:xfrm>
          <a:prstGeom prst="rect">
            <a:avLst/>
          </a:prstGeom>
        </p:spPr>
        <p:txBody>
          <a:bodyPr vert="horz" wrap="square" lIns="0" tIns="10365" rIns="0" bIns="0" rtlCol="0">
            <a:spAutoFit/>
          </a:bodyPr>
          <a:lstStyle/>
          <a:p>
            <a:pPr marL="11516">
              <a:spcBef>
                <a:spcPts val="82"/>
              </a:spcBef>
            </a:pPr>
            <a:r>
              <a:rPr sz="1300" spc="240" dirty="0">
                <a:latin typeface="Calibri"/>
                <a:cs typeface="Calibri"/>
              </a:rPr>
              <a:t>●</a:t>
            </a:r>
            <a:endParaRPr sz="1300">
              <a:latin typeface="Calibri"/>
              <a:cs typeface="Calibri"/>
            </a:endParaRPr>
          </a:p>
        </p:txBody>
      </p:sp>
      <p:sp>
        <p:nvSpPr>
          <p:cNvPr id="4" name="object 4"/>
          <p:cNvSpPr txBox="1"/>
          <p:nvPr/>
        </p:nvSpPr>
        <p:spPr>
          <a:xfrm>
            <a:off x="413438" y="2291776"/>
            <a:ext cx="154895" cy="210521"/>
          </a:xfrm>
          <a:prstGeom prst="rect">
            <a:avLst/>
          </a:prstGeom>
        </p:spPr>
        <p:txBody>
          <a:bodyPr vert="horz" wrap="square" lIns="0" tIns="10365" rIns="0" bIns="0" rtlCol="0">
            <a:spAutoFit/>
          </a:bodyPr>
          <a:lstStyle/>
          <a:p>
            <a:pPr marL="11516">
              <a:spcBef>
                <a:spcPts val="82"/>
              </a:spcBef>
            </a:pPr>
            <a:r>
              <a:rPr sz="1300" spc="240" dirty="0">
                <a:latin typeface="Calibri"/>
                <a:cs typeface="Calibri"/>
              </a:rPr>
              <a:t>●</a:t>
            </a:r>
            <a:endParaRPr sz="1300">
              <a:latin typeface="Calibri"/>
              <a:cs typeface="Calibri"/>
            </a:endParaRPr>
          </a:p>
        </p:txBody>
      </p:sp>
      <p:sp>
        <p:nvSpPr>
          <p:cNvPr id="5" name="object 5"/>
          <p:cNvSpPr txBox="1"/>
          <p:nvPr/>
        </p:nvSpPr>
        <p:spPr>
          <a:xfrm>
            <a:off x="684073" y="764704"/>
            <a:ext cx="7878926" cy="2845060"/>
          </a:xfrm>
          <a:prstGeom prst="rect">
            <a:avLst/>
          </a:prstGeom>
        </p:spPr>
        <p:txBody>
          <a:bodyPr vert="horz" wrap="square" lIns="0" tIns="48945" rIns="0" bIns="0" rtlCol="0">
            <a:spAutoFit/>
          </a:bodyPr>
          <a:lstStyle/>
          <a:p>
            <a:pPr marL="34549" marR="598275" algn="just">
              <a:lnSpc>
                <a:spcPts val="3255"/>
              </a:lnSpc>
              <a:spcBef>
                <a:spcPts val="385"/>
              </a:spcBef>
            </a:pPr>
            <a:r>
              <a:rPr sz="2900" spc="-45" dirty="0">
                <a:latin typeface="Arial"/>
                <a:cs typeface="Arial"/>
              </a:rPr>
              <a:t>Veri </a:t>
            </a:r>
            <a:r>
              <a:rPr sz="2900" spc="-5" dirty="0">
                <a:latin typeface="Arial"/>
                <a:cs typeface="Arial"/>
              </a:rPr>
              <a:t>yapısı, </a:t>
            </a:r>
            <a:r>
              <a:rPr sz="2900" spc="-9" dirty="0">
                <a:latin typeface="Arial"/>
                <a:cs typeface="Arial"/>
              </a:rPr>
              <a:t>ham olarak </a:t>
            </a:r>
            <a:r>
              <a:rPr sz="2900" dirty="0">
                <a:latin typeface="Arial"/>
                <a:cs typeface="Arial"/>
              </a:rPr>
              <a:t>1 ve </a:t>
            </a:r>
            <a:r>
              <a:rPr sz="2900" spc="-9" dirty="0">
                <a:latin typeface="Arial"/>
                <a:cs typeface="Arial"/>
              </a:rPr>
              <a:t>0’lardan </a:t>
            </a:r>
            <a:r>
              <a:rPr sz="2900" spc="-5" dirty="0">
                <a:latin typeface="Arial"/>
                <a:cs typeface="Arial"/>
              </a:rPr>
              <a:t>oluşan  verinin yorumlanmasını </a:t>
            </a:r>
            <a:r>
              <a:rPr sz="2900" spc="-9" dirty="0">
                <a:latin typeface="Arial"/>
                <a:cs typeface="Arial"/>
              </a:rPr>
              <a:t>belirleyen biçimleme  (formating) </a:t>
            </a:r>
            <a:r>
              <a:rPr sz="2900" spc="-23" dirty="0">
                <a:latin typeface="Arial"/>
                <a:cs typeface="Arial"/>
              </a:rPr>
              <a:t>düzenidir.</a:t>
            </a:r>
            <a:endParaRPr sz="2900" dirty="0">
              <a:latin typeface="Arial"/>
              <a:cs typeface="Arial"/>
            </a:endParaRPr>
          </a:p>
          <a:p>
            <a:pPr marL="34549" marR="27639" algn="just">
              <a:lnSpc>
                <a:spcPts val="3255"/>
              </a:lnSpc>
              <a:spcBef>
                <a:spcPts val="1279"/>
              </a:spcBef>
            </a:pPr>
            <a:r>
              <a:rPr sz="2900" spc="-9" dirty="0">
                <a:latin typeface="Arial"/>
                <a:cs typeface="Arial"/>
              </a:rPr>
              <a:t>Örneğin, 62 </a:t>
            </a:r>
            <a:r>
              <a:rPr sz="2900" spc="-5" dirty="0">
                <a:latin typeface="Arial"/>
                <a:cs typeface="Arial"/>
              </a:rPr>
              <a:t>sayısı bilgisayar </a:t>
            </a:r>
            <a:r>
              <a:rPr sz="2900" spc="-9" dirty="0">
                <a:latin typeface="Arial"/>
                <a:cs typeface="Arial"/>
              </a:rPr>
              <a:t>belleğinde üç </a:t>
            </a:r>
            <a:r>
              <a:rPr sz="2900" spc="-5" dirty="0">
                <a:latin typeface="Arial"/>
                <a:cs typeface="Arial"/>
              </a:rPr>
              <a:t>farklı  yöntemle</a:t>
            </a:r>
            <a:r>
              <a:rPr sz="2900" spc="-9" dirty="0">
                <a:latin typeface="Arial"/>
                <a:cs typeface="Arial"/>
              </a:rPr>
              <a:t> tutulabilir;</a:t>
            </a:r>
            <a:endParaRPr sz="2900" dirty="0">
              <a:latin typeface="Arial"/>
              <a:cs typeface="Arial"/>
            </a:endParaRPr>
          </a:p>
          <a:p>
            <a:pPr marL="132438" algn="just">
              <a:spcBef>
                <a:spcPts val="1002"/>
              </a:spcBef>
            </a:pPr>
            <a:r>
              <a:rPr sz="2900" spc="162" baseline="9259" dirty="0">
                <a:latin typeface="Calibri"/>
                <a:cs typeface="Calibri"/>
              </a:rPr>
              <a:t>– </a:t>
            </a:r>
            <a:r>
              <a:rPr sz="2500" spc="-5" dirty="0">
                <a:solidFill>
                  <a:srgbClr val="0000FF"/>
                </a:solidFill>
                <a:latin typeface="Arial"/>
                <a:cs typeface="Arial"/>
              </a:rPr>
              <a:t>Sayının </a:t>
            </a:r>
            <a:r>
              <a:rPr sz="2500" dirty="0">
                <a:solidFill>
                  <a:srgbClr val="0000FF"/>
                </a:solidFill>
                <a:latin typeface="Arial"/>
                <a:cs typeface="Arial"/>
              </a:rPr>
              <a:t>ikili </a:t>
            </a:r>
            <a:r>
              <a:rPr sz="2500" spc="-5" dirty="0">
                <a:solidFill>
                  <a:srgbClr val="0000FF"/>
                </a:solidFill>
                <a:latin typeface="Arial"/>
                <a:cs typeface="Arial"/>
              </a:rPr>
              <a:t>tabandaki</a:t>
            </a:r>
            <a:r>
              <a:rPr sz="2500" spc="-376" dirty="0">
                <a:solidFill>
                  <a:srgbClr val="0000FF"/>
                </a:solidFill>
                <a:latin typeface="Arial"/>
                <a:cs typeface="Arial"/>
              </a:rPr>
              <a:t> </a:t>
            </a:r>
            <a:r>
              <a:rPr sz="2500" dirty="0">
                <a:solidFill>
                  <a:srgbClr val="0000FF"/>
                </a:solidFill>
                <a:latin typeface="Arial"/>
                <a:cs typeface="Arial"/>
              </a:rPr>
              <a:t>karşılığı</a:t>
            </a:r>
            <a:endParaRPr sz="2500" dirty="0">
              <a:latin typeface="Arial"/>
              <a:cs typeface="Arial"/>
            </a:endParaRPr>
          </a:p>
        </p:txBody>
      </p:sp>
      <p:sp>
        <p:nvSpPr>
          <p:cNvPr id="6" name="object 6"/>
          <p:cNvSpPr txBox="1"/>
          <p:nvPr/>
        </p:nvSpPr>
        <p:spPr>
          <a:xfrm>
            <a:off x="1228796" y="3747444"/>
            <a:ext cx="122074" cy="169005"/>
          </a:xfrm>
          <a:prstGeom prst="rect">
            <a:avLst/>
          </a:prstGeom>
        </p:spPr>
        <p:txBody>
          <a:bodyPr vert="horz" wrap="square" lIns="0" tIns="14971" rIns="0" bIns="0" rtlCol="0">
            <a:spAutoFit/>
          </a:bodyPr>
          <a:lstStyle/>
          <a:p>
            <a:pPr marL="11516">
              <a:spcBef>
                <a:spcPts val="118"/>
              </a:spcBef>
            </a:pPr>
            <a:r>
              <a:rPr sz="1000" spc="199" dirty="0">
                <a:latin typeface="Calibri"/>
                <a:cs typeface="Calibri"/>
              </a:rPr>
              <a:t>●</a:t>
            </a:r>
            <a:endParaRPr sz="1000" dirty="0">
              <a:latin typeface="Calibri"/>
              <a:cs typeface="Calibri"/>
            </a:endParaRPr>
          </a:p>
        </p:txBody>
      </p:sp>
      <p:sp>
        <p:nvSpPr>
          <p:cNvPr id="7" name="object 7"/>
          <p:cNvSpPr txBox="1"/>
          <p:nvPr/>
        </p:nvSpPr>
        <p:spPr>
          <a:xfrm>
            <a:off x="1490218" y="3651859"/>
            <a:ext cx="1413059" cy="350183"/>
          </a:xfrm>
          <a:prstGeom prst="rect">
            <a:avLst/>
          </a:prstGeom>
        </p:spPr>
        <p:txBody>
          <a:bodyPr vert="horz" wrap="square" lIns="0" tIns="11516" rIns="0" bIns="0" rtlCol="0">
            <a:spAutoFit/>
          </a:bodyPr>
          <a:lstStyle/>
          <a:p>
            <a:pPr marL="11516">
              <a:spcBef>
                <a:spcPts val="91"/>
              </a:spcBef>
            </a:pPr>
            <a:r>
              <a:rPr sz="2200" spc="-5" dirty="0">
                <a:latin typeface="Arial"/>
                <a:cs typeface="Arial"/>
              </a:rPr>
              <a:t>İkili:</a:t>
            </a:r>
            <a:r>
              <a:rPr sz="2200" spc="-50" dirty="0">
                <a:latin typeface="Arial"/>
                <a:cs typeface="Arial"/>
              </a:rPr>
              <a:t> </a:t>
            </a:r>
            <a:r>
              <a:rPr sz="2200" spc="-118" dirty="0">
                <a:latin typeface="Arial"/>
                <a:cs typeface="Arial"/>
              </a:rPr>
              <a:t>111110</a:t>
            </a:r>
            <a:endParaRPr sz="2200">
              <a:latin typeface="Arial"/>
              <a:cs typeface="Arial"/>
            </a:endParaRPr>
          </a:p>
        </p:txBody>
      </p:sp>
      <p:sp>
        <p:nvSpPr>
          <p:cNvPr id="8" name="object 8"/>
          <p:cNvSpPr txBox="1"/>
          <p:nvPr/>
        </p:nvSpPr>
        <p:spPr>
          <a:xfrm>
            <a:off x="804995" y="4052628"/>
            <a:ext cx="7559923" cy="765822"/>
          </a:xfrm>
          <a:prstGeom prst="rect">
            <a:avLst/>
          </a:prstGeom>
        </p:spPr>
        <p:txBody>
          <a:bodyPr vert="horz" wrap="square" lIns="0" tIns="47216" rIns="0" bIns="0" rtlCol="0">
            <a:spAutoFit/>
          </a:bodyPr>
          <a:lstStyle/>
          <a:p>
            <a:pPr marL="305184" marR="4607" indent="-293667">
              <a:lnSpc>
                <a:spcPts val="2820"/>
              </a:lnSpc>
              <a:spcBef>
                <a:spcPts val="371"/>
              </a:spcBef>
              <a:tabLst>
                <a:tab pos="304608" algn="l"/>
              </a:tabLst>
            </a:pPr>
            <a:r>
              <a:rPr sz="2900" spc="162" baseline="7936" dirty="0">
                <a:latin typeface="Calibri"/>
                <a:cs typeface="Calibri"/>
              </a:rPr>
              <a:t>–	</a:t>
            </a:r>
            <a:r>
              <a:rPr sz="2500" spc="-5" dirty="0">
                <a:solidFill>
                  <a:srgbClr val="0000FF"/>
                </a:solidFill>
                <a:latin typeface="Arial"/>
                <a:cs typeface="Arial"/>
              </a:rPr>
              <a:t>Herbir </a:t>
            </a:r>
            <a:r>
              <a:rPr sz="2500" dirty="0">
                <a:solidFill>
                  <a:srgbClr val="0000FF"/>
                </a:solidFill>
                <a:latin typeface="Arial"/>
                <a:cs typeface="Arial"/>
              </a:rPr>
              <a:t>karaktere </a:t>
            </a:r>
            <a:r>
              <a:rPr sz="2500" spc="-5" dirty="0">
                <a:solidFill>
                  <a:srgbClr val="0000FF"/>
                </a:solidFill>
                <a:latin typeface="Arial"/>
                <a:cs typeface="Arial"/>
              </a:rPr>
              <a:t>özel </a:t>
            </a:r>
            <a:r>
              <a:rPr sz="2500" dirty="0">
                <a:solidFill>
                  <a:srgbClr val="0000FF"/>
                </a:solidFill>
                <a:latin typeface="Arial"/>
                <a:cs typeface="Arial"/>
              </a:rPr>
              <a:t>kod </a:t>
            </a:r>
            <a:r>
              <a:rPr sz="2500" spc="-5" dirty="0">
                <a:solidFill>
                  <a:srgbClr val="0000FF"/>
                </a:solidFill>
                <a:latin typeface="Arial"/>
                <a:cs typeface="Arial"/>
              </a:rPr>
              <a:t>verilmiş olan alfanümerik  </a:t>
            </a:r>
            <a:r>
              <a:rPr sz="2500" dirty="0">
                <a:solidFill>
                  <a:srgbClr val="0000FF"/>
                </a:solidFill>
                <a:latin typeface="Arial"/>
                <a:cs typeface="Arial"/>
              </a:rPr>
              <a:t>kod </a:t>
            </a:r>
            <a:r>
              <a:rPr sz="2500" spc="-5" dirty="0">
                <a:solidFill>
                  <a:srgbClr val="0000FF"/>
                </a:solidFill>
                <a:latin typeface="Arial"/>
                <a:cs typeface="Arial"/>
              </a:rPr>
              <a:t>tablosu</a:t>
            </a:r>
            <a:r>
              <a:rPr sz="2500" spc="-9" dirty="0">
                <a:solidFill>
                  <a:srgbClr val="0000FF"/>
                </a:solidFill>
                <a:latin typeface="Arial"/>
                <a:cs typeface="Arial"/>
              </a:rPr>
              <a:t> </a:t>
            </a:r>
            <a:r>
              <a:rPr sz="2500" spc="-5" dirty="0">
                <a:solidFill>
                  <a:srgbClr val="0000FF"/>
                </a:solidFill>
                <a:latin typeface="Arial"/>
                <a:cs typeface="Arial"/>
              </a:rPr>
              <a:t>kullanılarak</a:t>
            </a:r>
            <a:endParaRPr sz="2500" dirty="0">
              <a:latin typeface="Arial"/>
              <a:cs typeface="Arial"/>
            </a:endParaRPr>
          </a:p>
        </p:txBody>
      </p:sp>
      <p:sp>
        <p:nvSpPr>
          <p:cNvPr id="9" name="object 9"/>
          <p:cNvSpPr txBox="1"/>
          <p:nvPr/>
        </p:nvSpPr>
        <p:spPr>
          <a:xfrm>
            <a:off x="1228796" y="5000426"/>
            <a:ext cx="122074" cy="169005"/>
          </a:xfrm>
          <a:prstGeom prst="rect">
            <a:avLst/>
          </a:prstGeom>
        </p:spPr>
        <p:txBody>
          <a:bodyPr vert="horz" wrap="square" lIns="0" tIns="14971" rIns="0" bIns="0" rtlCol="0">
            <a:spAutoFit/>
          </a:bodyPr>
          <a:lstStyle/>
          <a:p>
            <a:pPr marL="11516">
              <a:spcBef>
                <a:spcPts val="118"/>
              </a:spcBef>
            </a:pPr>
            <a:r>
              <a:rPr sz="1000" spc="199" dirty="0">
                <a:latin typeface="Calibri"/>
                <a:cs typeface="Calibri"/>
              </a:rPr>
              <a:t>●</a:t>
            </a:r>
            <a:endParaRPr sz="1000">
              <a:latin typeface="Calibri"/>
              <a:cs typeface="Calibri"/>
            </a:endParaRPr>
          </a:p>
        </p:txBody>
      </p:sp>
      <p:sp>
        <p:nvSpPr>
          <p:cNvPr id="10" name="object 10"/>
          <p:cNvSpPr txBox="1"/>
          <p:nvPr/>
        </p:nvSpPr>
        <p:spPr>
          <a:xfrm>
            <a:off x="1490218" y="4904839"/>
            <a:ext cx="6251663" cy="350183"/>
          </a:xfrm>
          <a:prstGeom prst="rect">
            <a:avLst/>
          </a:prstGeom>
        </p:spPr>
        <p:txBody>
          <a:bodyPr vert="horz" wrap="square" lIns="0" tIns="11516" rIns="0" bIns="0" rtlCol="0">
            <a:spAutoFit/>
          </a:bodyPr>
          <a:lstStyle/>
          <a:p>
            <a:pPr marL="11516">
              <a:spcBef>
                <a:spcPts val="91"/>
              </a:spcBef>
            </a:pPr>
            <a:r>
              <a:rPr sz="2200" spc="-5" dirty="0">
                <a:latin typeface="Arial"/>
                <a:cs typeface="Arial"/>
              </a:rPr>
              <a:t>ASCII karakter kümesine göre </a:t>
            </a:r>
            <a:r>
              <a:rPr sz="2200" spc="-50" dirty="0">
                <a:latin typeface="Arial"/>
                <a:cs typeface="Arial"/>
              </a:rPr>
              <a:t>00110110</a:t>
            </a:r>
            <a:r>
              <a:rPr sz="2200" dirty="0">
                <a:latin typeface="Arial"/>
                <a:cs typeface="Arial"/>
              </a:rPr>
              <a:t> </a:t>
            </a:r>
            <a:r>
              <a:rPr sz="2200" spc="-27" dirty="0">
                <a:latin typeface="Arial"/>
                <a:cs typeface="Arial"/>
              </a:rPr>
              <a:t>00110010</a:t>
            </a:r>
            <a:endParaRPr sz="2200">
              <a:latin typeface="Arial"/>
              <a:cs typeface="Arial"/>
            </a:endParaRPr>
          </a:p>
        </p:txBody>
      </p:sp>
      <p:sp>
        <p:nvSpPr>
          <p:cNvPr id="11" name="object 11"/>
          <p:cNvSpPr txBox="1"/>
          <p:nvPr/>
        </p:nvSpPr>
        <p:spPr>
          <a:xfrm>
            <a:off x="804995" y="5305611"/>
            <a:ext cx="2302699" cy="396349"/>
          </a:xfrm>
          <a:prstGeom prst="rect">
            <a:avLst/>
          </a:prstGeom>
        </p:spPr>
        <p:txBody>
          <a:bodyPr vert="horz" wrap="square" lIns="0" tIns="11516" rIns="0" bIns="0" rtlCol="0">
            <a:spAutoFit/>
          </a:bodyPr>
          <a:lstStyle/>
          <a:p>
            <a:pPr marL="11516">
              <a:spcBef>
                <a:spcPts val="91"/>
              </a:spcBef>
              <a:tabLst>
                <a:tab pos="304608" algn="l"/>
              </a:tabLst>
            </a:pPr>
            <a:r>
              <a:rPr sz="2900" spc="162" baseline="7936" dirty="0">
                <a:latin typeface="Calibri"/>
                <a:cs typeface="Calibri"/>
              </a:rPr>
              <a:t>–	</a:t>
            </a:r>
            <a:r>
              <a:rPr sz="2500" spc="-9" dirty="0">
                <a:solidFill>
                  <a:srgbClr val="0000FF"/>
                </a:solidFill>
                <a:latin typeface="Arial"/>
                <a:cs typeface="Arial"/>
              </a:rPr>
              <a:t>BCD</a:t>
            </a:r>
            <a:r>
              <a:rPr sz="2500" spc="-63" dirty="0">
                <a:solidFill>
                  <a:srgbClr val="0000FF"/>
                </a:solidFill>
                <a:latin typeface="Arial"/>
                <a:cs typeface="Arial"/>
              </a:rPr>
              <a:t> </a:t>
            </a:r>
            <a:r>
              <a:rPr sz="2500" spc="-5" dirty="0">
                <a:solidFill>
                  <a:srgbClr val="0000FF"/>
                </a:solidFill>
                <a:latin typeface="Arial"/>
                <a:cs typeface="Arial"/>
              </a:rPr>
              <a:t>kodlama</a:t>
            </a:r>
            <a:endParaRPr sz="2500">
              <a:latin typeface="Arial"/>
              <a:cs typeface="Arial"/>
            </a:endParaRPr>
          </a:p>
        </p:txBody>
      </p:sp>
      <p:sp>
        <p:nvSpPr>
          <p:cNvPr id="12" name="object 12"/>
          <p:cNvSpPr txBox="1"/>
          <p:nvPr/>
        </p:nvSpPr>
        <p:spPr>
          <a:xfrm>
            <a:off x="1228796" y="5895248"/>
            <a:ext cx="122074" cy="169005"/>
          </a:xfrm>
          <a:prstGeom prst="rect">
            <a:avLst/>
          </a:prstGeom>
        </p:spPr>
        <p:txBody>
          <a:bodyPr vert="horz" wrap="square" lIns="0" tIns="14971" rIns="0" bIns="0" rtlCol="0">
            <a:spAutoFit/>
          </a:bodyPr>
          <a:lstStyle/>
          <a:p>
            <a:pPr marL="11516">
              <a:spcBef>
                <a:spcPts val="118"/>
              </a:spcBef>
            </a:pPr>
            <a:r>
              <a:rPr sz="1000" spc="199" dirty="0">
                <a:latin typeface="Calibri"/>
                <a:cs typeface="Calibri"/>
              </a:rPr>
              <a:t>●</a:t>
            </a:r>
            <a:endParaRPr sz="1000">
              <a:latin typeface="Calibri"/>
              <a:cs typeface="Calibri"/>
            </a:endParaRPr>
          </a:p>
        </p:txBody>
      </p:sp>
      <p:sp>
        <p:nvSpPr>
          <p:cNvPr id="13" name="object 13"/>
          <p:cNvSpPr txBox="1"/>
          <p:nvPr/>
        </p:nvSpPr>
        <p:spPr>
          <a:xfrm>
            <a:off x="1490218" y="5799662"/>
            <a:ext cx="4005970" cy="350183"/>
          </a:xfrm>
          <a:prstGeom prst="rect">
            <a:avLst/>
          </a:prstGeom>
        </p:spPr>
        <p:txBody>
          <a:bodyPr vert="horz" wrap="square" lIns="0" tIns="11516" rIns="0" bIns="0" rtlCol="0">
            <a:spAutoFit/>
          </a:bodyPr>
          <a:lstStyle/>
          <a:p>
            <a:pPr marL="11516">
              <a:spcBef>
                <a:spcPts val="91"/>
              </a:spcBef>
            </a:pPr>
            <a:r>
              <a:rPr sz="2200" spc="-9" dirty="0">
                <a:latin typeface="Arial"/>
                <a:cs typeface="Arial"/>
              </a:rPr>
              <a:t>BCD </a:t>
            </a:r>
            <a:r>
              <a:rPr sz="2200" spc="-5" dirty="0">
                <a:latin typeface="Arial"/>
                <a:cs typeface="Arial"/>
              </a:rPr>
              <a:t>kodlamaya göre </a:t>
            </a:r>
            <a:r>
              <a:rPr sz="2200" spc="-50" dirty="0">
                <a:latin typeface="Arial"/>
                <a:cs typeface="Arial"/>
              </a:rPr>
              <a:t>0110</a:t>
            </a:r>
            <a:r>
              <a:rPr sz="2200" spc="-45" dirty="0">
                <a:latin typeface="Arial"/>
                <a:cs typeface="Arial"/>
              </a:rPr>
              <a:t> </a:t>
            </a:r>
            <a:r>
              <a:rPr sz="2200" spc="-5" dirty="0">
                <a:latin typeface="Arial"/>
                <a:cs typeface="Arial"/>
              </a:rPr>
              <a:t>0010</a:t>
            </a:r>
            <a:endParaRPr sz="2200">
              <a:latin typeface="Arial"/>
              <a:cs typeface="Arial"/>
            </a:endParaRPr>
          </a:p>
        </p:txBody>
      </p:sp>
    </p:spTree>
    <p:extLst>
      <p:ext uri="{BB962C8B-B14F-4D97-AF65-F5344CB8AC3E}">
        <p14:creationId xmlns:p14="http://schemas.microsoft.com/office/powerpoint/2010/main" val="2577597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8772" y="260648"/>
            <a:ext cx="7649652" cy="504071"/>
          </a:xfrm>
          <a:prstGeom prst="rect">
            <a:avLst/>
          </a:prstGeom>
        </p:spPr>
        <p:txBody>
          <a:bodyPr vert="horz" wrap="square" lIns="0" tIns="11516" rIns="0" bIns="0" rtlCol="0">
            <a:spAutoFit/>
          </a:bodyPr>
          <a:lstStyle/>
          <a:p>
            <a:pPr marL="11430">
              <a:spcBef>
                <a:spcPts val="91"/>
              </a:spcBef>
            </a:pPr>
            <a:r>
              <a:rPr lang="en-US" sz="3200" spc="-5" dirty="0" err="1">
                <a:ea typeface="+mj-lt"/>
                <a:cs typeface="+mj-lt"/>
              </a:rPr>
              <a:t>Değişkenler</a:t>
            </a:r>
            <a:r>
              <a:rPr lang="en-US" sz="3200" spc="-5" dirty="0">
                <a:ea typeface="+mj-lt"/>
                <a:cs typeface="+mj-lt"/>
              </a:rPr>
              <a:t> </a:t>
            </a:r>
            <a:r>
              <a:rPr lang="en-US" sz="3200" spc="-5" dirty="0" err="1">
                <a:ea typeface="+mj-lt"/>
                <a:cs typeface="+mj-lt"/>
              </a:rPr>
              <a:t>ve</a:t>
            </a:r>
            <a:r>
              <a:rPr lang="en-US" sz="3200" spc="-5" dirty="0">
                <a:ea typeface="+mj-lt"/>
                <a:cs typeface="+mj-lt"/>
              </a:rPr>
              <a:t> </a:t>
            </a:r>
            <a:r>
              <a:rPr lang="en-US" sz="3200" spc="-5" dirty="0" err="1">
                <a:ea typeface="+mj-lt"/>
                <a:cs typeface="+mj-lt"/>
              </a:rPr>
              <a:t>Kapladıkları</a:t>
            </a:r>
            <a:r>
              <a:rPr lang="en-US" sz="3200" spc="-5" dirty="0">
                <a:ea typeface="+mj-lt"/>
                <a:cs typeface="+mj-lt"/>
              </a:rPr>
              <a:t> Alan (Byte)</a:t>
            </a:r>
            <a:endParaRPr lang="en-US" sz="4000" dirty="0">
              <a:ea typeface="+mj-lt"/>
              <a:cs typeface="+mj-lt"/>
            </a:endParaRPr>
          </a:p>
        </p:txBody>
      </p:sp>
      <p:sp>
        <p:nvSpPr>
          <p:cNvPr id="3" name="object 3"/>
          <p:cNvSpPr txBox="1"/>
          <p:nvPr/>
        </p:nvSpPr>
        <p:spPr>
          <a:xfrm>
            <a:off x="314903" y="1373703"/>
            <a:ext cx="8205416" cy="458486"/>
          </a:xfrm>
          <a:prstGeom prst="rect">
            <a:avLst/>
          </a:prstGeom>
        </p:spPr>
        <p:txBody>
          <a:bodyPr vert="horz" wrap="square" lIns="0" tIns="12092" rIns="0" bIns="0" rtlCol="0" anchor="t">
            <a:spAutoFit/>
          </a:bodyPr>
          <a:lstStyle/>
          <a:p>
            <a:pPr marL="11430" marR="4445">
              <a:spcBef>
                <a:spcPts val="95"/>
              </a:spcBef>
              <a:buSzPct val="42187"/>
              <a:buChar char="●"/>
              <a:tabLst>
                <a:tab pos="112860" algn="l"/>
              </a:tabLst>
            </a:pPr>
            <a:endParaRPr lang="tr-TR" sz="2900" spc="-23" dirty="0">
              <a:latin typeface="Arial"/>
              <a:cs typeface="Arial"/>
            </a:endParaRPr>
          </a:p>
        </p:txBody>
      </p:sp>
      <p:pic>
        <p:nvPicPr>
          <p:cNvPr id="4" name="Resim 4" descr="metin içeren bir resim&#10;&#10;Yüksek güvenilirlikle oluşturulmuş açıklama">
            <a:extLst>
              <a:ext uri="{FF2B5EF4-FFF2-40B4-BE49-F238E27FC236}">
                <a16:creationId xmlns:a16="http://schemas.microsoft.com/office/drawing/2014/main" id="{39EBE715-AE56-4F02-B739-231BE13F9895}"/>
              </a:ext>
            </a:extLst>
          </p:cNvPr>
          <p:cNvPicPr>
            <a:picLocks noChangeAspect="1"/>
          </p:cNvPicPr>
          <p:nvPr/>
        </p:nvPicPr>
        <p:blipFill>
          <a:blip r:embed="rId2" cstate="print"/>
          <a:stretch>
            <a:fillRect/>
          </a:stretch>
        </p:blipFill>
        <p:spPr>
          <a:xfrm>
            <a:off x="1630088" y="784458"/>
            <a:ext cx="6110264" cy="5308838"/>
          </a:xfrm>
          <a:prstGeom prst="rect">
            <a:avLst/>
          </a:prstGeom>
        </p:spPr>
      </p:pic>
    </p:spTree>
    <p:extLst>
      <p:ext uri="{BB962C8B-B14F-4D97-AF65-F5344CB8AC3E}">
        <p14:creationId xmlns:p14="http://schemas.microsoft.com/office/powerpoint/2010/main" val="3316912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Dikdörtgen 3">
            <a:extLst>
              <a:ext uri="{FF2B5EF4-FFF2-40B4-BE49-F238E27FC236}">
                <a16:creationId xmlns:a16="http://schemas.microsoft.com/office/drawing/2014/main" id="{D6F7A048-571C-4539-A70B-211D792376D2}"/>
              </a:ext>
            </a:extLst>
          </p:cNvPr>
          <p:cNvSpPr>
            <a:spLocks noChangeArrowheads="1"/>
          </p:cNvSpPr>
          <p:nvPr/>
        </p:nvSpPr>
        <p:spPr bwMode="auto">
          <a:xfrm>
            <a:off x="936625" y="1741488"/>
            <a:ext cx="82073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pPr marL="342900" indent="-342900" eaLnBrk="1" hangingPunct="1">
              <a:buFont typeface="Arial"/>
              <a:buChar char="•"/>
            </a:pPr>
            <a:endParaRPr lang="tr-TR" altLang="tr-TR" dirty="0">
              <a:ea typeface="Tahoma"/>
            </a:endParaRPr>
          </a:p>
        </p:txBody>
      </p:sp>
      <p:pic>
        <p:nvPicPr>
          <p:cNvPr id="3" name="Resim 3" descr="ekran görüntüsü içeren bir resim&#10;&#10;Yüksek güvenilirlikle oluşturulmuş açıklama">
            <a:extLst>
              <a:ext uri="{FF2B5EF4-FFF2-40B4-BE49-F238E27FC236}">
                <a16:creationId xmlns:a16="http://schemas.microsoft.com/office/drawing/2014/main" id="{AB271B4E-46AD-4A7B-A7F3-980EE3504D1F}"/>
              </a:ext>
            </a:extLst>
          </p:cNvPr>
          <p:cNvPicPr>
            <a:picLocks noChangeAspect="1"/>
          </p:cNvPicPr>
          <p:nvPr/>
        </p:nvPicPr>
        <p:blipFill>
          <a:blip r:embed="rId2" cstate="print"/>
          <a:stretch>
            <a:fillRect/>
          </a:stretch>
        </p:blipFill>
        <p:spPr>
          <a:xfrm>
            <a:off x="1533759" y="692696"/>
            <a:ext cx="5918825" cy="5264292"/>
          </a:xfrm>
          <a:prstGeom prst="rect">
            <a:avLst/>
          </a:prstGeom>
        </p:spPr>
      </p:pic>
    </p:spTree>
    <p:extLst>
      <p:ext uri="{BB962C8B-B14F-4D97-AF65-F5344CB8AC3E}">
        <p14:creationId xmlns:p14="http://schemas.microsoft.com/office/powerpoint/2010/main" val="3631946218"/>
      </p:ext>
    </p:extLst>
  </p:cSld>
  <p:clrMapOvr>
    <a:masterClrMapping/>
  </p:clrMapOvr>
  <p:transition>
    <p:comb/>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mathcs.emory.edu/~cheung/Courses/170/Syllabus/01/FIGS/mem-content2.gif"/>
          <p:cNvPicPr>
            <a:picLocks noChangeAspect="1" noChangeArrowheads="1"/>
          </p:cNvPicPr>
          <p:nvPr/>
        </p:nvPicPr>
        <p:blipFill>
          <a:blip r:embed="rId2" cstate="print"/>
          <a:srcRect/>
          <a:stretch>
            <a:fillRect/>
          </a:stretch>
        </p:blipFill>
        <p:spPr bwMode="auto">
          <a:xfrm>
            <a:off x="827584" y="2636912"/>
            <a:ext cx="7444444" cy="3240360"/>
          </a:xfrm>
          <a:prstGeom prst="rect">
            <a:avLst/>
          </a:prstGeom>
          <a:noFill/>
        </p:spPr>
      </p:pic>
      <p:sp>
        <p:nvSpPr>
          <p:cNvPr id="3" name="2 Metin kutusu"/>
          <p:cNvSpPr txBox="1"/>
          <p:nvPr/>
        </p:nvSpPr>
        <p:spPr>
          <a:xfrm>
            <a:off x="683568" y="932527"/>
            <a:ext cx="7776864" cy="1569660"/>
          </a:xfrm>
          <a:prstGeom prst="rect">
            <a:avLst/>
          </a:prstGeom>
          <a:noFill/>
        </p:spPr>
        <p:txBody>
          <a:bodyPr wrap="square" rtlCol="0">
            <a:spAutoFit/>
          </a:bodyPr>
          <a:lstStyle/>
          <a:p>
            <a:r>
              <a:rPr lang="tr-TR" sz="2400" dirty="0"/>
              <a:t>Bilgisayar, daha büyük bellek hücreleri oluşturmak için RAM belleğindeki bitişik baytları birleştirebilir. Bunun için </a:t>
            </a:r>
            <a:r>
              <a:rPr lang="tr-TR" sz="2400" dirty="0" err="1"/>
              <a:t>byte</a:t>
            </a:r>
            <a:r>
              <a:rPr lang="tr-TR" sz="2400" dirty="0"/>
              <a:t> sıralaması kullanılır (</a:t>
            </a:r>
            <a:r>
              <a:rPr lang="tr-TR" sz="2400" dirty="0" err="1"/>
              <a:t>Endianness</a:t>
            </a:r>
            <a:r>
              <a:rPr lang="tr-TR" sz="2400" dirty="0"/>
              <a:t>).</a:t>
            </a:r>
          </a:p>
          <a:p>
            <a:r>
              <a:rPr lang="tr-TR" sz="2400" dirty="0" err="1"/>
              <a:t>Int</a:t>
            </a:r>
            <a:r>
              <a:rPr lang="tr-TR" sz="2400" dirty="0"/>
              <a:t>, </a:t>
            </a:r>
            <a:r>
              <a:rPr lang="tr-TR" sz="2400" dirty="0" err="1"/>
              <a:t>double</a:t>
            </a:r>
            <a:r>
              <a:rPr lang="tr-TR" sz="2400" dirty="0"/>
              <a:t> vb. veri tiplerinde saklanan veriler.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92500"/>
          </a:bodyPr>
          <a:lstStyle/>
          <a:p>
            <a:r>
              <a:rPr lang="tr-TR" sz="2400" dirty="0"/>
              <a:t>İnsanların soldan sağa veya sağdan sola alfabelere sahip olmaları gibi işlemciler de baytları saklarken önemli baytın solda veya sağda olmasına göre sınıflandırılır. Buna sıralılık veya bitimlilik (</a:t>
            </a:r>
            <a:r>
              <a:rPr lang="tr-TR" sz="2400" dirty="0" err="1"/>
              <a:t>endianness</a:t>
            </a:r>
            <a:r>
              <a:rPr lang="tr-TR" sz="2400" dirty="0"/>
              <a:t>) da denir. Diğer bir deyişle </a:t>
            </a:r>
            <a:r>
              <a:rPr lang="tr-TR" sz="2400" dirty="0" err="1"/>
              <a:t>endianness</a:t>
            </a:r>
            <a:r>
              <a:rPr lang="tr-TR" sz="2400" dirty="0"/>
              <a:t> bayt sıralamasıdır. </a:t>
            </a:r>
          </a:p>
          <a:p>
            <a:endParaRPr lang="tr-TR" sz="2400" dirty="0"/>
          </a:p>
          <a:p>
            <a:r>
              <a:rPr lang="tr-TR" sz="2400" dirty="0" err="1">
                <a:solidFill>
                  <a:srgbClr val="FF0000"/>
                </a:solidFill>
              </a:rPr>
              <a:t>Big</a:t>
            </a:r>
            <a:r>
              <a:rPr lang="tr-TR" sz="2400" dirty="0">
                <a:solidFill>
                  <a:srgbClr val="FF0000"/>
                </a:solidFill>
              </a:rPr>
              <a:t>-</a:t>
            </a:r>
            <a:r>
              <a:rPr lang="tr-TR" sz="2400" dirty="0" err="1">
                <a:solidFill>
                  <a:srgbClr val="FF0000"/>
                </a:solidFill>
              </a:rPr>
              <a:t>endian</a:t>
            </a:r>
            <a:r>
              <a:rPr lang="tr-TR" sz="2400" dirty="0"/>
              <a:t> sıralamada, önemli bayt en küçük adreste depolanırken (Motorola işlemciler, </a:t>
            </a:r>
            <a:r>
              <a:rPr lang="tr-TR" sz="2400" dirty="0" err="1"/>
              <a:t>Adobe</a:t>
            </a:r>
            <a:r>
              <a:rPr lang="tr-TR" sz="2400" dirty="0"/>
              <a:t> </a:t>
            </a:r>
            <a:r>
              <a:rPr lang="tr-TR" sz="2400" dirty="0" err="1"/>
              <a:t>Photoshop</a:t>
            </a:r>
            <a:r>
              <a:rPr lang="tr-TR" sz="2400" dirty="0"/>
              <a:t>, JPEG vb.); </a:t>
            </a:r>
          </a:p>
          <a:p>
            <a:r>
              <a:rPr lang="tr-TR" sz="2400" dirty="0" err="1">
                <a:solidFill>
                  <a:srgbClr val="FF0000"/>
                </a:solidFill>
              </a:rPr>
              <a:t>Little</a:t>
            </a:r>
            <a:r>
              <a:rPr lang="tr-TR" sz="2400" dirty="0">
                <a:solidFill>
                  <a:srgbClr val="FF0000"/>
                </a:solidFill>
              </a:rPr>
              <a:t>-</a:t>
            </a:r>
            <a:r>
              <a:rPr lang="tr-TR" sz="2400" dirty="0" err="1">
                <a:solidFill>
                  <a:srgbClr val="FF0000"/>
                </a:solidFill>
              </a:rPr>
              <a:t>endian</a:t>
            </a:r>
            <a:r>
              <a:rPr lang="tr-TR" sz="2400" dirty="0"/>
              <a:t> sıralamada; önemli bayt en büyük adreste depolanır (Intel x86 ve AMD64/x86-64 serisi işlemciler, BMP, GIF vb.).</a:t>
            </a:r>
          </a:p>
        </p:txBody>
      </p:sp>
      <p:sp>
        <p:nvSpPr>
          <p:cNvPr id="3" name="2 Başlık"/>
          <p:cNvSpPr>
            <a:spLocks noGrp="1"/>
          </p:cNvSpPr>
          <p:nvPr>
            <p:ph type="title"/>
          </p:nvPr>
        </p:nvSpPr>
        <p:spPr/>
        <p:txBody>
          <a:bodyPr>
            <a:normAutofit/>
          </a:bodyPr>
          <a:lstStyle/>
          <a:p>
            <a:r>
              <a:rPr lang="tr-TR" sz="4400" dirty="0" err="1"/>
              <a:t>Big</a:t>
            </a:r>
            <a:r>
              <a:rPr lang="tr-TR" sz="4400" dirty="0"/>
              <a:t>-</a:t>
            </a:r>
            <a:r>
              <a:rPr lang="tr-TR" sz="4400" dirty="0" err="1"/>
              <a:t>endian</a:t>
            </a:r>
            <a:r>
              <a:rPr lang="tr-TR" sz="4400" dirty="0"/>
              <a:t> ve </a:t>
            </a:r>
            <a:r>
              <a:rPr lang="tr-TR" sz="4400" dirty="0" err="1"/>
              <a:t>Little</a:t>
            </a:r>
            <a:r>
              <a:rPr lang="tr-TR" sz="4400" dirty="0"/>
              <a:t>-</a:t>
            </a:r>
            <a:r>
              <a:rPr lang="tr-TR" sz="4400" dirty="0" err="1"/>
              <a:t>endian</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ox(in)">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G-Y Rev 2 again: little-endian is legal! — Agile"/>
          <p:cNvPicPr>
            <a:picLocks noChangeAspect="1" noChangeArrowheads="1"/>
          </p:cNvPicPr>
          <p:nvPr/>
        </p:nvPicPr>
        <p:blipFill>
          <a:blip r:embed="rId2" cstate="print"/>
          <a:srcRect/>
          <a:stretch>
            <a:fillRect/>
          </a:stretch>
        </p:blipFill>
        <p:spPr bwMode="auto">
          <a:xfrm>
            <a:off x="755576" y="1052736"/>
            <a:ext cx="7620000" cy="409575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052736"/>
            <a:ext cx="8229600" cy="4525963"/>
          </a:xfrm>
        </p:spPr>
        <p:txBody>
          <a:bodyPr>
            <a:noAutofit/>
          </a:bodyPr>
          <a:lstStyle/>
          <a:p>
            <a:r>
              <a:rPr lang="tr-TR" sz="2200" dirty="0"/>
              <a:t>Bilgisayar işletim sistemini yüklemek ve programları çalıştırmak için belleği kullanır ve gerçek bellek miktarı, yani RAM sınırlıdır. Bu nedenle, özellikle bir seferde çok fazla program çalıştırdığınızda, hafızanızın bitmesi ihtimali vardır.</a:t>
            </a:r>
          </a:p>
          <a:p>
            <a:endParaRPr lang="tr-TR" sz="1000" dirty="0"/>
          </a:p>
          <a:p>
            <a:r>
              <a:rPr lang="tr-TR" sz="2200" dirty="0"/>
              <a:t>Sanal belleğin kullanışlı olduğu yer burasıdır. "Adres alanını", yani hafızada verileri saklayabileceğiniz yerleri genişleterek bilgisayarınızdaki kullanılabilir belleği artırır. Ek bellek ayırmak için sabit disk alanını kullanır. </a:t>
            </a:r>
          </a:p>
          <a:p>
            <a:r>
              <a:rPr lang="tr-TR" sz="2200" dirty="0"/>
              <a:t>Ancak, sabit sürücü RAM ile karşılaştırıldığında daha yavaştır, bu nedenle sanal bellekte depolanan veriler, kullanılacak gerçek belleğe geri eşlenmelidir. Sanal bellek, bilgisayarınızın yapabileceğinden daha fazla program çalıştırmasını sağlar.</a:t>
            </a:r>
          </a:p>
        </p:txBody>
      </p:sp>
      <p:sp>
        <p:nvSpPr>
          <p:cNvPr id="3" name="2 Başlık"/>
          <p:cNvSpPr>
            <a:spLocks noGrp="1"/>
          </p:cNvSpPr>
          <p:nvPr>
            <p:ph type="title"/>
          </p:nvPr>
        </p:nvSpPr>
        <p:spPr>
          <a:xfrm>
            <a:off x="457200" y="188640"/>
            <a:ext cx="8229600" cy="1143000"/>
          </a:xfrm>
        </p:spPr>
        <p:txBody>
          <a:bodyPr/>
          <a:lstStyle/>
          <a:p>
            <a:r>
              <a:rPr lang="tr-TR" dirty="0"/>
              <a:t>Sanal Bellek (</a:t>
            </a:r>
            <a:r>
              <a:rPr lang="tr-TR" dirty="0" err="1"/>
              <a:t>Virtual</a:t>
            </a:r>
            <a:r>
              <a:rPr lang="tr-TR" dirty="0"/>
              <a:t> </a:t>
            </a:r>
            <a:r>
              <a:rPr lang="tr-TR" dirty="0" err="1"/>
              <a:t>Memory</a:t>
            </a:r>
            <a:r>
              <a:rPr lang="tr-TR"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ox(in)">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96752"/>
            <a:ext cx="8229600" cy="4810539"/>
          </a:xfrm>
        </p:spPr>
        <p:txBody>
          <a:bodyPr>
            <a:noAutofit/>
          </a:bodyPr>
          <a:lstStyle/>
          <a:p>
            <a:r>
              <a:rPr lang="tr-TR" sz="1800" dirty="0"/>
              <a:t>Hesaplamada kelime boyutu, bir CPU'nun bir seferde işleyebileceği maksimum bit sayısını ifade eder. Bir sözcük, işlemci donanım mimarisi tarafından dikte edilen sabit boyutlu bir veri parçasıdır; işlemcinin her zaman kullandığı maksimum boyut olduğu bir anlamda sabittir, ancak kelime boyutlarının işlemci mimarileri arasında, özellikle de üretim ve teknolojinin durumu nedeniyle farklılık göstermesi açısından değişkendir.</a:t>
            </a:r>
          </a:p>
          <a:p>
            <a:endParaRPr lang="tr-TR" sz="1800" dirty="0"/>
          </a:p>
          <a:p>
            <a:r>
              <a:rPr lang="tr-TR" sz="1800" dirty="0"/>
              <a:t>Bilgisayar tarihi boyunca kelime boyutu boyut olarak ve hatta anlam bakımından değişiklik göstermiştir. Başlangıçta "kelime", o sırada mümkün olan maksimum değer olduğu için 16 bit anlamına geliyordu. Ancak işlemci donanım teknolojisi ilerledikçe ve bilgisayarlar gittikçe daha fazla miktarda veriyi işleyebildikçe, kelime, söz konusu işlemcinin işleyebileceği olası maksimum bit sayısı haline geldi. Dolayısıyla, belirli bir işlemcinin işleyebileceğine bağlı olarak, kelime boyutu 4 bit kadar düşük veya 64 bit kadar yüksek olabilir.</a:t>
            </a:r>
          </a:p>
          <a:p>
            <a:endParaRPr lang="tr-TR" sz="1800" dirty="0"/>
          </a:p>
        </p:txBody>
      </p:sp>
      <p:sp>
        <p:nvSpPr>
          <p:cNvPr id="3" name="2 Başlık"/>
          <p:cNvSpPr>
            <a:spLocks noGrp="1"/>
          </p:cNvSpPr>
          <p:nvPr>
            <p:ph type="title"/>
          </p:nvPr>
        </p:nvSpPr>
        <p:spPr/>
        <p:txBody>
          <a:bodyPr/>
          <a:lstStyle/>
          <a:p>
            <a:r>
              <a:rPr lang="tr-TR" dirty="0"/>
              <a:t>Word Size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1196752"/>
            <a:ext cx="8496944" cy="4810539"/>
          </a:xfrm>
        </p:spPr>
        <p:txBody>
          <a:bodyPr>
            <a:noAutofit/>
          </a:bodyPr>
          <a:lstStyle/>
          <a:p>
            <a:pPr>
              <a:buNone/>
            </a:pPr>
            <a:r>
              <a:rPr lang="tr-TR" sz="2000" dirty="0"/>
              <a:t>Kelime boyutu, tümü işlemeyle ilgili bir dizi kavram için kullanılır. Aşağıdakilerden herhangi birinde kullanılır:</a:t>
            </a:r>
          </a:p>
          <a:p>
            <a:endParaRPr lang="tr-TR" sz="2000" dirty="0"/>
          </a:p>
          <a:p>
            <a:r>
              <a:rPr lang="tr-TR" sz="2000" dirty="0"/>
              <a:t>Adresler - Adres, mümkün olan tüm aralığı temsil edebilmelidir, bu nedenle tam bir kelimeyi veya bir katını kullanır.</a:t>
            </a:r>
          </a:p>
          <a:p>
            <a:r>
              <a:rPr lang="tr-TR" sz="2000" dirty="0"/>
              <a:t>Sabit noktalı sayılar - Tamsayılar farklı boyutlarda mevcuttur, ancak genellikle işlemci tarafından desteklenen tam sözcüğün boyutunu alır.</a:t>
            </a:r>
          </a:p>
          <a:p>
            <a:r>
              <a:rPr lang="tr-TR" sz="2000" dirty="0"/>
              <a:t>Kayan noktalı sayılar - Kayan noktalı sayılar için tutucular genellikle tam kelime uzunluğunu veya katlarını kullanır.</a:t>
            </a:r>
          </a:p>
          <a:p>
            <a:r>
              <a:rPr lang="tr-TR" sz="2000" dirty="0"/>
              <a:t>Kayıtlar - Kaydın boyutu, kayıt türüne ve amacının ne olduğuna bağlıdır, ancak genel amaçlı bir kayıt genellikle işlemcinin maksimum kelime boyutu kapasitesini kullanır.</a:t>
            </a:r>
          </a:p>
          <a:p>
            <a:r>
              <a:rPr lang="tr-TR" sz="2000" dirty="0"/>
              <a:t>Talimatlar - İşlemciler için komut setleri genellikle tam kelime boyutunda kodlanır.</a:t>
            </a:r>
          </a:p>
        </p:txBody>
      </p:sp>
      <p:sp>
        <p:nvSpPr>
          <p:cNvPr id="3" name="2 Başlık"/>
          <p:cNvSpPr>
            <a:spLocks noGrp="1"/>
          </p:cNvSpPr>
          <p:nvPr>
            <p:ph type="title"/>
          </p:nvPr>
        </p:nvSpPr>
        <p:spPr/>
        <p:txBody>
          <a:bodyPr/>
          <a:lstStyle/>
          <a:p>
            <a:r>
              <a:rPr lang="tr-TR" dirty="0"/>
              <a:t>Word Size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box(in)">
                                      <p:cBhvr>
                                        <p:cTn id="15" dur="500"/>
                                        <p:tgtEl>
                                          <p:spTgt spid="2">
                                            <p:txEl>
                                              <p:pRg st="3" end="3"/>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ox(in)">
                                      <p:cBhvr>
                                        <p:cTn id="18" dur="500"/>
                                        <p:tgtEl>
                                          <p:spTgt spid="2">
                                            <p:txEl>
                                              <p:pRg st="4" end="4"/>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box(in)">
                                      <p:cBhvr>
                                        <p:cTn id="21" dur="500"/>
                                        <p:tgtEl>
                                          <p:spTgt spid="2">
                                            <p:txEl>
                                              <p:pRg st="5" end="5"/>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box(in)">
                                      <p:cBhvr>
                                        <p:cTn id="24"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1196752"/>
            <a:ext cx="8424936" cy="4525963"/>
          </a:xfrm>
        </p:spPr>
        <p:txBody>
          <a:bodyPr>
            <a:normAutofit/>
          </a:bodyPr>
          <a:lstStyle/>
          <a:p>
            <a:r>
              <a:rPr lang="tr-TR" sz="2000" dirty="0"/>
              <a:t>8 bit=1 </a:t>
            </a:r>
            <a:r>
              <a:rPr lang="tr-TR" sz="2000" dirty="0" err="1"/>
              <a:t>byte</a:t>
            </a:r>
            <a:endParaRPr lang="tr-TR" sz="2000" dirty="0"/>
          </a:p>
          <a:p>
            <a:r>
              <a:rPr lang="tr-TR" sz="2000" dirty="0"/>
              <a:t>Makinenin kelime boyutu (</a:t>
            </a:r>
            <a:r>
              <a:rPr lang="tr-TR" sz="2000" dirty="0" err="1"/>
              <a:t>word</a:t>
            </a:r>
            <a:r>
              <a:rPr lang="tr-TR" sz="2000" dirty="0"/>
              <a:t>), CPU'nun bir talimatta kaç biti manipüle edebileceğidir.</a:t>
            </a:r>
          </a:p>
          <a:p>
            <a:r>
              <a:rPr lang="tr-TR" sz="2000" dirty="0"/>
              <a:t>16-bitlik makinede 2 </a:t>
            </a:r>
            <a:r>
              <a:rPr lang="tr-TR" sz="2000" dirty="0" err="1"/>
              <a:t>byte</a:t>
            </a:r>
            <a:r>
              <a:rPr lang="tr-TR" sz="2000" dirty="0"/>
              <a:t> bir araya gelerek kelime (</a:t>
            </a:r>
            <a:r>
              <a:rPr lang="tr-TR" sz="2000" dirty="0" err="1"/>
              <a:t>word</a:t>
            </a:r>
            <a:r>
              <a:rPr lang="tr-TR" sz="2000" dirty="0"/>
              <a:t>) oluşturur.</a:t>
            </a:r>
          </a:p>
          <a:p>
            <a:r>
              <a:rPr lang="tr-TR" sz="2000" dirty="0"/>
              <a:t>32-bitlik makinede 4 </a:t>
            </a:r>
            <a:r>
              <a:rPr lang="tr-TR" sz="2000" dirty="0" err="1"/>
              <a:t>byte</a:t>
            </a:r>
            <a:r>
              <a:rPr lang="tr-TR" sz="2000" dirty="0"/>
              <a:t> </a:t>
            </a:r>
            <a:r>
              <a:rPr lang="en-US" sz="2000" dirty="0"/>
              <a:t>double word</a:t>
            </a:r>
            <a:r>
              <a:rPr lang="tr-TR" sz="2000" dirty="0"/>
              <a:t> (</a:t>
            </a:r>
            <a:r>
              <a:rPr lang="tr-TR" sz="2000" dirty="0" err="1"/>
              <a:t>dword</a:t>
            </a:r>
            <a:r>
              <a:rPr lang="tr-TR" sz="2000" dirty="0"/>
              <a:t>)</a:t>
            </a:r>
          </a:p>
          <a:p>
            <a:r>
              <a:rPr lang="tr-TR" sz="2000" dirty="0"/>
              <a:t>64-bitlik makinede 8 </a:t>
            </a:r>
            <a:r>
              <a:rPr lang="tr-TR" sz="2000" dirty="0" err="1"/>
              <a:t>byte</a:t>
            </a:r>
            <a:r>
              <a:rPr lang="tr-TR" sz="2000" dirty="0"/>
              <a:t> </a:t>
            </a:r>
            <a:r>
              <a:rPr lang="en-US" sz="2000" dirty="0"/>
              <a:t>quad word</a:t>
            </a:r>
            <a:r>
              <a:rPr lang="tr-TR" sz="2000" dirty="0"/>
              <a:t> (</a:t>
            </a:r>
            <a:r>
              <a:rPr lang="tr-TR" sz="2000" dirty="0" err="1"/>
              <a:t>qword</a:t>
            </a:r>
            <a:r>
              <a:rPr lang="tr-TR" sz="2000" dirty="0"/>
              <a:t>)</a:t>
            </a:r>
          </a:p>
          <a:p>
            <a:endParaRPr lang="tr-TR" sz="2000" dirty="0"/>
          </a:p>
        </p:txBody>
      </p:sp>
      <p:sp>
        <p:nvSpPr>
          <p:cNvPr id="3" name="2 Başlık"/>
          <p:cNvSpPr>
            <a:spLocks noGrp="1"/>
          </p:cNvSpPr>
          <p:nvPr>
            <p:ph type="title"/>
          </p:nvPr>
        </p:nvSpPr>
        <p:spPr/>
        <p:txBody>
          <a:bodyPr/>
          <a:lstStyle/>
          <a:p>
            <a:r>
              <a:rPr lang="tr-TR" dirty="0"/>
              <a:t>Bit, </a:t>
            </a:r>
            <a:r>
              <a:rPr lang="tr-TR" dirty="0" err="1"/>
              <a:t>Byte</a:t>
            </a:r>
            <a:r>
              <a:rPr lang="tr-TR" dirty="0"/>
              <a:t>, Word</a:t>
            </a:r>
          </a:p>
        </p:txBody>
      </p:sp>
      <p:pic>
        <p:nvPicPr>
          <p:cNvPr id="6147" name="Picture 3" descr="https://encrypted-tbn0.gstatic.com/images?q=tbn:ANd9GcTOJpsioHl9uoMb9BQU0hOq8fSvmiRNMFnYuA&amp;usqp=CAU"/>
          <p:cNvPicPr>
            <a:picLocks noChangeAspect="1" noChangeArrowheads="1"/>
          </p:cNvPicPr>
          <p:nvPr/>
        </p:nvPicPr>
        <p:blipFill>
          <a:blip r:embed="rId2" cstate="print"/>
          <a:srcRect/>
          <a:stretch>
            <a:fillRect/>
          </a:stretch>
        </p:blipFill>
        <p:spPr bwMode="auto">
          <a:xfrm>
            <a:off x="2354553" y="3573016"/>
            <a:ext cx="6465919" cy="27363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ox(in)">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ox(in)">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ox(in)">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box(in)">
                                      <p:cBhvr>
                                        <p:cTn id="25" dur="500"/>
                                        <p:tgtEl>
                                          <p:spTgt spid="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6147"/>
                                        </p:tgtEl>
                                        <p:attrNameLst>
                                          <p:attrName>style.visibility</p:attrName>
                                        </p:attrNameLst>
                                      </p:cBhvr>
                                      <p:to>
                                        <p:strVal val="visible"/>
                                      </p:to>
                                    </p:set>
                                    <p:animEffect transition="in" filter="box(in)">
                                      <p:cBhvr>
                                        <p:cTn id="30"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dirty="0"/>
              <a:t>Bununla birlikte; çoğu mimaride ana bellek, kelime-adreslenebilir yapıdan ziyade bayt-adreslenebilir yapıdadır. Bu tür mimarilerde, CPU veya ana bellek 1-bayt okuma veya yazma yeteneğine sahiptir.</a:t>
            </a:r>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1124744"/>
            <a:ext cx="8424936" cy="4525963"/>
          </a:xfrm>
        </p:spPr>
        <p:txBody>
          <a:bodyPr>
            <a:normAutofit/>
          </a:bodyPr>
          <a:lstStyle/>
          <a:p>
            <a:pPr>
              <a:buNone/>
            </a:pPr>
            <a:r>
              <a:rPr lang="tr-TR" sz="1900" dirty="0"/>
              <a:t>Veriler paralel çalışan birden çok diske dağıtılır. Amaç performans ve güvenilirliği arttırmaktır. RAID </a:t>
            </a:r>
            <a:r>
              <a:rPr lang="tr-TR" sz="1900" dirty="0" err="1"/>
              <a:t>modlarının</a:t>
            </a:r>
            <a:r>
              <a:rPr lang="tr-TR" sz="1900" dirty="0"/>
              <a:t> çoğu verileri korumak için sabit disk havuzundaki eşit kapasiteli diskleri kullanır. </a:t>
            </a:r>
          </a:p>
          <a:p>
            <a:pPr marL="624078" indent="-514350"/>
            <a:r>
              <a:rPr lang="tr-TR" sz="2000" b="1" dirty="0">
                <a:solidFill>
                  <a:srgbClr val="FF0000"/>
                </a:solidFill>
              </a:rPr>
              <a:t>JBOD (</a:t>
            </a:r>
            <a:r>
              <a:rPr lang="en-US" sz="2000" b="1" dirty="0">
                <a:solidFill>
                  <a:srgbClr val="FF0000"/>
                </a:solidFill>
              </a:rPr>
              <a:t>Just a Bunch of Disks</a:t>
            </a:r>
            <a:r>
              <a:rPr lang="tr-TR" sz="2000" b="1" dirty="0">
                <a:solidFill>
                  <a:srgbClr val="FF0000"/>
                </a:solidFill>
              </a:rPr>
              <a:t>-Sadece Bir Yığın Disk)</a:t>
            </a:r>
          </a:p>
          <a:p>
            <a:pPr>
              <a:buNone/>
            </a:pPr>
            <a:r>
              <a:rPr lang="tr-TR" sz="1900" dirty="0"/>
              <a:t>JBOD yapılandırmasındaki diskler verileri sırayla depolar. Örneğin, veriler önce Disk 1'e yazılır. Disk 1 dolduktan sonra veriler Disk 2'ye, sonra Disk 3'e, vs. yazılır. Bu seviyedeki </a:t>
            </a:r>
            <a:r>
              <a:rPr lang="tr-TR" sz="1900" dirty="0" err="1"/>
              <a:t>RAID'in</a:t>
            </a:r>
            <a:r>
              <a:rPr lang="tr-TR" sz="1900" dirty="0"/>
              <a:t> iki avantajı, disklerin toplam depolama kapasitesinin %100'ünün kullanılması ve kolay genişletilebilmesidir. Fakat tek bir disk arıza yapsa verileri tümü kaybolur. </a:t>
            </a:r>
          </a:p>
        </p:txBody>
      </p:sp>
      <p:sp>
        <p:nvSpPr>
          <p:cNvPr id="3" name="2 Başlık"/>
          <p:cNvSpPr>
            <a:spLocks noGrp="1"/>
          </p:cNvSpPr>
          <p:nvPr>
            <p:ph type="title"/>
          </p:nvPr>
        </p:nvSpPr>
        <p:spPr/>
        <p:txBody>
          <a:bodyPr/>
          <a:lstStyle/>
          <a:p>
            <a:r>
              <a:rPr lang="tr-TR" dirty="0"/>
              <a:t>Hard Disklerde RAID </a:t>
            </a:r>
            <a:r>
              <a:rPr lang="tr-TR" dirty="0" err="1"/>
              <a:t>Modları</a:t>
            </a:r>
            <a:endParaRPr lang="tr-TR" dirty="0"/>
          </a:p>
        </p:txBody>
      </p:sp>
      <p:pic>
        <p:nvPicPr>
          <p:cNvPr id="93186" name="Picture 2" descr="https://www.seagate.com/files/www-content/manuals/business-storage-nas-os-manual/_shared/images/116a_ill_jbod.png"/>
          <p:cNvPicPr>
            <a:picLocks noChangeAspect="1" noChangeArrowheads="1"/>
          </p:cNvPicPr>
          <p:nvPr/>
        </p:nvPicPr>
        <p:blipFill>
          <a:blip r:embed="rId2" cstate="print"/>
          <a:srcRect t="9027"/>
          <a:stretch>
            <a:fillRect/>
          </a:stretch>
        </p:blipFill>
        <p:spPr bwMode="auto">
          <a:xfrm>
            <a:off x="2699792" y="4005064"/>
            <a:ext cx="4896544" cy="233167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ox(i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93186"/>
                                        </p:tgtEl>
                                        <p:attrNameLst>
                                          <p:attrName>style.visibility</p:attrName>
                                        </p:attrNameLst>
                                      </p:cBhvr>
                                      <p:to>
                                        <p:strVal val="visible"/>
                                      </p:to>
                                    </p:set>
                                    <p:animEffect transition="in" filter="box(in)">
                                      <p:cBhvr>
                                        <p:cTn id="22" dur="500"/>
                                        <p:tgtEl>
                                          <p:spTgt spid="93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24744"/>
            <a:ext cx="8229600" cy="4525963"/>
          </a:xfrm>
        </p:spPr>
        <p:txBody>
          <a:bodyPr>
            <a:normAutofit/>
          </a:bodyPr>
          <a:lstStyle/>
          <a:p>
            <a:r>
              <a:rPr lang="tr-TR" sz="2000" dirty="0"/>
              <a:t>RAID 0, verileri birimdeki disklerin tümüne yazdığından en hızlı RAID </a:t>
            </a:r>
            <a:r>
              <a:rPr lang="tr-TR" sz="2000" dirty="0" err="1"/>
              <a:t>modudur</a:t>
            </a:r>
            <a:r>
              <a:rPr lang="tr-TR" sz="2000" dirty="0"/>
              <a:t>. Ayrıca, optimum veri depolama için tüm disklerin kapasiteleri birbirine eklenir. Fakat RAID 0'da NAS için çok önemli bir özellik yoktur: veri koruma. Bir diskin arıza yapması durumunda hiçbir veriye erişilemez. JBOD elde </a:t>
            </a:r>
            <a:r>
              <a:rPr lang="tr-TR" sz="2000" dirty="0" err="1"/>
              <a:t>varolan</a:t>
            </a:r>
            <a:r>
              <a:rPr lang="tr-TR" sz="2000" dirty="0"/>
              <a:t> diskleri birleştirip büyük kapasite elde etmek için birebirdir. Çünkü </a:t>
            </a:r>
            <a:r>
              <a:rPr lang="tr-TR" sz="2000" dirty="0" err="1"/>
              <a:t>Raid</a:t>
            </a:r>
            <a:r>
              <a:rPr lang="tr-TR" sz="2000" dirty="0"/>
              <a:t> 0’da kapasite ve performans en küçük disk performansı ve kapasitesi ile sınırlıdır.</a:t>
            </a:r>
          </a:p>
        </p:txBody>
      </p:sp>
      <p:sp>
        <p:nvSpPr>
          <p:cNvPr id="3" name="2 Başlık"/>
          <p:cNvSpPr>
            <a:spLocks noGrp="1"/>
          </p:cNvSpPr>
          <p:nvPr>
            <p:ph type="title"/>
          </p:nvPr>
        </p:nvSpPr>
        <p:spPr/>
        <p:txBody>
          <a:bodyPr>
            <a:normAutofit/>
          </a:bodyPr>
          <a:lstStyle/>
          <a:p>
            <a:r>
              <a:rPr lang="tr-TR" b="0" dirty="0">
                <a:solidFill>
                  <a:srgbClr val="FF0000"/>
                </a:solidFill>
              </a:rPr>
              <a:t>RAID 0</a:t>
            </a:r>
            <a:endParaRPr lang="tr-TR" dirty="0">
              <a:solidFill>
                <a:srgbClr val="FF0000"/>
              </a:solidFill>
            </a:endParaRPr>
          </a:p>
        </p:txBody>
      </p:sp>
      <p:pic>
        <p:nvPicPr>
          <p:cNvPr id="3074" name="Picture 2" descr="https://www.seagate.com/files/www-content/manuals/business-storage-nas-os-manual/_shared/images/116b_ill_raid_0.png"/>
          <p:cNvPicPr>
            <a:picLocks noChangeAspect="1" noChangeArrowheads="1"/>
          </p:cNvPicPr>
          <p:nvPr/>
        </p:nvPicPr>
        <p:blipFill>
          <a:blip r:embed="rId2" cstate="print"/>
          <a:srcRect/>
          <a:stretch>
            <a:fillRect/>
          </a:stretch>
        </p:blipFill>
        <p:spPr bwMode="auto">
          <a:xfrm>
            <a:off x="3347864" y="3573016"/>
            <a:ext cx="5544616" cy="2902261"/>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063277"/>
            <a:ext cx="8229600" cy="4525963"/>
          </a:xfrm>
        </p:spPr>
        <p:txBody>
          <a:bodyPr>
            <a:normAutofit/>
          </a:bodyPr>
          <a:lstStyle/>
          <a:p>
            <a:r>
              <a:rPr lang="tr-TR" sz="2000" dirty="0"/>
              <a:t>Bütün veriler birimdeki her diske yazıldığından RAID 1 gelişmiş veri güvenliği sağlar. Bir diskin arıza yapması durumunda veriler birimdeki diğer disklerde kullanılabilir. Ancak, bir kereden fazla yazmak zaman aldığından performans düşer. Buna ilaveten, veriler birimdeki tüm disklerde depolandığından RAID 1 disk kapasitesini %50 veya daha üstü bir oranda düşürür.</a:t>
            </a:r>
          </a:p>
        </p:txBody>
      </p:sp>
      <p:sp>
        <p:nvSpPr>
          <p:cNvPr id="3" name="2 Başlık"/>
          <p:cNvSpPr>
            <a:spLocks noGrp="1"/>
          </p:cNvSpPr>
          <p:nvPr>
            <p:ph type="title"/>
          </p:nvPr>
        </p:nvSpPr>
        <p:spPr/>
        <p:txBody>
          <a:bodyPr>
            <a:normAutofit/>
          </a:bodyPr>
          <a:lstStyle/>
          <a:p>
            <a:r>
              <a:rPr lang="tr-TR" b="0" dirty="0">
                <a:solidFill>
                  <a:srgbClr val="FF0000"/>
                </a:solidFill>
              </a:rPr>
              <a:t>RAID 1</a:t>
            </a:r>
            <a:endParaRPr lang="tr-TR" dirty="0">
              <a:solidFill>
                <a:srgbClr val="FF0000"/>
              </a:solidFill>
            </a:endParaRPr>
          </a:p>
        </p:txBody>
      </p:sp>
      <p:pic>
        <p:nvPicPr>
          <p:cNvPr id="2050" name="Picture 2" descr="https://www.seagate.com/files/www-content/manuals/business-storage-nas-os-manual/_shared/images/117_ill_raid_1.png"/>
          <p:cNvPicPr>
            <a:picLocks noChangeAspect="1" noChangeArrowheads="1"/>
          </p:cNvPicPr>
          <p:nvPr/>
        </p:nvPicPr>
        <p:blipFill>
          <a:blip r:embed="rId2" cstate="print"/>
          <a:srcRect/>
          <a:stretch>
            <a:fillRect/>
          </a:stretch>
        </p:blipFill>
        <p:spPr bwMode="auto">
          <a:xfrm>
            <a:off x="2411760" y="3284984"/>
            <a:ext cx="5735960" cy="3002418"/>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908720"/>
            <a:ext cx="8229600" cy="4525963"/>
          </a:xfrm>
        </p:spPr>
        <p:txBody>
          <a:bodyPr>
            <a:normAutofit/>
          </a:bodyPr>
          <a:lstStyle/>
          <a:p>
            <a:r>
              <a:rPr lang="tr-TR" sz="1800" dirty="0"/>
              <a:t>RAID 5 verileri birimdeki tüm disklere ve her veri bloğundaki bir eşlik bloğuna yazar. Fiziksel disklerden birinin arıza yapması durumunda arızalı diskteki veriler değiştirilen diskte yeniden oluşturulabilir. Tek diskin kaybedilmesi durumunda veri kaybı olmaz fakat veriler değiştirilen diskte yeniden oluşturulmadan önce ikinci bir disk arızalanırsa, dizideki tüm veriler kaybolur. RAID 5 birimi oluşturmak için en az üç disk gerekir. RAID 5 performansı, verileri koruyabilme avantajıyla birlikte RAID 0 ile yarışabilecek seviyededir. </a:t>
            </a:r>
          </a:p>
          <a:p>
            <a:r>
              <a:rPr lang="tr-TR" sz="1800" i="1" dirty="0"/>
              <a:t>RAID 6 verileri birimdeki tüm disklere ve her veri bloğundaki iki eşlik bloğuna yazar.</a:t>
            </a:r>
          </a:p>
          <a:p>
            <a:endParaRPr lang="tr-TR" sz="1800" i="1" dirty="0"/>
          </a:p>
        </p:txBody>
      </p:sp>
      <p:sp>
        <p:nvSpPr>
          <p:cNvPr id="3" name="2 Başlık"/>
          <p:cNvSpPr>
            <a:spLocks noGrp="1"/>
          </p:cNvSpPr>
          <p:nvPr>
            <p:ph type="title"/>
          </p:nvPr>
        </p:nvSpPr>
        <p:spPr>
          <a:xfrm>
            <a:off x="457200" y="116632"/>
            <a:ext cx="8229600" cy="1143000"/>
          </a:xfrm>
        </p:spPr>
        <p:txBody>
          <a:bodyPr>
            <a:normAutofit/>
          </a:bodyPr>
          <a:lstStyle/>
          <a:p>
            <a:r>
              <a:rPr lang="tr-TR" b="0" dirty="0">
                <a:solidFill>
                  <a:srgbClr val="FF0000"/>
                </a:solidFill>
              </a:rPr>
              <a:t>RAID 5</a:t>
            </a:r>
            <a:endParaRPr lang="tr-TR" dirty="0">
              <a:solidFill>
                <a:srgbClr val="FF0000"/>
              </a:solidFill>
            </a:endParaRPr>
          </a:p>
        </p:txBody>
      </p:sp>
      <p:pic>
        <p:nvPicPr>
          <p:cNvPr id="1026" name="Picture 2" descr="https://www.seagate.com/files/www-content/manuals/business-storage-nas-os-manual/_shared/images/118a_ill_raid_5.png"/>
          <p:cNvPicPr>
            <a:picLocks noChangeAspect="1" noChangeArrowheads="1"/>
          </p:cNvPicPr>
          <p:nvPr/>
        </p:nvPicPr>
        <p:blipFill>
          <a:blip r:embed="rId2" cstate="print"/>
          <a:srcRect/>
          <a:stretch>
            <a:fillRect/>
          </a:stretch>
        </p:blipFill>
        <p:spPr bwMode="auto">
          <a:xfrm>
            <a:off x="2843808" y="3501008"/>
            <a:ext cx="5447928" cy="2851651"/>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764704"/>
            <a:ext cx="8229600" cy="4525963"/>
          </a:xfrm>
        </p:spPr>
        <p:txBody>
          <a:bodyPr>
            <a:normAutofit/>
          </a:bodyPr>
          <a:lstStyle/>
          <a:p>
            <a:r>
              <a:rPr lang="tr-TR" sz="1800" dirty="0"/>
              <a:t>RAID 10, RAID 0 performansıyla RAID 1 korumasını birleştirir. RAID 10, örneğin, dört disk kullanarak iki RAID 1 </a:t>
            </a:r>
            <a:r>
              <a:rPr lang="tr-TR" sz="1800" dirty="0" err="1"/>
              <a:t>segmenti</a:t>
            </a:r>
            <a:r>
              <a:rPr lang="tr-TR" sz="1800" dirty="0"/>
              <a:t> oluşturur ve bunları RAID 0 bandı olarak birleştirir. Sekiz diskli RAID 0 bandında dört RAID 1 </a:t>
            </a:r>
            <a:r>
              <a:rPr lang="tr-TR" sz="1800" dirty="0" err="1"/>
              <a:t>segmenti</a:t>
            </a:r>
            <a:r>
              <a:rPr lang="tr-TR" sz="1800" dirty="0"/>
              <a:t> bulunur. Bu tür yapılandırmalar, iki RAID 1 </a:t>
            </a:r>
            <a:r>
              <a:rPr lang="tr-TR" sz="1800" dirty="0" err="1"/>
              <a:t>segmentinde</a:t>
            </a:r>
            <a:r>
              <a:rPr lang="tr-TR" sz="1800" dirty="0"/>
              <a:t> iki disk arızasını destekleyerek sıra dışı veri koruması sağlar. Ayrıca, RAID 10 verileri dosya seviyesinde yazar ve RAID 0 bandı nedeniyle, yüksek sayıdaki küçük dosyaların yönetiminde kullanıcıya daha yüksek performans sağlar. Veritabanı yöneticileri için çok iyi bir seçimdir. </a:t>
            </a:r>
          </a:p>
          <a:p>
            <a:endParaRPr lang="tr-TR" sz="2400" dirty="0"/>
          </a:p>
        </p:txBody>
      </p:sp>
      <p:sp>
        <p:nvSpPr>
          <p:cNvPr id="3" name="2 Başlık"/>
          <p:cNvSpPr>
            <a:spLocks noGrp="1"/>
          </p:cNvSpPr>
          <p:nvPr>
            <p:ph type="title"/>
          </p:nvPr>
        </p:nvSpPr>
        <p:spPr>
          <a:xfrm>
            <a:off x="457200" y="-18256"/>
            <a:ext cx="8229600" cy="1143000"/>
          </a:xfrm>
        </p:spPr>
        <p:txBody>
          <a:bodyPr>
            <a:normAutofit/>
          </a:bodyPr>
          <a:lstStyle/>
          <a:p>
            <a:r>
              <a:rPr lang="tr-TR" b="0" dirty="0">
                <a:solidFill>
                  <a:srgbClr val="FF0000"/>
                </a:solidFill>
              </a:rPr>
              <a:t>RAID 10</a:t>
            </a:r>
            <a:endParaRPr lang="tr-TR" dirty="0">
              <a:solidFill>
                <a:srgbClr val="FF0000"/>
              </a:solidFill>
            </a:endParaRPr>
          </a:p>
        </p:txBody>
      </p:sp>
      <p:pic>
        <p:nvPicPr>
          <p:cNvPr id="280578" name="Picture 2" descr="https://www.seagate.com/files/www-content/manuals/business-storage-nas-os-manual/_shared/images/119_ill_raid_10.png"/>
          <p:cNvPicPr>
            <a:picLocks noChangeAspect="1" noChangeArrowheads="1"/>
          </p:cNvPicPr>
          <p:nvPr/>
        </p:nvPicPr>
        <p:blipFill>
          <a:blip r:embed="rId2" cstate="print"/>
          <a:srcRect/>
          <a:stretch>
            <a:fillRect/>
          </a:stretch>
        </p:blipFill>
        <p:spPr bwMode="auto">
          <a:xfrm>
            <a:off x="2915816" y="3212976"/>
            <a:ext cx="6052970" cy="316835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13383</TotalTime>
  <Words>1703</Words>
  <Application>Microsoft Office PowerPoint</Application>
  <PresentationFormat>Ekran Gösterisi (4:3)</PresentationFormat>
  <Paragraphs>112</Paragraphs>
  <Slides>33</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33</vt:i4>
      </vt:variant>
    </vt:vector>
  </HeadingPairs>
  <TitlesOfParts>
    <vt:vector size="42" baseType="lpstr">
      <vt:lpstr>Arial</vt:lpstr>
      <vt:lpstr>Calibri</vt:lpstr>
      <vt:lpstr>Lucida Sans Unicode</vt:lpstr>
      <vt:lpstr>Tahoma</vt:lpstr>
      <vt:lpstr>Verdana</vt:lpstr>
      <vt:lpstr>Wingdings</vt:lpstr>
      <vt:lpstr>Wingdings 2</vt:lpstr>
      <vt:lpstr>Wingdings 3</vt:lpstr>
      <vt:lpstr>Kalabalık</vt:lpstr>
      <vt:lpstr>PowerPoint Sunusu</vt:lpstr>
      <vt:lpstr>PowerPoint Sunusu</vt:lpstr>
      <vt:lpstr>PowerPoint Sunusu</vt:lpstr>
      <vt:lpstr>Bellek (Memory)</vt:lpstr>
      <vt:lpstr>Ana Bellek (Main Memory)</vt:lpstr>
      <vt:lpstr>DRAM teknolojisindeki ilerlemeler</vt:lpstr>
      <vt:lpstr>PowerPoint Sunusu</vt:lpstr>
      <vt:lpstr>Önbellek</vt:lpstr>
      <vt:lpstr>PowerPoint Sunusu</vt:lpstr>
      <vt:lpstr>PowerPoint Sunusu</vt:lpstr>
      <vt:lpstr>PowerPoint Sunusu</vt:lpstr>
      <vt:lpstr>PowerPoint Sunusu</vt:lpstr>
      <vt:lpstr>PowerPoint Sunusu</vt:lpstr>
      <vt:lpstr>PowerPoint Sunusu</vt:lpstr>
      <vt:lpstr>PowerPoint Sunusu</vt:lpstr>
      <vt:lpstr>İşlemci ve diskteki veri boyutları</vt:lpstr>
      <vt:lpstr>Bilgisayarda Veri Kavramı</vt:lpstr>
      <vt:lpstr>Verinin bellekte tutulması</vt:lpstr>
      <vt:lpstr>Değişkenler ve Kapladıkları Alan (Byte)</vt:lpstr>
      <vt:lpstr>PowerPoint Sunusu</vt:lpstr>
      <vt:lpstr>PowerPoint Sunusu</vt:lpstr>
      <vt:lpstr>Big-endian ve Little-endian</vt:lpstr>
      <vt:lpstr>PowerPoint Sunusu</vt:lpstr>
      <vt:lpstr>Sanal Bellek (Virtual Memory)</vt:lpstr>
      <vt:lpstr>Word Size</vt:lpstr>
      <vt:lpstr>Word Size</vt:lpstr>
      <vt:lpstr>Bit, Byte, Word</vt:lpstr>
      <vt:lpstr>PowerPoint Sunusu</vt:lpstr>
      <vt:lpstr>Hard Disklerde RAID Modları</vt:lpstr>
      <vt:lpstr>RAID 0</vt:lpstr>
      <vt:lpstr>RAID 1</vt:lpstr>
      <vt:lpstr>RAID 5</vt:lpstr>
      <vt:lpstr>RAID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Mimarisi</dc:title>
  <dc:creator>ihsan</dc:creator>
  <cp:lastModifiedBy>İhsan Pençe</cp:lastModifiedBy>
  <cp:revision>430</cp:revision>
  <dcterms:created xsi:type="dcterms:W3CDTF">2021-02-14T11:19:24Z</dcterms:created>
  <dcterms:modified xsi:type="dcterms:W3CDTF">2025-02-10T21:29:12Z</dcterms:modified>
</cp:coreProperties>
</file>