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94" r:id="rId2"/>
    <p:sldId id="299" r:id="rId3"/>
    <p:sldId id="292" r:id="rId4"/>
    <p:sldId id="293" r:id="rId5"/>
    <p:sldId id="273" r:id="rId6"/>
    <p:sldId id="288" r:id="rId7"/>
    <p:sldId id="291" r:id="rId8"/>
    <p:sldId id="296" r:id="rId9"/>
    <p:sldId id="297" r:id="rId10"/>
    <p:sldId id="263" r:id="rId11"/>
    <p:sldId id="258" r:id="rId12"/>
    <p:sldId id="259" r:id="rId13"/>
    <p:sldId id="265" r:id="rId14"/>
    <p:sldId id="260" r:id="rId15"/>
    <p:sldId id="261" r:id="rId16"/>
    <p:sldId id="262" r:id="rId17"/>
    <p:sldId id="264" r:id="rId18"/>
    <p:sldId id="272" r:id="rId19"/>
    <p:sldId id="266" r:id="rId20"/>
    <p:sldId id="267" r:id="rId21"/>
    <p:sldId id="268" r:id="rId22"/>
    <p:sldId id="269" r:id="rId23"/>
    <p:sldId id="270" r:id="rId24"/>
    <p:sldId id="276" r:id="rId25"/>
    <p:sldId id="300" r:id="rId26"/>
    <p:sldId id="277" r:id="rId27"/>
    <p:sldId id="278" r:id="rId28"/>
    <p:sldId id="279" r:id="rId29"/>
    <p:sldId id="280" r:id="rId30"/>
    <p:sldId id="281" r:id="rId31"/>
    <p:sldId id="282" r:id="rId32"/>
    <p:sldId id="284" r:id="rId33"/>
    <p:sldId id="285" r:id="rId34"/>
    <p:sldId id="286" r:id="rId35"/>
    <p:sldId id="287" r:id="rId3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66" autoAdjust="0"/>
  </p:normalViewPr>
  <p:slideViewPr>
    <p:cSldViewPr>
      <p:cViewPr varScale="1">
        <p:scale>
          <a:sx n="65" d="100"/>
          <a:sy n="65" d="100"/>
        </p:scale>
        <p:origin x="-1296"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15.04.2021</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15.04.2021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extLst/>
          </a:lstStyle>
          <a:p>
            <a:r>
              <a:rPr kumimoji="0" lang="tr-TR" smtClean="0"/>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15.04.2021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15.04.2021</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extLst/>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15.04.2021</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extLst/>
          </a:lstStyle>
          <a:p>
            <a:fld id="{D9F75050-0E15-4C5B-92B0-66D068882F1F}" type="datetimeFigureOut">
              <a:rPr lang="tr-TR" smtClean="0"/>
              <a:pPr/>
              <a:t>15.04.2021</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extLst/>
          </a:lstStyle>
          <a:p>
            <a:r>
              <a:rPr kumimoji="0" lang="tr-TR" smtClean="0"/>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extLst/>
          </a:lstStyle>
          <a:p>
            <a:fld id="{D9F75050-0E15-4C5B-92B0-66D068882F1F}" type="datetimeFigureOut">
              <a:rPr lang="tr-TR" smtClean="0"/>
              <a:pPr/>
              <a:t>15.04.2021</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extLst/>
          </a:lstStyle>
          <a:p>
            <a:fld id="{D9F75050-0E15-4C5B-92B0-66D068882F1F}" type="datetimeFigureOut">
              <a:rPr lang="tr-TR" smtClean="0"/>
              <a:pPr/>
              <a:t>15.04.2021</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smtClean="0"/>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15.04.2021</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smtClean="0"/>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15.04.2021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15.04.2021</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15.04.2021</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96752"/>
            <a:ext cx="8229600" cy="4968552"/>
          </a:xfrm>
        </p:spPr>
        <p:txBody>
          <a:bodyPr>
            <a:normAutofit/>
          </a:bodyPr>
          <a:lstStyle/>
          <a:p>
            <a:pPr fontAlgn="base"/>
            <a:r>
              <a:rPr lang="tr-TR" sz="2200" dirty="0" smtClean="0"/>
              <a:t>Çekirdek (</a:t>
            </a:r>
            <a:r>
              <a:rPr lang="tr-TR" sz="2200" dirty="0" err="1" smtClean="0"/>
              <a:t>Core</a:t>
            </a:r>
            <a:r>
              <a:rPr lang="tr-TR" sz="2200" dirty="0" smtClean="0"/>
              <a:t>) Komut çalıştırma işlemlerini yapan bölümdür. </a:t>
            </a:r>
          </a:p>
          <a:p>
            <a:pPr fontAlgn="base"/>
            <a:endParaRPr lang="tr-TR" sz="2200" dirty="0" smtClean="0"/>
          </a:p>
          <a:p>
            <a:pPr fontAlgn="base"/>
            <a:r>
              <a:rPr lang="tr-TR" sz="2200" dirty="0" smtClean="0"/>
              <a:t>Çalıştırma birimi (</a:t>
            </a:r>
            <a:r>
              <a:rPr lang="tr-TR" sz="2200" dirty="0" err="1" smtClean="0"/>
              <a:t>execution</a:t>
            </a:r>
            <a:r>
              <a:rPr lang="tr-TR" sz="2200" dirty="0" smtClean="0"/>
              <a:t> </a:t>
            </a:r>
            <a:r>
              <a:rPr lang="tr-TR" sz="2200" dirty="0" err="1" smtClean="0"/>
              <a:t>unit</a:t>
            </a:r>
            <a:r>
              <a:rPr lang="tr-TR" sz="2200" dirty="0" smtClean="0"/>
              <a:t>) olarak da bilinir. Bu ünite komutları çalıştırır ve </a:t>
            </a:r>
            <a:r>
              <a:rPr lang="tr-TR" sz="2200" dirty="0" err="1" smtClean="0"/>
              <a:t>pipeline</a:t>
            </a:r>
            <a:r>
              <a:rPr lang="tr-TR" sz="2200" dirty="0" smtClean="0"/>
              <a:t> (iş hattı) denen yollarla beslenip tamsayıları kullanarak okuma, değiştirme ve komut çalıştırma işlemlerini yapar. </a:t>
            </a:r>
          </a:p>
          <a:p>
            <a:pPr fontAlgn="base"/>
            <a:endParaRPr lang="tr-TR" sz="2200" dirty="0" smtClean="0"/>
          </a:p>
          <a:p>
            <a:pPr fontAlgn="base">
              <a:buNone/>
            </a:pPr>
            <a:r>
              <a:rPr lang="tr-TR" sz="2200" dirty="0" smtClean="0"/>
              <a:t>Çekirdek içerisinde; </a:t>
            </a:r>
          </a:p>
          <a:p>
            <a:pPr fontAlgn="base"/>
            <a:r>
              <a:rPr lang="tr-TR" sz="2200" b="1" dirty="0" err="1" smtClean="0"/>
              <a:t>Arithmetic</a:t>
            </a:r>
            <a:r>
              <a:rPr lang="tr-TR" sz="2200" b="1" dirty="0" smtClean="0"/>
              <a:t> &amp; </a:t>
            </a:r>
            <a:r>
              <a:rPr lang="tr-TR" sz="2200" b="1" dirty="0" err="1" smtClean="0"/>
              <a:t>Logic</a:t>
            </a:r>
            <a:r>
              <a:rPr lang="tr-TR" sz="2200" b="1" dirty="0" smtClean="0"/>
              <a:t> </a:t>
            </a:r>
            <a:r>
              <a:rPr lang="tr-TR" sz="2200" b="1" dirty="0" err="1" smtClean="0"/>
              <a:t>Unit</a:t>
            </a:r>
            <a:r>
              <a:rPr lang="tr-TR" sz="2200" b="1" dirty="0" smtClean="0"/>
              <a:t> (ALU)</a:t>
            </a:r>
            <a:r>
              <a:rPr lang="tr-TR" sz="2200" dirty="0" smtClean="0"/>
              <a:t>, </a:t>
            </a:r>
          </a:p>
          <a:p>
            <a:pPr fontAlgn="base"/>
            <a:r>
              <a:rPr lang="tr-TR" sz="2200" dirty="0" smtClean="0"/>
              <a:t>Kontrol Birimi (</a:t>
            </a:r>
            <a:r>
              <a:rPr lang="tr-TR" sz="2200" b="1" dirty="0" err="1" smtClean="0"/>
              <a:t>Control</a:t>
            </a:r>
            <a:r>
              <a:rPr lang="tr-TR" sz="2200" b="1" dirty="0" smtClean="0"/>
              <a:t> </a:t>
            </a:r>
            <a:r>
              <a:rPr lang="tr-TR" sz="2200" b="1" dirty="0" err="1" smtClean="0"/>
              <a:t>Unit</a:t>
            </a:r>
            <a:r>
              <a:rPr lang="tr-TR" sz="2200" b="1" dirty="0" smtClean="0"/>
              <a:t>),</a:t>
            </a:r>
            <a:r>
              <a:rPr lang="tr-TR" sz="2200" dirty="0" smtClean="0"/>
              <a:t> </a:t>
            </a:r>
          </a:p>
          <a:p>
            <a:pPr fontAlgn="base"/>
            <a:r>
              <a:rPr lang="tr-TR" sz="2200" dirty="0" err="1" smtClean="0"/>
              <a:t>Veriyolu</a:t>
            </a:r>
            <a:r>
              <a:rPr lang="tr-TR" sz="2200" b="1" dirty="0" smtClean="0"/>
              <a:t> (</a:t>
            </a:r>
            <a:r>
              <a:rPr lang="tr-TR" sz="2200" b="1" dirty="0" err="1" smtClean="0"/>
              <a:t>Bus</a:t>
            </a:r>
            <a:r>
              <a:rPr lang="tr-TR" sz="2200" b="1" dirty="0" smtClean="0"/>
              <a:t>)</a:t>
            </a:r>
            <a:r>
              <a:rPr lang="tr-TR" sz="2200" dirty="0" smtClean="0"/>
              <a:t> ve </a:t>
            </a:r>
          </a:p>
          <a:p>
            <a:pPr fontAlgn="base"/>
            <a:r>
              <a:rPr lang="tr-TR" sz="2200" b="1" dirty="0" err="1" smtClean="0"/>
              <a:t>Registerlar</a:t>
            </a:r>
            <a:r>
              <a:rPr lang="tr-TR" sz="2200" b="1" dirty="0" smtClean="0"/>
              <a:t> </a:t>
            </a:r>
            <a:r>
              <a:rPr lang="tr-TR" sz="2200" dirty="0" smtClean="0"/>
              <a:t>(Kaydediciler) bulunmaktadır. </a:t>
            </a:r>
          </a:p>
          <a:p>
            <a:pPr fontAlgn="base"/>
            <a:endParaRPr lang="tr-TR" sz="2000" dirty="0" smtClean="0"/>
          </a:p>
        </p:txBody>
      </p:sp>
      <p:sp>
        <p:nvSpPr>
          <p:cNvPr id="3" name="2 Başlık"/>
          <p:cNvSpPr>
            <a:spLocks noGrp="1"/>
          </p:cNvSpPr>
          <p:nvPr>
            <p:ph type="title"/>
          </p:nvPr>
        </p:nvSpPr>
        <p:spPr/>
        <p:txBody>
          <a:bodyPr>
            <a:normAutofit/>
          </a:bodyPr>
          <a:lstStyle/>
          <a:p>
            <a:r>
              <a:rPr lang="tr-TR" dirty="0" smtClean="0"/>
              <a:t>İşlemcilerin çekirdek yapısı</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ox(in)">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ox(in)">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box(in)">
                                      <p:cBhvr>
                                        <p:cTn id="27" dur="5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box(in)">
                                      <p:cBhvr>
                                        <p:cTn id="32" dur="500"/>
                                        <p:tgtEl>
                                          <p:spTgt spid="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box(in)">
                                      <p:cBhvr>
                                        <p:cTn id="3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484784"/>
            <a:ext cx="8229600" cy="4968552"/>
          </a:xfrm>
        </p:spPr>
        <p:txBody>
          <a:bodyPr>
            <a:normAutofit/>
          </a:bodyPr>
          <a:lstStyle/>
          <a:p>
            <a:pPr fontAlgn="base"/>
            <a:endParaRPr lang="tr-TR" sz="2000" dirty="0" smtClean="0"/>
          </a:p>
          <a:p>
            <a:pPr fontAlgn="base"/>
            <a:r>
              <a:rPr lang="tr-TR" sz="2400" dirty="0" smtClean="0"/>
              <a:t>İşlemci tarafından gerçekleştirilecek matematiksel ve mantıksal işlemlerin yapıldığı bölümdür. </a:t>
            </a:r>
          </a:p>
          <a:p>
            <a:pPr fontAlgn="base"/>
            <a:r>
              <a:rPr lang="tr-TR" sz="2400" dirty="0" smtClean="0"/>
              <a:t>İşlemcinin en önemli kısmını oluşturur.</a:t>
            </a:r>
            <a:r>
              <a:rPr lang="tr-TR" sz="2400" b="1" dirty="0" smtClean="0"/>
              <a:t> </a:t>
            </a:r>
          </a:p>
          <a:p>
            <a:pPr fontAlgn="base"/>
            <a:r>
              <a:rPr lang="tr-TR" sz="2400" b="1" dirty="0" smtClean="0"/>
              <a:t>ALU</a:t>
            </a:r>
            <a:r>
              <a:rPr lang="tr-TR" sz="2400" dirty="0" smtClean="0"/>
              <a:t> fonksiyonu ne kadar fazlaysa işlemci de doğru orantıda performans kazanır. </a:t>
            </a:r>
          </a:p>
          <a:p>
            <a:pPr fontAlgn="base"/>
            <a:r>
              <a:rPr lang="tr-TR" sz="2400" dirty="0" smtClean="0"/>
              <a:t>Gelişmiş işlemcilerde noktadan sonraki sayılar için matematiksel işlem yapan FPU (</a:t>
            </a:r>
            <a:r>
              <a:rPr lang="tr-TR" sz="2400" dirty="0" err="1" smtClean="0"/>
              <a:t>Floating</a:t>
            </a:r>
            <a:r>
              <a:rPr lang="tr-TR" sz="2400" dirty="0" smtClean="0"/>
              <a:t> </a:t>
            </a:r>
            <a:r>
              <a:rPr lang="tr-TR" sz="2400" dirty="0" err="1" smtClean="0"/>
              <a:t>Point</a:t>
            </a:r>
            <a:r>
              <a:rPr lang="tr-TR" sz="2400" dirty="0" smtClean="0"/>
              <a:t> </a:t>
            </a:r>
            <a:r>
              <a:rPr lang="tr-TR" sz="2400" dirty="0" err="1" smtClean="0"/>
              <a:t>Unit</a:t>
            </a:r>
            <a:r>
              <a:rPr lang="tr-TR" sz="2400" dirty="0" smtClean="0"/>
              <a:t>–Kayan nokta ünitesi) birimi bulunmaktadır. </a:t>
            </a:r>
          </a:p>
        </p:txBody>
      </p:sp>
      <p:sp>
        <p:nvSpPr>
          <p:cNvPr id="3" name="2 Başlık"/>
          <p:cNvSpPr>
            <a:spLocks noGrp="1"/>
          </p:cNvSpPr>
          <p:nvPr>
            <p:ph type="title"/>
          </p:nvPr>
        </p:nvSpPr>
        <p:spPr>
          <a:xfrm>
            <a:off x="457200" y="413792"/>
            <a:ext cx="8229600" cy="1143000"/>
          </a:xfrm>
        </p:spPr>
        <p:txBody>
          <a:bodyPr>
            <a:normAutofit fontScale="90000"/>
          </a:bodyPr>
          <a:lstStyle/>
          <a:p>
            <a:r>
              <a:rPr lang="tr-TR" sz="4400" dirty="0" smtClean="0"/>
              <a:t>ALU (</a:t>
            </a:r>
            <a:r>
              <a:rPr lang="tr-TR" sz="4400" dirty="0" err="1" smtClean="0"/>
              <a:t>Arithmetic</a:t>
            </a:r>
            <a:r>
              <a:rPr lang="tr-TR" sz="4400" dirty="0" smtClean="0"/>
              <a:t> </a:t>
            </a:r>
            <a:r>
              <a:rPr lang="tr-TR" sz="4400" dirty="0" err="1" smtClean="0"/>
              <a:t>Logic</a:t>
            </a:r>
            <a:r>
              <a:rPr lang="tr-TR" sz="4400" dirty="0" smtClean="0"/>
              <a:t> </a:t>
            </a:r>
            <a:r>
              <a:rPr lang="tr-TR" sz="4400" dirty="0" err="1" smtClean="0"/>
              <a:t>Unit</a:t>
            </a:r>
            <a:r>
              <a:rPr lang="tr-TR" sz="4400" dirty="0" smtClean="0"/>
              <a:t>-Aritmetik Mantık Birimi)</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ox(in)">
                                      <p:cBhvr>
                                        <p:cTn id="7" dur="500"/>
                                        <p:tgtEl>
                                          <p:spTgt spid="2">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ox(in)">
                                      <p:cBhvr>
                                        <p:cTn id="10" dur="500"/>
                                        <p:tgtEl>
                                          <p:spTgt spid="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box(in)">
                                      <p:cBhvr>
                                        <p:cTn id="15" dur="500"/>
                                        <p:tgtEl>
                                          <p:spTgt spid="2">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box(in)">
                                      <p:cBhvr>
                                        <p:cTn id="2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r>
              <a:rPr lang="tr-TR" dirty="0" smtClean="0"/>
              <a:t>Örnek 8-bit ALU</a:t>
            </a:r>
            <a:endParaRPr lang="tr-TR" dirty="0"/>
          </a:p>
        </p:txBody>
      </p:sp>
      <p:pic>
        <p:nvPicPr>
          <p:cNvPr id="196611" name="Picture 3" descr="D:\Mims\Ders notları\Bahar\2021\Bilgisayar Mimarisi\Ekran Alıntısı.JPG"/>
          <p:cNvPicPr>
            <a:picLocks noChangeAspect="1" noChangeArrowheads="1"/>
          </p:cNvPicPr>
          <p:nvPr/>
        </p:nvPicPr>
        <p:blipFill>
          <a:blip r:embed="rId2" cstate="print"/>
          <a:srcRect/>
          <a:stretch>
            <a:fillRect/>
          </a:stretch>
        </p:blipFill>
        <p:spPr bwMode="auto">
          <a:xfrm>
            <a:off x="467544" y="1484784"/>
            <a:ext cx="8268212" cy="439248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dirty="0"/>
          </a:p>
        </p:txBody>
      </p:sp>
      <p:sp>
        <p:nvSpPr>
          <p:cNvPr id="3" name="2 Başlık"/>
          <p:cNvSpPr>
            <a:spLocks noGrp="1"/>
          </p:cNvSpPr>
          <p:nvPr>
            <p:ph type="title"/>
          </p:nvPr>
        </p:nvSpPr>
        <p:spPr/>
        <p:txBody>
          <a:bodyPr/>
          <a:lstStyle/>
          <a:p>
            <a:r>
              <a:rPr lang="tr-TR" dirty="0" smtClean="0"/>
              <a:t>ALU </a:t>
            </a:r>
            <a:r>
              <a:rPr lang="tr-TR" dirty="0" err="1" smtClean="0"/>
              <a:t>Operations</a:t>
            </a:r>
            <a:endParaRPr lang="tr-TR" dirty="0"/>
          </a:p>
        </p:txBody>
      </p:sp>
      <p:pic>
        <p:nvPicPr>
          <p:cNvPr id="197634" name="Picture 2" descr="alu operations ile ilgili görsel sonucu"/>
          <p:cNvPicPr>
            <a:picLocks noChangeAspect="1" noChangeArrowheads="1"/>
          </p:cNvPicPr>
          <p:nvPr/>
        </p:nvPicPr>
        <p:blipFill>
          <a:blip r:embed="rId2" cstate="print"/>
          <a:srcRect/>
          <a:stretch>
            <a:fillRect/>
          </a:stretch>
        </p:blipFill>
        <p:spPr bwMode="auto">
          <a:xfrm>
            <a:off x="2267744" y="1196752"/>
            <a:ext cx="4464496" cy="506510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662880" y="1700808"/>
            <a:ext cx="8229600" cy="4464496"/>
          </a:xfrm>
        </p:spPr>
        <p:txBody>
          <a:bodyPr>
            <a:noAutofit/>
          </a:bodyPr>
          <a:lstStyle/>
          <a:p>
            <a:pPr>
              <a:buNone/>
            </a:pPr>
            <a:r>
              <a:rPr lang="tr-TR" sz="1500" dirty="0" smtClean="0"/>
              <a:t> </a:t>
            </a:r>
            <a:r>
              <a:rPr lang="tr-TR" sz="1500" b="1" dirty="0" smtClean="0"/>
              <a:t>C (</a:t>
            </a:r>
            <a:r>
              <a:rPr lang="tr-TR" sz="1500" b="1" dirty="0" err="1" smtClean="0"/>
              <a:t>carry</a:t>
            </a:r>
            <a:r>
              <a:rPr lang="tr-TR" sz="1500" b="1" dirty="0" smtClean="0"/>
              <a:t>)</a:t>
            </a:r>
            <a:r>
              <a:rPr lang="tr-TR" sz="1500" dirty="0" smtClean="0"/>
              <a:t>: toplama işleminden oluşan elde ve çıkarma işleminden oluşan ödünçleri tutar. Ayrıca, hata durumlarını gösterir </a:t>
            </a:r>
          </a:p>
          <a:p>
            <a:pPr>
              <a:buNone/>
            </a:pPr>
            <a:r>
              <a:rPr lang="tr-TR" sz="1500" dirty="0" smtClean="0"/>
              <a:t> </a:t>
            </a:r>
            <a:r>
              <a:rPr lang="tr-TR" sz="1500" b="1" dirty="0" smtClean="0"/>
              <a:t>P (</a:t>
            </a:r>
            <a:r>
              <a:rPr lang="tr-TR" sz="1500" b="1" dirty="0" err="1" smtClean="0"/>
              <a:t>parity</a:t>
            </a:r>
            <a:r>
              <a:rPr lang="tr-TR" sz="1500" b="1" dirty="0" smtClean="0"/>
              <a:t>)</a:t>
            </a:r>
            <a:r>
              <a:rPr lang="tr-TR" sz="1500" dirty="0" smtClean="0"/>
              <a:t>: bir sayıda bulunan 1’lerin tek sayıda mı yoksa çift sayıda mı olduğunu belirtir. 0 tek </a:t>
            </a:r>
            <a:r>
              <a:rPr lang="tr-TR" sz="1500" dirty="0" err="1" smtClean="0"/>
              <a:t>parity</a:t>
            </a:r>
            <a:r>
              <a:rPr lang="tr-TR" sz="1500" dirty="0" smtClean="0"/>
              <a:t>; 1 çift </a:t>
            </a:r>
            <a:r>
              <a:rPr lang="tr-TR" sz="1500" dirty="0" err="1" smtClean="0"/>
              <a:t>parity</a:t>
            </a:r>
            <a:r>
              <a:rPr lang="tr-TR" sz="1500" dirty="0" smtClean="0"/>
              <a:t>. Eğer bir sayıda 3 tane </a:t>
            </a:r>
            <a:r>
              <a:rPr lang="tr-TR" sz="1500" dirty="0" err="1" smtClean="0"/>
              <a:t>binary</a:t>
            </a:r>
            <a:r>
              <a:rPr lang="tr-TR" sz="1500" dirty="0" smtClean="0"/>
              <a:t> 1 bit var ise, sayı tek </a:t>
            </a:r>
            <a:r>
              <a:rPr lang="tr-TR" sz="1500" dirty="0" err="1" smtClean="0"/>
              <a:t>parity’ye</a:t>
            </a:r>
            <a:r>
              <a:rPr lang="tr-TR" sz="1500" dirty="0" smtClean="0"/>
              <a:t> sahiptir. </a:t>
            </a:r>
          </a:p>
          <a:p>
            <a:pPr>
              <a:buNone/>
            </a:pPr>
            <a:r>
              <a:rPr lang="tr-TR" sz="1500" dirty="0" smtClean="0"/>
              <a:t> </a:t>
            </a:r>
            <a:r>
              <a:rPr lang="tr-TR" sz="1500" b="1" dirty="0" smtClean="0"/>
              <a:t>A (</a:t>
            </a:r>
            <a:r>
              <a:rPr lang="tr-TR" sz="1500" b="1" dirty="0" err="1" smtClean="0"/>
              <a:t>auxiliary</a:t>
            </a:r>
            <a:r>
              <a:rPr lang="tr-TR" sz="1500" b="1" dirty="0" smtClean="0"/>
              <a:t> </a:t>
            </a:r>
            <a:r>
              <a:rPr lang="tr-TR" sz="1500" b="1" dirty="0" err="1" smtClean="0"/>
              <a:t>carry</a:t>
            </a:r>
            <a:r>
              <a:rPr lang="tr-TR" sz="1500" b="1" dirty="0" smtClean="0"/>
              <a:t>)</a:t>
            </a:r>
            <a:r>
              <a:rPr lang="tr-TR" sz="1500" dirty="0" smtClean="0"/>
              <a:t>: 3 ve 4. bit pozisyonları için geçerli olmak üzere, toplama işleminden oluşan elde ve çıkarma işleminden oluşan ödünçleri tutar. </a:t>
            </a:r>
          </a:p>
          <a:p>
            <a:pPr>
              <a:buNone/>
            </a:pPr>
            <a:r>
              <a:rPr lang="tr-TR" sz="1500" dirty="0" smtClean="0"/>
              <a:t> </a:t>
            </a:r>
            <a:r>
              <a:rPr lang="tr-TR" sz="1500" b="1" dirty="0" smtClean="0"/>
              <a:t>Z (</a:t>
            </a:r>
            <a:r>
              <a:rPr lang="tr-TR" sz="1500" b="1" dirty="0" err="1" smtClean="0"/>
              <a:t>zero</a:t>
            </a:r>
            <a:r>
              <a:rPr lang="tr-TR" sz="1500" b="1" dirty="0" smtClean="0"/>
              <a:t>)</a:t>
            </a:r>
            <a:r>
              <a:rPr lang="tr-TR" sz="1500" dirty="0" smtClean="0"/>
              <a:t>: aritmetik veya mantık operasyonunun sonucunun sıfır olup olmadığı tutar. </a:t>
            </a:r>
          </a:p>
          <a:p>
            <a:pPr>
              <a:buNone/>
            </a:pPr>
            <a:r>
              <a:rPr lang="tr-TR" sz="1500" dirty="0" smtClean="0"/>
              <a:t> </a:t>
            </a:r>
            <a:r>
              <a:rPr lang="tr-TR" sz="1500" b="1" dirty="0" smtClean="0"/>
              <a:t>S (</a:t>
            </a:r>
            <a:r>
              <a:rPr lang="tr-TR" sz="1500" b="1" dirty="0" err="1" smtClean="0"/>
              <a:t>sign</a:t>
            </a:r>
            <a:r>
              <a:rPr lang="tr-TR" sz="1500" b="1" dirty="0" smtClean="0"/>
              <a:t>)</a:t>
            </a:r>
            <a:r>
              <a:rPr lang="tr-TR" sz="1500" dirty="0" smtClean="0"/>
              <a:t>: çalıştırılan aritmetik veya mantık operasyonunun sonucunda elde edilen sayının aritmetik yönünü (pozitif veya negatif) belirtir.</a:t>
            </a:r>
          </a:p>
          <a:p>
            <a:pPr>
              <a:buNone/>
            </a:pPr>
            <a:r>
              <a:rPr lang="tr-TR" sz="1500" dirty="0" smtClean="0"/>
              <a:t> </a:t>
            </a:r>
            <a:r>
              <a:rPr lang="tr-TR" sz="1500" b="1" dirty="0" smtClean="0"/>
              <a:t>T (trap)</a:t>
            </a:r>
            <a:r>
              <a:rPr lang="tr-TR" sz="1500" dirty="0" smtClean="0"/>
              <a:t>: çip üzeri </a:t>
            </a:r>
            <a:r>
              <a:rPr lang="tr-TR" sz="1500" dirty="0" err="1" smtClean="0"/>
              <a:t>debug</a:t>
            </a:r>
            <a:r>
              <a:rPr lang="tr-TR" sz="1500" dirty="0" smtClean="0"/>
              <a:t> özelliğine olanak tanır. </a:t>
            </a:r>
          </a:p>
          <a:p>
            <a:pPr>
              <a:buNone/>
            </a:pPr>
            <a:r>
              <a:rPr lang="tr-TR" sz="1500" dirty="0" smtClean="0"/>
              <a:t> </a:t>
            </a:r>
            <a:r>
              <a:rPr lang="tr-TR" sz="1500" b="1" dirty="0" smtClean="0"/>
              <a:t>I (</a:t>
            </a:r>
            <a:r>
              <a:rPr lang="tr-TR" sz="1500" b="1" dirty="0" err="1" smtClean="0"/>
              <a:t>interrupt</a:t>
            </a:r>
            <a:r>
              <a:rPr lang="tr-TR" sz="1500" b="1" dirty="0" smtClean="0"/>
              <a:t>)</a:t>
            </a:r>
            <a:r>
              <a:rPr lang="tr-TR" sz="1500" dirty="0" smtClean="0"/>
              <a:t>: INTR (</a:t>
            </a:r>
            <a:r>
              <a:rPr lang="tr-TR" sz="1500" dirty="0" err="1" smtClean="0"/>
              <a:t>interrupt</a:t>
            </a:r>
            <a:r>
              <a:rPr lang="tr-TR" sz="1500" dirty="0" smtClean="0"/>
              <a:t> </a:t>
            </a:r>
            <a:r>
              <a:rPr lang="tr-TR" sz="1500" dirty="0" err="1" smtClean="0"/>
              <a:t>request</a:t>
            </a:r>
            <a:r>
              <a:rPr lang="tr-TR" sz="1500" dirty="0" smtClean="0"/>
              <a:t> – </a:t>
            </a:r>
            <a:r>
              <a:rPr lang="tr-TR" sz="1500" dirty="0" err="1" smtClean="0"/>
              <a:t>interrupt</a:t>
            </a:r>
            <a:r>
              <a:rPr lang="tr-TR" sz="1500" dirty="0" smtClean="0"/>
              <a:t> isteği) girişini kontrol eder. </a:t>
            </a:r>
          </a:p>
          <a:p>
            <a:pPr>
              <a:buNone/>
            </a:pPr>
            <a:r>
              <a:rPr lang="tr-TR" sz="1500" dirty="0" smtClean="0"/>
              <a:t> </a:t>
            </a:r>
            <a:r>
              <a:rPr lang="tr-TR" sz="1500" b="1" dirty="0" smtClean="0"/>
              <a:t>D (</a:t>
            </a:r>
            <a:r>
              <a:rPr lang="tr-TR" sz="1500" b="1" dirty="0" err="1" smtClean="0"/>
              <a:t>direction</a:t>
            </a:r>
            <a:r>
              <a:rPr lang="tr-TR" sz="1500" b="1" dirty="0" smtClean="0"/>
              <a:t>)</a:t>
            </a:r>
            <a:r>
              <a:rPr lang="tr-TR" sz="1500" dirty="0" smtClean="0"/>
              <a:t>: </a:t>
            </a:r>
            <a:r>
              <a:rPr lang="tr-TR" sz="1500" dirty="0" err="1" smtClean="0"/>
              <a:t>String</a:t>
            </a:r>
            <a:r>
              <a:rPr lang="tr-TR" sz="1500" dirty="0" smtClean="0"/>
              <a:t> işlemlerinde indis kaydedicisinin ileri yada geri hareket</a:t>
            </a:r>
          </a:p>
          <a:p>
            <a:pPr>
              <a:buNone/>
            </a:pPr>
            <a:r>
              <a:rPr lang="tr-TR" sz="1500" dirty="0" smtClean="0"/>
              <a:t>etmesini sağlar. Eğer bayrak 1 ise indis azalır, 0 ise indis değeri artar.</a:t>
            </a:r>
          </a:p>
          <a:p>
            <a:pPr>
              <a:buNone/>
            </a:pPr>
            <a:r>
              <a:rPr lang="tr-TR" sz="1500" dirty="0" smtClean="0"/>
              <a:t> </a:t>
            </a:r>
            <a:r>
              <a:rPr lang="tr-TR" sz="1500" b="1" dirty="0" smtClean="0"/>
              <a:t>O (</a:t>
            </a:r>
            <a:r>
              <a:rPr lang="tr-TR" sz="1500" b="1" dirty="0" err="1" smtClean="0"/>
              <a:t>overflow</a:t>
            </a:r>
            <a:r>
              <a:rPr lang="tr-TR" sz="1500" b="1" dirty="0" smtClean="0"/>
              <a:t>)</a:t>
            </a:r>
            <a:r>
              <a:rPr lang="tr-TR" sz="1500" dirty="0" smtClean="0"/>
              <a:t>: İşaretli sayılarla işlem yapılırken bir hatanın ortaya çıkması</a:t>
            </a:r>
          </a:p>
          <a:p>
            <a:pPr>
              <a:buNone/>
            </a:pPr>
            <a:r>
              <a:rPr lang="tr-TR" sz="1500" dirty="0" smtClean="0"/>
              <a:t>durumunda gözükür. Eğer matematik bir işlem sonucunda sonuç kaydedici kapasitesini aşıyorsa. C bayrağı ile birlikte O bayrağı da 1 olur.</a:t>
            </a:r>
          </a:p>
        </p:txBody>
      </p:sp>
      <p:sp>
        <p:nvSpPr>
          <p:cNvPr id="3" name="2 Başlık"/>
          <p:cNvSpPr>
            <a:spLocks noGrp="1"/>
          </p:cNvSpPr>
          <p:nvPr>
            <p:ph type="title"/>
          </p:nvPr>
        </p:nvSpPr>
        <p:spPr>
          <a:xfrm>
            <a:off x="457200" y="562670"/>
            <a:ext cx="8229600" cy="1143000"/>
          </a:xfrm>
        </p:spPr>
        <p:txBody>
          <a:bodyPr/>
          <a:lstStyle/>
          <a:p>
            <a:endParaRPr lang="tr-TR" dirty="0"/>
          </a:p>
        </p:txBody>
      </p:sp>
      <p:pic>
        <p:nvPicPr>
          <p:cNvPr id="222210"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755576" y="188640"/>
            <a:ext cx="7704856" cy="14339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ox(i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ox(i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ox(in)">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ox(in)">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ox(in)">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box(in)">
                                      <p:cBhvr>
                                        <p:cTn id="42" dur="500"/>
                                        <p:tgtEl>
                                          <p:spTgt spid="2">
                                            <p:txEl>
                                              <p:pRg st="7" end="7"/>
                                            </p:txEl>
                                          </p:spTgt>
                                        </p:tgtEl>
                                      </p:cBhvr>
                                    </p:animEffect>
                                  </p:childTnLst>
                                </p:cTn>
                              </p:par>
                              <p:par>
                                <p:cTn id="43" presetID="4" presetClass="entr" presetSubtype="16" fill="hold" nodeType="with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Effect transition="in" filter="box(in)">
                                      <p:cBhvr>
                                        <p:cTn id="45" dur="500"/>
                                        <p:tgtEl>
                                          <p:spTgt spid="2">
                                            <p:txEl>
                                              <p:pRg st="8" end="8"/>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nodeType="clickEffect">
                                  <p:stCondLst>
                                    <p:cond delay="0"/>
                                  </p:stCondLst>
                                  <p:childTnLst>
                                    <p:set>
                                      <p:cBhvr>
                                        <p:cTn id="49" dur="1" fill="hold">
                                          <p:stCondLst>
                                            <p:cond delay="0"/>
                                          </p:stCondLst>
                                        </p:cTn>
                                        <p:tgtEl>
                                          <p:spTgt spid="2">
                                            <p:txEl>
                                              <p:pRg st="9" end="9"/>
                                            </p:txEl>
                                          </p:spTgt>
                                        </p:tgtEl>
                                        <p:attrNameLst>
                                          <p:attrName>style.visibility</p:attrName>
                                        </p:attrNameLst>
                                      </p:cBhvr>
                                      <p:to>
                                        <p:strVal val="visible"/>
                                      </p:to>
                                    </p:set>
                                    <p:animEffect transition="in" filter="box(in)">
                                      <p:cBhvr>
                                        <p:cTn id="50" dur="500"/>
                                        <p:tgtEl>
                                          <p:spTgt spid="2">
                                            <p:txEl>
                                              <p:pRg st="9" end="9"/>
                                            </p:txEl>
                                          </p:spTgt>
                                        </p:tgtEl>
                                      </p:cBhvr>
                                    </p:animEffect>
                                  </p:childTnLst>
                                </p:cTn>
                              </p:par>
                              <p:par>
                                <p:cTn id="51" presetID="4" presetClass="entr" presetSubtype="16" fill="hold" nodeType="withEffect">
                                  <p:stCondLst>
                                    <p:cond delay="0"/>
                                  </p:stCondLst>
                                  <p:childTnLst>
                                    <p:set>
                                      <p:cBhvr>
                                        <p:cTn id="52" dur="1" fill="hold">
                                          <p:stCondLst>
                                            <p:cond delay="0"/>
                                          </p:stCondLst>
                                        </p:cTn>
                                        <p:tgtEl>
                                          <p:spTgt spid="2">
                                            <p:txEl>
                                              <p:pRg st="10" end="10"/>
                                            </p:txEl>
                                          </p:spTgt>
                                        </p:tgtEl>
                                        <p:attrNameLst>
                                          <p:attrName>style.visibility</p:attrName>
                                        </p:attrNameLst>
                                      </p:cBhvr>
                                      <p:to>
                                        <p:strVal val="visible"/>
                                      </p:to>
                                    </p:set>
                                    <p:animEffect transition="in" filter="box(in)">
                                      <p:cBhvr>
                                        <p:cTn id="53"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340768"/>
            <a:ext cx="8229600" cy="4752528"/>
          </a:xfrm>
        </p:spPr>
        <p:txBody>
          <a:bodyPr>
            <a:normAutofit fontScale="70000" lnSpcReduction="20000"/>
          </a:bodyPr>
          <a:lstStyle/>
          <a:p>
            <a:pPr fontAlgn="base"/>
            <a:r>
              <a:rPr lang="tr-TR" dirty="0" smtClean="0"/>
              <a:t>İşlemcilerin diğer bir önemli bileşeni ise Denetim Birimidir (</a:t>
            </a:r>
            <a:r>
              <a:rPr lang="tr-TR" b="1" dirty="0" err="1" smtClean="0"/>
              <a:t>Control</a:t>
            </a:r>
            <a:r>
              <a:rPr lang="tr-TR" b="1" dirty="0" smtClean="0"/>
              <a:t> </a:t>
            </a:r>
            <a:r>
              <a:rPr lang="tr-TR" b="1" dirty="0" err="1" smtClean="0"/>
              <a:t>Unit</a:t>
            </a:r>
            <a:r>
              <a:rPr lang="tr-TR" dirty="0" smtClean="0"/>
              <a:t>). Burada yer alan </a:t>
            </a:r>
            <a:r>
              <a:rPr lang="tr-TR" b="1" dirty="0" smtClean="0"/>
              <a:t>Komut</a:t>
            </a:r>
            <a:r>
              <a:rPr lang="tr-TR" dirty="0" smtClean="0"/>
              <a:t> </a:t>
            </a:r>
            <a:r>
              <a:rPr lang="tr-TR" b="1" dirty="0" smtClean="0"/>
              <a:t>Çözücü</a:t>
            </a:r>
            <a:r>
              <a:rPr lang="tr-TR" dirty="0" smtClean="0"/>
              <a:t> yani </a:t>
            </a:r>
            <a:r>
              <a:rPr lang="tr-TR" b="1" dirty="0" err="1" smtClean="0"/>
              <a:t>Instruction</a:t>
            </a:r>
            <a:r>
              <a:rPr lang="tr-TR" b="1" dirty="0" smtClean="0"/>
              <a:t> </a:t>
            </a:r>
            <a:r>
              <a:rPr lang="tr-TR" b="1" dirty="0" err="1" smtClean="0"/>
              <a:t>Decoder</a:t>
            </a:r>
            <a:r>
              <a:rPr lang="tr-TR" b="1" dirty="0" smtClean="0"/>
              <a:t> </a:t>
            </a:r>
            <a:r>
              <a:rPr lang="tr-TR" dirty="0" err="1" smtClean="0"/>
              <a:t>anabellekteki</a:t>
            </a:r>
            <a:r>
              <a:rPr lang="tr-TR" dirty="0" smtClean="0"/>
              <a:t> verilerin çözümlenmesi için gerekli işlemleri başlatır. Diğer bir deyişle normal verileri, makine diline çevirerek çözümleme sürecini başlatır.</a:t>
            </a:r>
          </a:p>
          <a:p>
            <a:pPr fontAlgn="base"/>
            <a:endParaRPr lang="tr-TR" dirty="0" smtClean="0"/>
          </a:p>
          <a:p>
            <a:pPr>
              <a:buNone/>
            </a:pPr>
            <a:r>
              <a:rPr lang="tr-TR" b="1" dirty="0" err="1" smtClean="0"/>
              <a:t>Control</a:t>
            </a:r>
            <a:r>
              <a:rPr lang="tr-TR" b="1" dirty="0" smtClean="0"/>
              <a:t> </a:t>
            </a:r>
            <a:r>
              <a:rPr lang="tr-TR" b="1" dirty="0" err="1" smtClean="0"/>
              <a:t>Unit</a:t>
            </a:r>
            <a:r>
              <a:rPr lang="tr-TR" b="1" dirty="0" smtClean="0"/>
              <a:t> :</a:t>
            </a:r>
            <a:endParaRPr lang="tr-TR" dirty="0" smtClean="0"/>
          </a:p>
          <a:p>
            <a:r>
              <a:rPr lang="tr-TR" dirty="0" smtClean="0"/>
              <a:t>Hangi </a:t>
            </a:r>
            <a:r>
              <a:rPr lang="tr-TR" dirty="0" err="1" smtClean="0"/>
              <a:t>registerdan</a:t>
            </a:r>
            <a:r>
              <a:rPr lang="tr-TR" dirty="0" smtClean="0"/>
              <a:t> veri alınacağına, </a:t>
            </a:r>
          </a:p>
          <a:p>
            <a:r>
              <a:rPr lang="tr-TR" dirty="0" err="1" smtClean="0"/>
              <a:t>ALU'da</a:t>
            </a:r>
            <a:r>
              <a:rPr lang="tr-TR" dirty="0" smtClean="0"/>
              <a:t> hangi işlemler yapılacağına,</a:t>
            </a:r>
          </a:p>
          <a:p>
            <a:r>
              <a:rPr lang="tr-TR" dirty="0" smtClean="0"/>
              <a:t>Sonuçların hangi </a:t>
            </a:r>
            <a:r>
              <a:rPr lang="tr-TR" dirty="0" err="1" smtClean="0"/>
              <a:t>registera</a:t>
            </a:r>
            <a:r>
              <a:rPr lang="tr-TR" dirty="0" smtClean="0"/>
              <a:t> yazılacağına karar verir.</a:t>
            </a:r>
          </a:p>
          <a:p>
            <a:endParaRPr lang="tr-TR" dirty="0" smtClean="0"/>
          </a:p>
          <a:p>
            <a:r>
              <a:rPr lang="tr-TR" dirty="0" smtClean="0"/>
              <a:t>Denetim Birimi, İşlemci içindeki birimlerin ve dışındaki birimlerin eş zamanlı olarak çalışmasını sağlayan </a:t>
            </a:r>
            <a:r>
              <a:rPr lang="tr-TR" u="sng" dirty="0" smtClean="0"/>
              <a:t>kontrol sinyallerini</a:t>
            </a:r>
            <a:r>
              <a:rPr lang="tr-TR" dirty="0" smtClean="0"/>
              <a:t> de üretilir. </a:t>
            </a:r>
          </a:p>
          <a:p>
            <a:endParaRPr lang="tr-TR" dirty="0" smtClean="0"/>
          </a:p>
          <a:p>
            <a:r>
              <a:rPr lang="tr-TR" dirty="0" smtClean="0"/>
              <a:t>Kontrol Ünitesinde Komut kaydedici (</a:t>
            </a:r>
            <a:r>
              <a:rPr lang="tr-TR" b="1" dirty="0" err="1" smtClean="0"/>
              <a:t>Instruction</a:t>
            </a:r>
            <a:r>
              <a:rPr lang="tr-TR" b="1" dirty="0" smtClean="0"/>
              <a:t> </a:t>
            </a:r>
            <a:r>
              <a:rPr lang="tr-TR" b="1" dirty="0" err="1" smtClean="0"/>
              <a:t>Register</a:t>
            </a:r>
            <a:r>
              <a:rPr lang="tr-TR" b="1" dirty="0" smtClean="0"/>
              <a:t>-IR</a:t>
            </a:r>
            <a:r>
              <a:rPr lang="tr-TR" dirty="0" smtClean="0"/>
              <a:t>) ve Komut çözücü (</a:t>
            </a:r>
            <a:r>
              <a:rPr lang="tr-TR" b="1" dirty="0" err="1" smtClean="0"/>
              <a:t>Instruction</a:t>
            </a:r>
            <a:r>
              <a:rPr lang="tr-TR" b="1" dirty="0" smtClean="0"/>
              <a:t> </a:t>
            </a:r>
            <a:r>
              <a:rPr lang="tr-TR" b="1" dirty="0" err="1" smtClean="0"/>
              <a:t>Decoder</a:t>
            </a:r>
            <a:r>
              <a:rPr lang="tr-TR" b="1" dirty="0" smtClean="0"/>
              <a:t>–İD</a:t>
            </a:r>
            <a:r>
              <a:rPr lang="tr-TR" dirty="0" smtClean="0"/>
              <a:t>) bulunur.</a:t>
            </a:r>
          </a:p>
        </p:txBody>
      </p:sp>
      <p:sp>
        <p:nvSpPr>
          <p:cNvPr id="3" name="2 Başlık"/>
          <p:cNvSpPr>
            <a:spLocks noGrp="1"/>
          </p:cNvSpPr>
          <p:nvPr>
            <p:ph type="title"/>
          </p:nvPr>
        </p:nvSpPr>
        <p:spPr/>
        <p:txBody>
          <a:bodyPr/>
          <a:lstStyle/>
          <a:p>
            <a:r>
              <a:rPr lang="tr-TR" dirty="0" smtClean="0"/>
              <a:t>Denetim Birimi (</a:t>
            </a:r>
            <a:r>
              <a:rPr lang="tr-TR" dirty="0" err="1" smtClean="0"/>
              <a:t>Control</a:t>
            </a:r>
            <a:r>
              <a:rPr lang="tr-TR" dirty="0" smtClean="0"/>
              <a:t> </a:t>
            </a:r>
            <a:r>
              <a:rPr lang="tr-TR" dirty="0" err="1" smtClean="0"/>
              <a:t>Unit</a:t>
            </a:r>
            <a:r>
              <a:rPr lang="tr-TR" dirty="0" smtClean="0"/>
              <a:t>)</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ox(in)">
                                      <p:cBhvr>
                                        <p:cTn id="17" dur="500"/>
                                        <p:tgtEl>
                                          <p:spTgt spid="2">
                                            <p:txEl>
                                              <p:pRg st="3" end="3"/>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box(in)">
                                      <p:cBhvr>
                                        <p:cTn id="20" dur="500"/>
                                        <p:tgtEl>
                                          <p:spTgt spid="2">
                                            <p:txEl>
                                              <p:pRg st="4" end="4"/>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box(in)">
                                      <p:cBhvr>
                                        <p:cTn id="23" dur="500"/>
                                        <p:tgtEl>
                                          <p:spTgt spid="2">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box(in)">
                                      <p:cBhvr>
                                        <p:cTn id="28" dur="500"/>
                                        <p:tgtEl>
                                          <p:spTgt spid="2">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animEffect transition="in" filter="box(in)">
                                      <p:cBhvr>
                                        <p:cTn id="33"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dirty="0"/>
          </a:p>
        </p:txBody>
      </p:sp>
      <p:sp>
        <p:nvSpPr>
          <p:cNvPr id="3" name="2 Başlık"/>
          <p:cNvSpPr>
            <a:spLocks noGrp="1"/>
          </p:cNvSpPr>
          <p:nvPr>
            <p:ph type="title"/>
          </p:nvPr>
        </p:nvSpPr>
        <p:spPr/>
        <p:txBody>
          <a:bodyPr/>
          <a:lstStyle/>
          <a:p>
            <a:endParaRPr lang="tr-TR"/>
          </a:p>
        </p:txBody>
      </p:sp>
      <p:pic>
        <p:nvPicPr>
          <p:cNvPr id="1028" name="Picture 4" descr="D:\Mims\Ders notları\Bahar\2021\Bilgisayar Mimarisi\Ekran Alıntısı.JPG"/>
          <p:cNvPicPr>
            <a:picLocks noChangeAspect="1" noChangeArrowheads="1"/>
          </p:cNvPicPr>
          <p:nvPr/>
        </p:nvPicPr>
        <p:blipFill>
          <a:blip r:embed="rId2" cstate="print"/>
          <a:srcRect/>
          <a:stretch>
            <a:fillRect/>
          </a:stretch>
        </p:blipFill>
        <p:spPr bwMode="auto">
          <a:xfrm>
            <a:off x="1979712" y="188640"/>
            <a:ext cx="5184576" cy="603661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69634"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539552" y="476672"/>
            <a:ext cx="7994535" cy="54006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pPr fontAlgn="base"/>
            <a:r>
              <a:rPr lang="tr-TR" dirty="0" smtClean="0"/>
              <a:t>İşlemcilerin en önemli fonksiyonlarından birisi de </a:t>
            </a:r>
            <a:r>
              <a:rPr lang="tr-TR" b="1" dirty="0" err="1" smtClean="0"/>
              <a:t>Veriyolu</a:t>
            </a:r>
            <a:r>
              <a:rPr lang="tr-TR" b="1" dirty="0" smtClean="0"/>
              <a:t> (</a:t>
            </a:r>
            <a:r>
              <a:rPr lang="tr-TR" b="1" dirty="0" err="1" smtClean="0"/>
              <a:t>Bus</a:t>
            </a:r>
            <a:r>
              <a:rPr lang="tr-TR" b="1" dirty="0" smtClean="0"/>
              <a:t>)</a:t>
            </a:r>
            <a:r>
              <a:rPr lang="tr-TR" dirty="0" smtClean="0"/>
              <a:t>’dur. </a:t>
            </a:r>
            <a:r>
              <a:rPr lang="tr-TR" b="1" dirty="0" err="1" smtClean="0"/>
              <a:t>Bus</a:t>
            </a:r>
            <a:r>
              <a:rPr lang="tr-TR" dirty="0" smtClean="0"/>
              <a:t> İşlemcinin diğer bilgisayar donanımlarıyla bağlantısını sağlayan elektriksel yollar, işlemcilerin sinir sistemi olarak da tabir edilebilir.</a:t>
            </a:r>
          </a:p>
          <a:p>
            <a:endParaRPr lang="tr-TR" dirty="0" smtClean="0"/>
          </a:p>
        </p:txBody>
      </p:sp>
      <p:sp>
        <p:nvSpPr>
          <p:cNvPr id="3" name="2 Başlık"/>
          <p:cNvSpPr>
            <a:spLocks noGrp="1"/>
          </p:cNvSpPr>
          <p:nvPr>
            <p:ph type="title"/>
          </p:nvPr>
        </p:nvSpPr>
        <p:spPr/>
        <p:txBody>
          <a:bodyPr/>
          <a:lstStyle/>
          <a:p>
            <a:r>
              <a:rPr lang="tr-TR" sz="4400" dirty="0" err="1" smtClean="0"/>
              <a:t>Veriyolu</a:t>
            </a:r>
            <a:r>
              <a:rPr lang="tr-TR" sz="4400" dirty="0" smtClean="0"/>
              <a:t> (</a:t>
            </a:r>
            <a:r>
              <a:rPr lang="tr-TR" sz="4400" dirty="0" err="1" smtClean="0"/>
              <a:t>Bus</a:t>
            </a:r>
            <a:r>
              <a:rPr lang="tr-TR" sz="4400" dirty="0" smtClean="0"/>
              <a:t>)</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fontScale="90000"/>
          </a:bodyPr>
          <a:lstStyle/>
          <a:p>
            <a:r>
              <a:rPr lang="tr-TR" sz="4000"/>
              <a:t>İşlemcinin Veriyolları ile Bağlanması</a:t>
            </a:r>
          </a:p>
        </p:txBody>
      </p:sp>
      <p:sp>
        <p:nvSpPr>
          <p:cNvPr id="59395" name="Rectangle 3"/>
          <p:cNvSpPr>
            <a:spLocks noGrp="1" noChangeArrowheads="1"/>
          </p:cNvSpPr>
          <p:nvPr>
            <p:ph type="body" idx="1"/>
          </p:nvPr>
        </p:nvSpPr>
        <p:spPr/>
        <p:txBody>
          <a:bodyPr/>
          <a:lstStyle/>
          <a:p>
            <a:endParaRPr lang="tr-TR"/>
          </a:p>
        </p:txBody>
      </p:sp>
      <p:pic>
        <p:nvPicPr>
          <p:cNvPr id="59396" name="Picture 4" descr="Islemci_ve_Bus"/>
          <p:cNvPicPr>
            <a:picLocks noChangeAspect="1" noChangeArrowheads="1"/>
          </p:cNvPicPr>
          <p:nvPr/>
        </p:nvPicPr>
        <p:blipFill>
          <a:blip r:embed="rId2" cstate="print"/>
          <a:srcRect/>
          <a:stretch>
            <a:fillRect/>
          </a:stretch>
        </p:blipFill>
        <p:spPr bwMode="auto">
          <a:xfrm>
            <a:off x="1619672" y="1700213"/>
            <a:ext cx="5949950" cy="4178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dirty="0"/>
          </a:p>
        </p:txBody>
      </p:sp>
      <p:sp>
        <p:nvSpPr>
          <p:cNvPr id="3" name="2 Başlık"/>
          <p:cNvSpPr>
            <a:spLocks noGrp="1"/>
          </p:cNvSpPr>
          <p:nvPr>
            <p:ph type="title"/>
          </p:nvPr>
        </p:nvSpPr>
        <p:spPr/>
        <p:txBody>
          <a:bodyPr>
            <a:normAutofit/>
          </a:bodyPr>
          <a:lstStyle/>
          <a:p>
            <a:r>
              <a:rPr lang="tr-TR" dirty="0" err="1" smtClean="0"/>
              <a:t>Register</a:t>
            </a:r>
            <a:r>
              <a:rPr lang="tr-TR" dirty="0" smtClean="0"/>
              <a:t> (Yazmaç) (Kaydedici)</a:t>
            </a:r>
            <a:endParaRPr lang="tr-TR" dirty="0"/>
          </a:p>
        </p:txBody>
      </p:sp>
      <p:pic>
        <p:nvPicPr>
          <p:cNvPr id="171010"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395535" y="1268760"/>
            <a:ext cx="8449255" cy="446449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71010"/>
                                        </p:tgtEl>
                                        <p:attrNameLst>
                                          <p:attrName>style.visibility</p:attrName>
                                        </p:attrNameLst>
                                      </p:cBhvr>
                                      <p:to>
                                        <p:strVal val="visible"/>
                                      </p:to>
                                    </p:set>
                                    <p:animEffect transition="in" filter="box(in)">
                                      <p:cBhvr>
                                        <p:cTn id="7" dur="500"/>
                                        <p:tgtEl>
                                          <p:spTgt spid="171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r>
              <a:rPr lang="tr-TR" dirty="0" smtClean="0"/>
              <a:t>4-bit </a:t>
            </a:r>
            <a:r>
              <a:rPr lang="tr-TR" dirty="0" err="1" smtClean="0"/>
              <a:t>register</a:t>
            </a:r>
            <a:endParaRPr lang="tr-TR" dirty="0"/>
          </a:p>
        </p:txBody>
      </p:sp>
      <p:pic>
        <p:nvPicPr>
          <p:cNvPr id="172034" name="Picture 2" descr="Dört Bit Register -shift ile ilgili görsel sonucu"/>
          <p:cNvPicPr>
            <a:picLocks noChangeAspect="1" noChangeArrowheads="1"/>
          </p:cNvPicPr>
          <p:nvPr/>
        </p:nvPicPr>
        <p:blipFill>
          <a:blip r:embed="rId2" cstate="print"/>
          <a:srcRect/>
          <a:stretch>
            <a:fillRect/>
          </a:stretch>
        </p:blipFill>
        <p:spPr bwMode="auto">
          <a:xfrm>
            <a:off x="323528" y="1412776"/>
            <a:ext cx="3178077" cy="4248472"/>
          </a:xfrm>
          <a:prstGeom prst="rect">
            <a:avLst/>
          </a:prstGeom>
          <a:noFill/>
        </p:spPr>
      </p:pic>
      <p:pic>
        <p:nvPicPr>
          <p:cNvPr id="172036" name="Picture 4" descr="Dört Bit Register -shift ile ilgili görsel sonucu"/>
          <p:cNvPicPr>
            <a:picLocks noChangeAspect="1" noChangeArrowheads="1"/>
          </p:cNvPicPr>
          <p:nvPr/>
        </p:nvPicPr>
        <p:blipFill>
          <a:blip r:embed="rId3" cstate="print"/>
          <a:srcRect/>
          <a:stretch>
            <a:fillRect/>
          </a:stretch>
        </p:blipFill>
        <p:spPr bwMode="auto">
          <a:xfrm>
            <a:off x="3563888" y="2204864"/>
            <a:ext cx="5328592" cy="335432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72034"/>
                                        </p:tgtEl>
                                        <p:attrNameLst>
                                          <p:attrName>style.visibility</p:attrName>
                                        </p:attrNameLst>
                                      </p:cBhvr>
                                      <p:to>
                                        <p:strVal val="visible"/>
                                      </p:to>
                                    </p:set>
                                    <p:animEffect transition="in" filter="box(in)">
                                      <p:cBhvr>
                                        <p:cTn id="7" dur="500"/>
                                        <p:tgtEl>
                                          <p:spTgt spid="17203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72036"/>
                                        </p:tgtEl>
                                        <p:attrNameLst>
                                          <p:attrName>style.visibility</p:attrName>
                                        </p:attrNameLst>
                                      </p:cBhvr>
                                      <p:to>
                                        <p:strVal val="visible"/>
                                      </p:to>
                                    </p:set>
                                    <p:animEffect transition="in" filter="box(in)">
                                      <p:cBhvr>
                                        <p:cTn id="12" dur="500"/>
                                        <p:tgtEl>
                                          <p:spTgt spid="172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İçerik Yer Tutucusu"/>
          <p:cNvGraphicFramePr>
            <a:graphicFrameLocks noGrp="1"/>
          </p:cNvGraphicFramePr>
          <p:nvPr>
            <p:ph idx="1"/>
          </p:nvPr>
        </p:nvGraphicFramePr>
        <p:xfrm>
          <a:off x="457200" y="1555080"/>
          <a:ext cx="8229600" cy="5034280"/>
        </p:xfrm>
        <a:graphic>
          <a:graphicData uri="http://schemas.openxmlformats.org/drawingml/2006/table">
            <a:tbl>
              <a:tblPr bandRow="1">
                <a:tableStyleId>{5C22544A-7EE6-4342-B048-85BDC9FD1C3A}</a:tableStyleId>
              </a:tblPr>
              <a:tblGrid>
                <a:gridCol w="2890664"/>
                <a:gridCol w="5338936"/>
              </a:tblGrid>
              <a:tr h="370840">
                <a:tc>
                  <a:txBody>
                    <a:bodyPr/>
                    <a:lstStyle/>
                    <a:p>
                      <a:r>
                        <a:rPr kumimoji="0" lang="tr-TR" sz="1800" b="1" kern="1200" baseline="0" dirty="0" err="1" smtClean="0"/>
                        <a:t>Memory</a:t>
                      </a:r>
                      <a:r>
                        <a:rPr kumimoji="0" lang="tr-TR" sz="1800" b="1" kern="1200" baseline="0" dirty="0" smtClean="0"/>
                        <a:t> </a:t>
                      </a:r>
                      <a:r>
                        <a:rPr kumimoji="0" lang="tr-TR" sz="1800" b="1" kern="1200" baseline="0" dirty="0" err="1" smtClean="0"/>
                        <a:t>buffer</a:t>
                      </a:r>
                      <a:r>
                        <a:rPr kumimoji="0" lang="tr-TR" sz="1800" b="1" kern="1200" baseline="0" dirty="0" smtClean="0"/>
                        <a:t> </a:t>
                      </a:r>
                      <a:r>
                        <a:rPr kumimoji="0" lang="tr-TR" sz="1800" b="1" kern="1200" baseline="0" dirty="0" err="1" smtClean="0"/>
                        <a:t>register</a:t>
                      </a:r>
                      <a:endParaRPr kumimoji="0" lang="tr-TR" sz="1800" b="1" kern="1200" baseline="0" dirty="0" smtClean="0"/>
                    </a:p>
                    <a:p>
                      <a:r>
                        <a:rPr kumimoji="0" lang="tr-TR" sz="1800" b="1" kern="1200" baseline="0" dirty="0" smtClean="0"/>
                        <a:t>(MBR)</a:t>
                      </a:r>
                      <a:endParaRPr lang="tr-TR" sz="1800" b="1" dirty="0"/>
                    </a:p>
                  </a:txBody>
                  <a:tcPr/>
                </a:tc>
                <a:tc>
                  <a:txBody>
                    <a:bodyPr/>
                    <a:lstStyle/>
                    <a:p>
                      <a:r>
                        <a:rPr kumimoji="0" lang="tr-TR" sz="1800" kern="1200" baseline="0" dirty="0" smtClean="0"/>
                        <a:t>• Bellekte saklanacak veya G/Ç ünitesine gönderilecek bir kelime içerir.</a:t>
                      </a:r>
                    </a:p>
                    <a:p>
                      <a:r>
                        <a:rPr kumimoji="0" lang="tr-TR" sz="1800" kern="1200" baseline="0" dirty="0" smtClean="0"/>
                        <a:t>• Bellekte veya G/Ç ünitesinden bir kelime almak için kullanılır.</a:t>
                      </a:r>
                      <a:endParaRPr lang="tr-TR" sz="1800" dirty="0"/>
                    </a:p>
                  </a:txBody>
                  <a:tcPr/>
                </a:tc>
              </a:tr>
              <a:tr h="370840">
                <a:tc>
                  <a:txBody>
                    <a:bodyPr/>
                    <a:lstStyle/>
                    <a:p>
                      <a:r>
                        <a:rPr kumimoji="0" lang="tr-TR" sz="1800" b="1" kern="1200" baseline="0" dirty="0" err="1" smtClean="0"/>
                        <a:t>Memory</a:t>
                      </a:r>
                      <a:r>
                        <a:rPr kumimoji="0" lang="tr-TR" sz="1800" b="1" kern="1200" baseline="0" dirty="0" smtClean="0"/>
                        <a:t> </a:t>
                      </a:r>
                      <a:r>
                        <a:rPr kumimoji="0" lang="tr-TR" sz="1800" b="1" kern="1200" baseline="0" dirty="0" err="1" smtClean="0"/>
                        <a:t>address</a:t>
                      </a:r>
                      <a:endParaRPr kumimoji="0" lang="tr-TR" sz="1800" b="1" kern="1200" baseline="0" dirty="0" smtClean="0"/>
                    </a:p>
                    <a:p>
                      <a:r>
                        <a:rPr kumimoji="0" lang="tr-TR" sz="1800" b="1" kern="1200" baseline="0" dirty="0" err="1" smtClean="0"/>
                        <a:t>register</a:t>
                      </a:r>
                      <a:r>
                        <a:rPr kumimoji="0" lang="tr-TR" sz="1800" b="1" kern="1200" baseline="0" dirty="0" smtClean="0"/>
                        <a:t> (MAR)</a:t>
                      </a:r>
                      <a:endParaRPr lang="tr-TR" sz="1800" b="1" dirty="0"/>
                    </a:p>
                  </a:txBody>
                  <a:tcPr/>
                </a:tc>
                <a:tc>
                  <a:txBody>
                    <a:bodyPr/>
                    <a:lstStyle/>
                    <a:p>
                      <a:r>
                        <a:rPr kumimoji="0" lang="tr-TR" sz="1800" kern="1200" baseline="0" dirty="0" smtClean="0"/>
                        <a:t>• </a:t>
                      </a:r>
                      <a:r>
                        <a:rPr kumimoji="0" lang="tr-TR" sz="1800" kern="1200" baseline="0" dirty="0" err="1" smtClean="0"/>
                        <a:t>MBR'den</a:t>
                      </a:r>
                      <a:r>
                        <a:rPr kumimoji="0" lang="tr-TR" sz="1800" kern="1200" baseline="0" dirty="0" smtClean="0"/>
                        <a:t> yazılmış veya </a:t>
                      </a:r>
                      <a:r>
                        <a:rPr kumimoji="0" lang="tr-TR" sz="1800" kern="1200" baseline="0" dirty="0" err="1" smtClean="0"/>
                        <a:t>MBR'ye</a:t>
                      </a:r>
                      <a:r>
                        <a:rPr kumimoji="0" lang="tr-TR" sz="1800" kern="1200" baseline="0" dirty="0" smtClean="0"/>
                        <a:t> okunacak kelimedeki bellekteki adresi belirtir</a:t>
                      </a:r>
                      <a:endParaRPr lang="tr-TR" sz="18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1" dirty="0" err="1" smtClean="0"/>
                        <a:t>Memory</a:t>
                      </a:r>
                      <a:r>
                        <a:rPr lang="tr-TR" sz="1800" b="1" dirty="0" smtClean="0"/>
                        <a:t> Data </a:t>
                      </a:r>
                      <a:r>
                        <a:rPr lang="tr-TR" sz="1800" b="1" dirty="0" err="1" smtClean="0"/>
                        <a:t>Register</a:t>
                      </a:r>
                      <a:r>
                        <a:rPr lang="tr-TR" sz="1800" b="1" dirty="0" smtClean="0"/>
                        <a:t> (MDR)</a:t>
                      </a:r>
                    </a:p>
                  </a:txBody>
                  <a:tcPr/>
                </a:tc>
                <a:tc>
                  <a:txBody>
                    <a:bodyPr/>
                    <a:lstStyle/>
                    <a:p>
                      <a:r>
                        <a:rPr lang="tr-TR" sz="1800" dirty="0" smtClean="0"/>
                        <a:t>İşlemciye gelen ve giden tüm veri ve deyimler bu yazmaçtan geçmektedir.</a:t>
                      </a:r>
                      <a:endParaRPr lang="tr-TR" sz="1800" dirty="0"/>
                    </a:p>
                  </a:txBody>
                  <a:tcPr/>
                </a:tc>
              </a:tr>
              <a:tr h="370840">
                <a:tc>
                  <a:txBody>
                    <a:bodyPr/>
                    <a:lstStyle/>
                    <a:p>
                      <a:r>
                        <a:rPr kumimoji="0" lang="tr-TR" sz="1800" b="1" kern="1200" baseline="0" dirty="0" err="1" smtClean="0"/>
                        <a:t>Instruction</a:t>
                      </a:r>
                      <a:r>
                        <a:rPr kumimoji="0" lang="tr-TR" sz="1800" b="1" kern="1200" baseline="0" dirty="0" smtClean="0"/>
                        <a:t> </a:t>
                      </a:r>
                      <a:r>
                        <a:rPr kumimoji="0" lang="tr-TR" sz="1800" b="1" kern="1200" baseline="0" dirty="0" err="1" smtClean="0"/>
                        <a:t>register</a:t>
                      </a:r>
                      <a:r>
                        <a:rPr kumimoji="0" lang="tr-TR" sz="1800" b="1" kern="1200" baseline="0" dirty="0" smtClean="0"/>
                        <a:t> (IR)</a:t>
                      </a:r>
                      <a:endParaRPr lang="tr-TR" sz="1800" b="1" dirty="0"/>
                    </a:p>
                  </a:txBody>
                  <a:tcPr/>
                </a:tc>
                <a:tc>
                  <a:txBody>
                    <a:bodyPr/>
                    <a:lstStyle/>
                    <a:p>
                      <a:r>
                        <a:rPr kumimoji="0" lang="tr-TR" sz="1800" kern="1200" baseline="0" dirty="0" smtClean="0"/>
                        <a:t>• Gerçekleştirilen </a:t>
                      </a:r>
                      <a:r>
                        <a:rPr kumimoji="0" lang="tr-TR" sz="1800" kern="1200" baseline="0" dirty="0" err="1" smtClean="0"/>
                        <a:t>opcode</a:t>
                      </a:r>
                      <a:r>
                        <a:rPr kumimoji="0" lang="tr-TR" sz="1800" kern="1200" baseline="0" dirty="0" smtClean="0"/>
                        <a:t> talimatını içerir</a:t>
                      </a:r>
                      <a:endParaRPr kumimoji="0" lang="tr-TR" sz="1800" kern="1200" baseline="0" dirty="0" smtClean="0">
                        <a:solidFill>
                          <a:schemeClr val="dk1"/>
                        </a:solidFill>
                        <a:latin typeface="+mn-lt"/>
                        <a:ea typeface="+mn-ea"/>
                        <a:cs typeface="+mn-cs"/>
                      </a:endParaRPr>
                    </a:p>
                  </a:txBody>
                  <a:tcPr/>
                </a:tc>
              </a:tr>
              <a:tr h="370840">
                <a:tc>
                  <a:txBody>
                    <a:bodyPr/>
                    <a:lstStyle/>
                    <a:p>
                      <a:r>
                        <a:rPr kumimoji="0" lang="tr-TR" sz="1800" b="1" kern="1200" baseline="0" dirty="0" err="1" smtClean="0"/>
                        <a:t>Instruction</a:t>
                      </a:r>
                      <a:r>
                        <a:rPr kumimoji="0" lang="tr-TR" sz="1800" b="1" kern="1200" baseline="0" dirty="0" smtClean="0"/>
                        <a:t> </a:t>
                      </a:r>
                      <a:r>
                        <a:rPr kumimoji="0" lang="tr-TR" sz="1800" b="1" kern="1200" baseline="0" dirty="0" err="1" smtClean="0"/>
                        <a:t>buffer</a:t>
                      </a:r>
                      <a:endParaRPr kumimoji="0" lang="tr-TR" sz="1800" b="1" kern="1200" baseline="0" dirty="0" smtClean="0"/>
                    </a:p>
                    <a:p>
                      <a:r>
                        <a:rPr kumimoji="0" lang="tr-TR" sz="1800" b="1" kern="1200" baseline="0" dirty="0" err="1" smtClean="0"/>
                        <a:t>register</a:t>
                      </a:r>
                      <a:r>
                        <a:rPr kumimoji="0" lang="tr-TR" sz="1800" b="1" kern="1200" baseline="0" dirty="0" smtClean="0"/>
                        <a:t> (IBR)</a:t>
                      </a:r>
                      <a:endParaRPr lang="tr-TR" sz="1800" b="1" dirty="0"/>
                    </a:p>
                  </a:txBody>
                  <a:tcPr/>
                </a:tc>
                <a:tc>
                  <a:txBody>
                    <a:bodyPr/>
                    <a:lstStyle/>
                    <a:p>
                      <a:r>
                        <a:rPr kumimoji="0" lang="tr-TR" sz="1800" kern="1200" baseline="0" dirty="0" smtClean="0"/>
                        <a:t>• Hafızadaki bir kelime olarak tutulan i talimatı geçici olarak tutmak için kullanılır.</a:t>
                      </a:r>
                      <a:endParaRPr lang="tr-TR" sz="1800" dirty="0"/>
                    </a:p>
                  </a:txBody>
                  <a:tcPr/>
                </a:tc>
              </a:tr>
              <a:tr h="370840">
                <a:tc>
                  <a:txBody>
                    <a:bodyPr/>
                    <a:lstStyle/>
                    <a:p>
                      <a:r>
                        <a:rPr kumimoji="0" lang="tr-TR" sz="1800" b="1" kern="1200" baseline="0" dirty="0" smtClean="0"/>
                        <a:t>Program </a:t>
                      </a:r>
                      <a:r>
                        <a:rPr kumimoji="0" lang="tr-TR" sz="1800" b="1" kern="1200" baseline="0" dirty="0" err="1" smtClean="0"/>
                        <a:t>counter</a:t>
                      </a:r>
                      <a:r>
                        <a:rPr kumimoji="0" lang="tr-TR" sz="1800" b="1" kern="1200" baseline="0" dirty="0" smtClean="0"/>
                        <a:t> (PC)</a:t>
                      </a:r>
                      <a:endParaRPr lang="tr-TR" sz="1800" b="1" dirty="0"/>
                    </a:p>
                  </a:txBody>
                  <a:tcPr/>
                </a:tc>
                <a:tc>
                  <a:txBody>
                    <a:bodyPr/>
                    <a:lstStyle/>
                    <a:p>
                      <a:r>
                        <a:rPr kumimoji="0" lang="tr-TR" sz="1800" kern="1200" baseline="0" dirty="0" smtClean="0"/>
                        <a:t>• Bir sonraki adım için bellekten alınacak komut çifti adresini içerir</a:t>
                      </a:r>
                      <a:endParaRPr kumimoji="0" lang="tr-TR" sz="1800" kern="1200" baseline="0" dirty="0" smtClean="0">
                        <a:solidFill>
                          <a:schemeClr val="dk1"/>
                        </a:solidFill>
                        <a:latin typeface="+mn-lt"/>
                        <a:ea typeface="+mn-ea"/>
                        <a:cs typeface="+mn-cs"/>
                      </a:endParaRPr>
                    </a:p>
                  </a:txBody>
                  <a:tcPr/>
                </a:tc>
              </a:tr>
              <a:tr h="370840">
                <a:tc>
                  <a:txBody>
                    <a:bodyPr/>
                    <a:lstStyle/>
                    <a:p>
                      <a:r>
                        <a:rPr kumimoji="0" lang="tr-TR" sz="1800" b="1" kern="1200" baseline="0" dirty="0" err="1" smtClean="0"/>
                        <a:t>Accumulator</a:t>
                      </a:r>
                      <a:r>
                        <a:rPr kumimoji="0" lang="tr-TR" sz="1800" b="1" kern="1200" baseline="0" dirty="0" smtClean="0"/>
                        <a:t> (AC) </a:t>
                      </a:r>
                      <a:r>
                        <a:rPr kumimoji="0" lang="tr-TR" sz="1800" b="1" kern="1200" baseline="0" dirty="0" err="1" smtClean="0"/>
                        <a:t>and</a:t>
                      </a:r>
                      <a:endParaRPr kumimoji="0" lang="tr-TR" sz="1800" b="1" kern="1200" baseline="0" dirty="0" smtClean="0"/>
                    </a:p>
                    <a:p>
                      <a:r>
                        <a:rPr kumimoji="0" lang="tr-TR" sz="1800" b="1" kern="1200" baseline="0" dirty="0" err="1" smtClean="0"/>
                        <a:t>multiplier</a:t>
                      </a:r>
                      <a:r>
                        <a:rPr kumimoji="0" lang="tr-TR" sz="1800" b="1" kern="1200" baseline="0" dirty="0" smtClean="0"/>
                        <a:t> </a:t>
                      </a:r>
                      <a:r>
                        <a:rPr kumimoji="0" lang="tr-TR" sz="1800" b="1" kern="1200" baseline="0" dirty="0" err="1" smtClean="0"/>
                        <a:t>quotient</a:t>
                      </a:r>
                      <a:r>
                        <a:rPr kumimoji="0" lang="tr-TR" sz="1800" b="1" kern="1200" baseline="0" dirty="0" smtClean="0"/>
                        <a:t> (MQ)</a:t>
                      </a:r>
                      <a:endParaRPr lang="tr-TR" sz="1800" b="1" dirty="0"/>
                    </a:p>
                  </a:txBody>
                  <a:tcPr/>
                </a:tc>
                <a:tc>
                  <a:txBody>
                    <a:bodyPr/>
                    <a:lstStyle/>
                    <a:p>
                      <a:r>
                        <a:rPr kumimoji="0" lang="tr-TR" sz="1800" kern="1200" baseline="0" dirty="0" smtClean="0"/>
                        <a:t>• Operatörler ve ALU operasyonlarının sonuçlarını geçici olarak tutmak için hafıza bölgeleridir.</a:t>
                      </a:r>
                      <a:endParaRPr lang="tr-TR" sz="1800" dirty="0"/>
                    </a:p>
                  </a:txBody>
                  <a:tcPr/>
                </a:tc>
              </a:tr>
            </a:tbl>
          </a:graphicData>
        </a:graphic>
      </p:graphicFrame>
      <p:sp>
        <p:nvSpPr>
          <p:cNvPr id="3" name="2 Başlık"/>
          <p:cNvSpPr>
            <a:spLocks noGrp="1"/>
          </p:cNvSpPr>
          <p:nvPr>
            <p:ph type="title"/>
          </p:nvPr>
        </p:nvSpPr>
        <p:spPr>
          <a:xfrm>
            <a:off x="457200" y="274638"/>
            <a:ext cx="8229600" cy="706090"/>
          </a:xfrm>
        </p:spPr>
        <p:txBody>
          <a:bodyPr>
            <a:normAutofit fontScale="90000"/>
          </a:bodyPr>
          <a:lstStyle/>
          <a:p>
            <a:r>
              <a:rPr lang="tr-TR" dirty="0" smtClean="0"/>
              <a:t>Yazmaçlar (</a:t>
            </a:r>
            <a:r>
              <a:rPr lang="tr-TR" dirty="0" err="1" smtClean="0"/>
              <a:t>Registers</a:t>
            </a:r>
            <a:r>
              <a:rPr lang="tr-TR" dirty="0" smtClean="0"/>
              <a:t>) (Kaydedici)</a:t>
            </a:r>
            <a:endParaRPr lang="tr-TR" dirty="0"/>
          </a:p>
        </p:txBody>
      </p:sp>
      <p:sp>
        <p:nvSpPr>
          <p:cNvPr id="4" name="3 Metin kutusu"/>
          <p:cNvSpPr txBox="1"/>
          <p:nvPr/>
        </p:nvSpPr>
        <p:spPr>
          <a:xfrm>
            <a:off x="467544" y="960286"/>
            <a:ext cx="8208912" cy="812530"/>
          </a:xfrm>
          <a:prstGeom prst="rect">
            <a:avLst/>
          </a:prstGeom>
          <a:noFill/>
        </p:spPr>
        <p:txBody>
          <a:bodyPr wrap="square" rtlCol="0">
            <a:spAutoFit/>
          </a:bodyPr>
          <a:lstStyle/>
          <a:p>
            <a:pPr>
              <a:lnSpc>
                <a:spcPct val="80000"/>
              </a:lnSpc>
            </a:pPr>
            <a:r>
              <a:rPr lang="tr-TR" dirty="0" err="1" smtClean="0"/>
              <a:t>Registerlar</a:t>
            </a:r>
            <a:r>
              <a:rPr lang="tr-TR" dirty="0" smtClean="0"/>
              <a:t>, işlemci veya diğer bileşenlerin içinde bulunan özel amaçlı geçici bellek yerleridir. Önemli bazı </a:t>
            </a:r>
            <a:r>
              <a:rPr lang="tr-TR" dirty="0" err="1" smtClean="0"/>
              <a:t>Registerlar</a:t>
            </a:r>
            <a:r>
              <a:rPr lang="tr-TR" dirty="0" smtClean="0"/>
              <a:t> aşağıda listelenmiştir.</a:t>
            </a:r>
          </a:p>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a:bodyPr>
          <a:lstStyle/>
          <a:p>
            <a:r>
              <a:rPr lang="tr-TR" sz="4400" dirty="0" smtClean="0"/>
              <a:t>Bellek Veri Yazmacı (</a:t>
            </a:r>
            <a:r>
              <a:rPr lang="tr-TR" sz="4400" i="1" dirty="0" smtClean="0"/>
              <a:t>MDR)</a:t>
            </a:r>
            <a:endParaRPr lang="tr-TR" dirty="0"/>
          </a:p>
        </p:txBody>
      </p:sp>
      <p:sp>
        <p:nvSpPr>
          <p:cNvPr id="60419" name="Rectangle 3"/>
          <p:cNvSpPr>
            <a:spLocks noGrp="1" noChangeArrowheads="1"/>
          </p:cNvSpPr>
          <p:nvPr>
            <p:ph type="body" idx="1"/>
          </p:nvPr>
        </p:nvSpPr>
        <p:spPr>
          <a:xfrm>
            <a:off x="539552" y="1340768"/>
            <a:ext cx="8280920" cy="1976437"/>
          </a:xfrm>
        </p:spPr>
        <p:txBody>
          <a:bodyPr>
            <a:normAutofit/>
          </a:bodyPr>
          <a:lstStyle/>
          <a:p>
            <a:pPr>
              <a:lnSpc>
                <a:spcPct val="80000"/>
              </a:lnSpc>
            </a:pPr>
            <a:r>
              <a:rPr lang="tr-TR" sz="2800" dirty="0" smtClean="0"/>
              <a:t>Bellek </a:t>
            </a:r>
            <a:r>
              <a:rPr lang="tr-TR" sz="2800" dirty="0"/>
              <a:t>Veri </a:t>
            </a:r>
            <a:r>
              <a:rPr lang="tr-TR" sz="2800" dirty="0" smtClean="0"/>
              <a:t>Yazmacı (</a:t>
            </a:r>
            <a:r>
              <a:rPr lang="tr-TR" sz="2800" i="1" dirty="0" smtClean="0"/>
              <a:t>MDR:</a:t>
            </a:r>
            <a:r>
              <a:rPr lang="tr-TR" sz="2800" i="1" dirty="0" err="1" smtClean="0"/>
              <a:t>Memory</a:t>
            </a:r>
            <a:r>
              <a:rPr lang="tr-TR" sz="2800" i="1" dirty="0" smtClean="0"/>
              <a:t> </a:t>
            </a:r>
            <a:r>
              <a:rPr lang="tr-TR" sz="2800" i="1" dirty="0"/>
              <a:t>Data </a:t>
            </a:r>
            <a:r>
              <a:rPr lang="tr-TR" sz="2800" i="1" dirty="0" err="1"/>
              <a:t>Register</a:t>
            </a:r>
            <a:r>
              <a:rPr lang="tr-TR" sz="2800" dirty="0"/>
              <a:t>):</a:t>
            </a:r>
          </a:p>
          <a:p>
            <a:pPr lvl="1">
              <a:lnSpc>
                <a:spcPct val="80000"/>
              </a:lnSpc>
            </a:pPr>
            <a:r>
              <a:rPr lang="tr-TR" sz="2400" dirty="0"/>
              <a:t>İşlemcinin içindedir</a:t>
            </a:r>
          </a:p>
          <a:p>
            <a:pPr lvl="1">
              <a:lnSpc>
                <a:spcPct val="80000"/>
              </a:lnSpc>
            </a:pPr>
            <a:r>
              <a:rPr lang="tr-TR" sz="2400" dirty="0"/>
              <a:t>İşlemciye gelen ve giden tüm veri ve deyimler bu yazmaçtan geçmektedir. </a:t>
            </a:r>
          </a:p>
        </p:txBody>
      </p:sp>
      <p:pic>
        <p:nvPicPr>
          <p:cNvPr id="60421" name="Picture 5" descr="Islemci_ve_Bus"/>
          <p:cNvPicPr>
            <a:picLocks noChangeAspect="1" noChangeArrowheads="1"/>
          </p:cNvPicPr>
          <p:nvPr/>
        </p:nvPicPr>
        <p:blipFill>
          <a:blip r:embed="rId2" cstate="print"/>
          <a:srcRect/>
          <a:stretch>
            <a:fillRect/>
          </a:stretch>
        </p:blipFill>
        <p:spPr bwMode="auto">
          <a:xfrm>
            <a:off x="2771800" y="3212976"/>
            <a:ext cx="4464496" cy="31335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tr-TR" dirty="0"/>
              <a:t>Ara Bellek </a:t>
            </a:r>
            <a:r>
              <a:rPr lang="tr-TR" dirty="0" smtClean="0"/>
              <a:t>Yazmacı </a:t>
            </a:r>
            <a:r>
              <a:rPr lang="tr-TR" dirty="0"/>
              <a:t>(MBR)</a:t>
            </a:r>
          </a:p>
        </p:txBody>
      </p:sp>
      <p:sp>
        <p:nvSpPr>
          <p:cNvPr id="62467" name="Rectangle 3"/>
          <p:cNvSpPr>
            <a:spLocks noGrp="1" noChangeArrowheads="1"/>
          </p:cNvSpPr>
          <p:nvPr>
            <p:ph type="body" idx="1"/>
          </p:nvPr>
        </p:nvSpPr>
        <p:spPr>
          <a:xfrm>
            <a:off x="564406" y="1524000"/>
            <a:ext cx="3863975" cy="4714875"/>
          </a:xfrm>
        </p:spPr>
        <p:txBody>
          <a:bodyPr>
            <a:normAutofit/>
          </a:bodyPr>
          <a:lstStyle/>
          <a:p>
            <a:r>
              <a:rPr lang="tr-TR" sz="2400" dirty="0"/>
              <a:t>Bellek Arabellek </a:t>
            </a:r>
            <a:r>
              <a:rPr lang="tr-TR" sz="2400" dirty="0" smtClean="0"/>
              <a:t>Yazmacı (</a:t>
            </a:r>
            <a:r>
              <a:rPr lang="tr-TR" sz="2400" i="1" dirty="0" smtClean="0"/>
              <a:t>MBR:</a:t>
            </a:r>
            <a:r>
              <a:rPr lang="tr-TR" sz="2400" i="1" dirty="0" err="1" smtClean="0"/>
              <a:t>Memory</a:t>
            </a:r>
            <a:r>
              <a:rPr lang="tr-TR" sz="2400" i="1" dirty="0" smtClean="0"/>
              <a:t> </a:t>
            </a:r>
            <a:r>
              <a:rPr lang="tr-TR" sz="2400" i="1" dirty="0" err="1"/>
              <a:t>Buffer</a:t>
            </a:r>
            <a:r>
              <a:rPr lang="tr-TR" sz="2400" i="1" dirty="0"/>
              <a:t> </a:t>
            </a:r>
            <a:r>
              <a:rPr lang="tr-TR" sz="2400" i="1" dirty="0" err="1"/>
              <a:t>Register</a:t>
            </a:r>
            <a:r>
              <a:rPr lang="tr-TR" sz="2400" i="1" dirty="0"/>
              <a:t>):</a:t>
            </a:r>
          </a:p>
          <a:p>
            <a:pPr lvl="1"/>
            <a:r>
              <a:rPr lang="tr-TR" sz="2000" dirty="0"/>
              <a:t>Ana bellek içindedir.</a:t>
            </a:r>
          </a:p>
          <a:p>
            <a:pPr lvl="1"/>
            <a:r>
              <a:rPr lang="tr-TR" sz="2000" dirty="0"/>
              <a:t>Ana belleğe gelen ve giden tüm veri ve deyimler bu yazmaçtan geçmektedir.</a:t>
            </a:r>
          </a:p>
        </p:txBody>
      </p:sp>
      <p:pic>
        <p:nvPicPr>
          <p:cNvPr id="62468" name="Picture 4" descr="Islemci_ve_Bus"/>
          <p:cNvPicPr>
            <a:picLocks noChangeAspect="1" noChangeArrowheads="1"/>
          </p:cNvPicPr>
          <p:nvPr/>
        </p:nvPicPr>
        <p:blipFill>
          <a:blip r:embed="rId2" cstate="print"/>
          <a:srcRect/>
          <a:stretch>
            <a:fillRect/>
          </a:stretch>
        </p:blipFill>
        <p:spPr bwMode="auto">
          <a:xfrm>
            <a:off x="4644405" y="1844674"/>
            <a:ext cx="4206506" cy="295247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tr-TR" dirty="0"/>
              <a:t>Bellek Adres </a:t>
            </a:r>
            <a:r>
              <a:rPr lang="tr-TR" dirty="0" smtClean="0"/>
              <a:t>Yazmacı </a:t>
            </a:r>
            <a:r>
              <a:rPr lang="tr-TR" dirty="0"/>
              <a:t>(MAR)</a:t>
            </a:r>
          </a:p>
        </p:txBody>
      </p:sp>
      <p:sp>
        <p:nvSpPr>
          <p:cNvPr id="61443" name="Rectangle 3"/>
          <p:cNvSpPr>
            <a:spLocks noGrp="1" noChangeArrowheads="1"/>
          </p:cNvSpPr>
          <p:nvPr>
            <p:ph type="body" idx="1"/>
          </p:nvPr>
        </p:nvSpPr>
        <p:spPr>
          <a:xfrm>
            <a:off x="539552" y="1412776"/>
            <a:ext cx="4511675" cy="4714875"/>
          </a:xfrm>
        </p:spPr>
        <p:txBody>
          <a:bodyPr/>
          <a:lstStyle/>
          <a:p>
            <a:pPr>
              <a:lnSpc>
                <a:spcPct val="80000"/>
              </a:lnSpc>
            </a:pPr>
            <a:r>
              <a:rPr lang="tr-TR" sz="1800" dirty="0"/>
              <a:t>İşlemcide bulunan </a:t>
            </a:r>
            <a:r>
              <a:rPr lang="tr-TR" sz="1800" dirty="0" smtClean="0"/>
              <a:t>MDR ve </a:t>
            </a:r>
            <a:r>
              <a:rPr lang="tr-TR" sz="1800" dirty="0"/>
              <a:t>ana bellekte bulunan </a:t>
            </a:r>
            <a:r>
              <a:rPr lang="tr-TR" sz="1800" dirty="0" smtClean="0"/>
              <a:t>MBR </a:t>
            </a:r>
            <a:r>
              <a:rPr lang="tr-TR" sz="1800" dirty="0"/>
              <a:t>arasında veri aktarımı gerçekleşmeden önce, ana bellekteki verilerin kesin yeri belirlenmelidir. </a:t>
            </a:r>
          </a:p>
          <a:p>
            <a:pPr>
              <a:lnSpc>
                <a:spcPct val="80000"/>
              </a:lnSpc>
            </a:pPr>
            <a:r>
              <a:rPr lang="tr-TR" sz="1800" dirty="0"/>
              <a:t>Bunun için ise, kullanılacak verilerin adreslerinin yüklendiği Bellek Adres </a:t>
            </a:r>
            <a:r>
              <a:rPr lang="tr-TR" sz="1800" dirty="0" smtClean="0"/>
              <a:t>Yazmacı (</a:t>
            </a:r>
            <a:r>
              <a:rPr lang="tr-TR" sz="1800" i="1" dirty="0" smtClean="0"/>
              <a:t>MAR:</a:t>
            </a:r>
            <a:r>
              <a:rPr lang="tr-TR" sz="1800" i="1" dirty="0" err="1" smtClean="0"/>
              <a:t>Memory</a:t>
            </a:r>
            <a:r>
              <a:rPr lang="tr-TR" sz="1800" i="1" dirty="0" smtClean="0"/>
              <a:t> </a:t>
            </a:r>
            <a:r>
              <a:rPr lang="tr-TR" sz="1800" i="1" dirty="0" err="1"/>
              <a:t>Address</a:t>
            </a:r>
            <a:r>
              <a:rPr lang="tr-TR" sz="1800" i="1" dirty="0"/>
              <a:t> </a:t>
            </a:r>
            <a:r>
              <a:rPr lang="tr-TR" sz="1800" i="1" dirty="0" err="1"/>
              <a:t>Register</a:t>
            </a:r>
            <a:r>
              <a:rPr lang="tr-TR" sz="1800" dirty="0"/>
              <a:t>) </a:t>
            </a:r>
            <a:r>
              <a:rPr lang="tr-TR" sz="1800" dirty="0" err="1"/>
              <a:t>kulanılmaktadır</a:t>
            </a:r>
            <a:r>
              <a:rPr lang="tr-TR" sz="1800" dirty="0"/>
              <a:t>. </a:t>
            </a:r>
          </a:p>
          <a:p>
            <a:pPr>
              <a:lnSpc>
                <a:spcPct val="80000"/>
              </a:lnSpc>
            </a:pPr>
            <a:r>
              <a:rPr lang="tr-TR" sz="1800" dirty="0"/>
              <a:t>Ana bellek bu adres bilgisini adres </a:t>
            </a:r>
            <a:r>
              <a:rPr lang="tr-TR" sz="1800" dirty="0" err="1"/>
              <a:t>veriyolu</a:t>
            </a:r>
            <a:r>
              <a:rPr lang="tr-TR" sz="1800" dirty="0"/>
              <a:t> aracılığı ile almakta, aynı zamanda da işlemciden bu adrese bilgi yazma veya okuma ile ilgili kontrol bilgisini de kontrol </a:t>
            </a:r>
            <a:r>
              <a:rPr lang="tr-TR" sz="1800" dirty="0" err="1"/>
              <a:t>veriyolu</a:t>
            </a:r>
            <a:r>
              <a:rPr lang="tr-TR" sz="1800" dirty="0"/>
              <a:t> aracılığı ile almaktadır. </a:t>
            </a:r>
          </a:p>
          <a:p>
            <a:pPr>
              <a:lnSpc>
                <a:spcPct val="80000"/>
              </a:lnSpc>
            </a:pPr>
            <a:r>
              <a:rPr lang="tr-TR" sz="1800" dirty="0"/>
              <a:t>İşlemciye bir </a:t>
            </a:r>
            <a:r>
              <a:rPr lang="tr-TR" sz="1800" dirty="0" err="1"/>
              <a:t>veriyolu</a:t>
            </a:r>
            <a:r>
              <a:rPr lang="tr-TR" sz="1800" dirty="0"/>
              <a:t> ile bağlanan tüm giriş/çıkış birimleri de </a:t>
            </a:r>
            <a:r>
              <a:rPr lang="tr-TR" sz="1800" dirty="0" smtClean="0"/>
              <a:t>MBR </a:t>
            </a:r>
            <a:r>
              <a:rPr lang="tr-TR" sz="1800" dirty="0"/>
              <a:t>gibi davranan yazmaçlar içermektedirler.</a:t>
            </a:r>
          </a:p>
        </p:txBody>
      </p:sp>
      <p:pic>
        <p:nvPicPr>
          <p:cNvPr id="61444" name="Picture 4" descr="Islemci_ve_Bus"/>
          <p:cNvPicPr>
            <a:picLocks noChangeAspect="1" noChangeArrowheads="1"/>
          </p:cNvPicPr>
          <p:nvPr/>
        </p:nvPicPr>
        <p:blipFill>
          <a:blip r:embed="rId2" cstate="print"/>
          <a:srcRect/>
          <a:stretch>
            <a:fillRect/>
          </a:stretch>
        </p:blipFill>
        <p:spPr bwMode="auto">
          <a:xfrm>
            <a:off x="5220072" y="1916113"/>
            <a:ext cx="3795343" cy="26650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tr-TR"/>
              <a:t>İşlemcinin Yapısı</a:t>
            </a:r>
          </a:p>
        </p:txBody>
      </p:sp>
      <p:sp>
        <p:nvSpPr>
          <p:cNvPr id="63491" name="Rectangle 3"/>
          <p:cNvSpPr>
            <a:spLocks noGrp="1" noChangeArrowheads="1"/>
          </p:cNvSpPr>
          <p:nvPr>
            <p:ph type="body" idx="1"/>
          </p:nvPr>
        </p:nvSpPr>
        <p:spPr/>
        <p:txBody>
          <a:bodyPr/>
          <a:lstStyle/>
          <a:p>
            <a:endParaRPr lang="tr-TR"/>
          </a:p>
        </p:txBody>
      </p:sp>
      <p:pic>
        <p:nvPicPr>
          <p:cNvPr id="63492" name="Picture 4" descr="Islemcinin_Ici"/>
          <p:cNvPicPr>
            <a:picLocks noChangeAspect="1" noChangeArrowheads="1"/>
          </p:cNvPicPr>
          <p:nvPr/>
        </p:nvPicPr>
        <p:blipFill>
          <a:blip r:embed="rId2" cstate="print"/>
          <a:srcRect/>
          <a:stretch>
            <a:fillRect/>
          </a:stretch>
        </p:blipFill>
        <p:spPr bwMode="auto">
          <a:xfrm>
            <a:off x="1907704" y="1196752"/>
            <a:ext cx="5567362" cy="5019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5123" name="Picture 3" descr="D:\Mims\Ders notları\Bahar\2021\Bilgisayar Mimarisi\Ekran Alıntısı.JPG"/>
          <p:cNvPicPr>
            <a:picLocks noChangeAspect="1" noChangeArrowheads="1"/>
          </p:cNvPicPr>
          <p:nvPr/>
        </p:nvPicPr>
        <p:blipFill>
          <a:blip r:embed="rId2" cstate="print"/>
          <a:srcRect/>
          <a:stretch>
            <a:fillRect/>
          </a:stretch>
        </p:blipFill>
        <p:spPr bwMode="auto">
          <a:xfrm>
            <a:off x="683568" y="620688"/>
            <a:ext cx="7821786" cy="5328592"/>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268760"/>
            <a:ext cx="8229600" cy="4525963"/>
          </a:xfrm>
        </p:spPr>
        <p:txBody>
          <a:bodyPr>
            <a:normAutofit/>
          </a:bodyPr>
          <a:lstStyle/>
          <a:p>
            <a:r>
              <a:rPr lang="tr-TR" dirty="0" smtClean="0"/>
              <a:t>İşlemci içerisinde çeşitli verilerin manevrasında kullanılmak üzere özel amaçlı kaydediciler bulunur. Bu kaydediciler şu şekildedir:</a:t>
            </a:r>
          </a:p>
          <a:p>
            <a:endParaRPr lang="tr-TR" dirty="0" smtClean="0"/>
          </a:p>
          <a:p>
            <a:r>
              <a:rPr lang="tr-TR" dirty="0" smtClean="0"/>
              <a:t>G</a:t>
            </a:r>
            <a:r>
              <a:rPr lang="it-IT" dirty="0" smtClean="0"/>
              <a:t>enel amaçlı kaydediciler</a:t>
            </a:r>
            <a:endParaRPr lang="tr-TR" dirty="0" smtClean="0"/>
          </a:p>
          <a:p>
            <a:r>
              <a:rPr lang="tr-TR" dirty="0" err="1" smtClean="0"/>
              <a:t>Segment</a:t>
            </a:r>
            <a:r>
              <a:rPr lang="tr-TR" dirty="0" smtClean="0"/>
              <a:t> kaydedicisi</a:t>
            </a:r>
          </a:p>
          <a:p>
            <a:r>
              <a:rPr lang="tr-TR" dirty="0" smtClean="0"/>
              <a:t>İşaret kaydedicisi</a:t>
            </a:r>
          </a:p>
          <a:p>
            <a:r>
              <a:rPr lang="tr-TR" dirty="0" smtClean="0"/>
              <a:t>İndis kaydedicisi</a:t>
            </a:r>
          </a:p>
          <a:p>
            <a:r>
              <a:rPr lang="tr-TR" dirty="0" smtClean="0"/>
              <a:t>bayrak kaydedicisi </a:t>
            </a:r>
            <a:r>
              <a:rPr lang="tr-TR" dirty="0" err="1" smtClean="0"/>
              <a:t>dir</a:t>
            </a:r>
            <a:r>
              <a:rPr lang="tr-TR" dirty="0" smtClean="0"/>
              <a:t>.</a:t>
            </a:r>
            <a:endParaRPr lang="tr-TR" dirty="0"/>
          </a:p>
        </p:txBody>
      </p:sp>
      <p:sp>
        <p:nvSpPr>
          <p:cNvPr id="3" name="2 Başlık"/>
          <p:cNvSpPr>
            <a:spLocks noGrp="1"/>
          </p:cNvSpPr>
          <p:nvPr>
            <p:ph type="title"/>
          </p:nvPr>
        </p:nvSpPr>
        <p:spPr/>
        <p:txBody>
          <a:bodyPr>
            <a:normAutofit/>
          </a:bodyPr>
          <a:lstStyle/>
          <a:p>
            <a:r>
              <a:rPr lang="tr-TR" dirty="0" err="1" smtClean="0"/>
              <a:t>Registers</a:t>
            </a:r>
            <a:r>
              <a:rPr lang="tr-TR" dirty="0" smtClean="0"/>
              <a:t>-Kaydediciler (Devam)</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ox(in)">
                                      <p:cBhvr>
                                        <p:cTn id="7" dur="500"/>
                                        <p:tgtEl>
                                          <p:spTgt spid="2">
                                            <p:txEl>
                                              <p:pRg st="2" end="2"/>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box(in)">
                                      <p:cBhvr>
                                        <p:cTn id="10" dur="500"/>
                                        <p:tgtEl>
                                          <p:spTgt spid="2">
                                            <p:txEl>
                                              <p:pRg st="3" end="3"/>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box(in)">
                                      <p:cBhvr>
                                        <p:cTn id="13" dur="500"/>
                                        <p:tgtEl>
                                          <p:spTgt spid="2">
                                            <p:txEl>
                                              <p:pRg st="4" end="4"/>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box(in)">
                                      <p:cBhvr>
                                        <p:cTn id="16" dur="500"/>
                                        <p:tgtEl>
                                          <p:spTgt spid="2">
                                            <p:txEl>
                                              <p:pRg st="5" end="5"/>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box(in)">
                                      <p:cBhvr>
                                        <p:cTn id="1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7500" lnSpcReduction="20000"/>
          </a:bodyPr>
          <a:lstStyle/>
          <a:p>
            <a:r>
              <a:rPr lang="tr-TR" sz="3400" dirty="0" smtClean="0"/>
              <a:t>8086 CPU’da, 8 genel amaçlı </a:t>
            </a:r>
            <a:r>
              <a:rPr lang="tr-TR" sz="3400" dirty="0" err="1" smtClean="0"/>
              <a:t>register</a:t>
            </a:r>
            <a:r>
              <a:rPr lang="tr-TR" sz="3400" dirty="0" smtClean="0"/>
              <a:t> bulunur. Her </a:t>
            </a:r>
            <a:r>
              <a:rPr lang="tr-TR" sz="3400" dirty="0" err="1" smtClean="0"/>
              <a:t>register’ın</a:t>
            </a:r>
            <a:r>
              <a:rPr lang="tr-TR" sz="3400" dirty="0" smtClean="0"/>
              <a:t> ayrı bir ismi bulunur: </a:t>
            </a:r>
          </a:p>
          <a:p>
            <a:endParaRPr lang="tr-TR" dirty="0" smtClean="0"/>
          </a:p>
          <a:p>
            <a:r>
              <a:rPr lang="tr-TR" sz="3100" dirty="0" smtClean="0"/>
              <a:t> </a:t>
            </a:r>
            <a:r>
              <a:rPr lang="tr-TR" sz="3100" b="1" dirty="0" smtClean="0"/>
              <a:t>AX</a:t>
            </a:r>
            <a:r>
              <a:rPr lang="tr-TR" sz="3100" dirty="0" smtClean="0"/>
              <a:t> - </a:t>
            </a:r>
            <a:r>
              <a:rPr lang="tr-TR" sz="3100" dirty="0" err="1" smtClean="0"/>
              <a:t>accumulator</a:t>
            </a:r>
            <a:r>
              <a:rPr lang="tr-TR" sz="3100" dirty="0" smtClean="0"/>
              <a:t> </a:t>
            </a:r>
            <a:r>
              <a:rPr lang="tr-TR" sz="3100" dirty="0" err="1" smtClean="0"/>
              <a:t>register</a:t>
            </a:r>
            <a:r>
              <a:rPr lang="tr-TR" sz="3100" dirty="0" smtClean="0"/>
              <a:t> – akümülatör (AH / AL). </a:t>
            </a:r>
          </a:p>
          <a:p>
            <a:r>
              <a:rPr lang="tr-TR" sz="3100" dirty="0" smtClean="0"/>
              <a:t> </a:t>
            </a:r>
            <a:r>
              <a:rPr lang="tr-TR" sz="3100" b="1" dirty="0" smtClean="0"/>
              <a:t>BX</a:t>
            </a:r>
            <a:r>
              <a:rPr lang="tr-TR" sz="3100" dirty="0" smtClean="0"/>
              <a:t> - </a:t>
            </a:r>
            <a:r>
              <a:rPr lang="tr-TR" sz="3100" dirty="0" err="1" smtClean="0"/>
              <a:t>the</a:t>
            </a:r>
            <a:r>
              <a:rPr lang="tr-TR" sz="3100" dirty="0" smtClean="0"/>
              <a:t> </a:t>
            </a:r>
            <a:r>
              <a:rPr lang="tr-TR" sz="3100" dirty="0" err="1" smtClean="0"/>
              <a:t>base</a:t>
            </a:r>
            <a:r>
              <a:rPr lang="tr-TR" sz="3100" dirty="0" smtClean="0"/>
              <a:t> </a:t>
            </a:r>
            <a:r>
              <a:rPr lang="tr-TR" sz="3100" dirty="0" err="1" smtClean="0"/>
              <a:t>address</a:t>
            </a:r>
            <a:r>
              <a:rPr lang="tr-TR" sz="3100" dirty="0" smtClean="0"/>
              <a:t> </a:t>
            </a:r>
            <a:r>
              <a:rPr lang="tr-TR" sz="3100" dirty="0" err="1" smtClean="0"/>
              <a:t>register</a:t>
            </a:r>
            <a:r>
              <a:rPr lang="tr-TR" sz="3100" dirty="0" smtClean="0"/>
              <a:t> – adres başlangıcı (BH / BL). </a:t>
            </a:r>
          </a:p>
          <a:p>
            <a:r>
              <a:rPr lang="tr-TR" sz="3100" dirty="0" smtClean="0"/>
              <a:t> </a:t>
            </a:r>
            <a:r>
              <a:rPr lang="tr-TR" sz="3100" b="1" dirty="0" smtClean="0"/>
              <a:t>CX</a:t>
            </a:r>
            <a:r>
              <a:rPr lang="tr-TR" sz="3100" dirty="0" smtClean="0"/>
              <a:t> - </a:t>
            </a:r>
            <a:r>
              <a:rPr lang="tr-TR" sz="3100" dirty="0" err="1" smtClean="0"/>
              <a:t>the</a:t>
            </a:r>
            <a:r>
              <a:rPr lang="tr-TR" sz="3100" dirty="0" smtClean="0"/>
              <a:t> </a:t>
            </a:r>
            <a:r>
              <a:rPr lang="tr-TR" sz="3100" dirty="0" err="1" smtClean="0"/>
              <a:t>count</a:t>
            </a:r>
            <a:r>
              <a:rPr lang="tr-TR" sz="3100" dirty="0" smtClean="0"/>
              <a:t> </a:t>
            </a:r>
            <a:r>
              <a:rPr lang="tr-TR" sz="3100" dirty="0" err="1" smtClean="0"/>
              <a:t>register</a:t>
            </a:r>
            <a:r>
              <a:rPr lang="tr-TR" sz="3100" dirty="0" smtClean="0"/>
              <a:t> – sayma (CH / CL). </a:t>
            </a:r>
          </a:p>
          <a:p>
            <a:r>
              <a:rPr lang="tr-TR" sz="3100" dirty="0" smtClean="0"/>
              <a:t> </a:t>
            </a:r>
            <a:r>
              <a:rPr lang="tr-TR" sz="3100" b="1" dirty="0" smtClean="0"/>
              <a:t>DX</a:t>
            </a:r>
            <a:r>
              <a:rPr lang="tr-TR" sz="3100" dirty="0" smtClean="0"/>
              <a:t> - </a:t>
            </a:r>
            <a:r>
              <a:rPr lang="tr-TR" sz="3100" dirty="0" err="1" smtClean="0"/>
              <a:t>the</a:t>
            </a:r>
            <a:r>
              <a:rPr lang="tr-TR" sz="3100" dirty="0" smtClean="0"/>
              <a:t> data </a:t>
            </a:r>
            <a:r>
              <a:rPr lang="tr-TR" sz="3100" dirty="0" err="1" smtClean="0"/>
              <a:t>register</a:t>
            </a:r>
            <a:r>
              <a:rPr lang="tr-TR" sz="3100" dirty="0" smtClean="0"/>
              <a:t> – veri (DH / DL). </a:t>
            </a:r>
          </a:p>
          <a:p>
            <a:r>
              <a:rPr lang="tr-TR" sz="3100" dirty="0" smtClean="0"/>
              <a:t> </a:t>
            </a:r>
            <a:r>
              <a:rPr lang="tr-TR" sz="3100" b="1" dirty="0" smtClean="0"/>
              <a:t>SI</a:t>
            </a:r>
            <a:r>
              <a:rPr lang="tr-TR" sz="3100" dirty="0" smtClean="0"/>
              <a:t> - </a:t>
            </a:r>
            <a:r>
              <a:rPr lang="tr-TR" sz="3100" dirty="0" err="1" smtClean="0"/>
              <a:t>source</a:t>
            </a:r>
            <a:r>
              <a:rPr lang="tr-TR" sz="3100" dirty="0" smtClean="0"/>
              <a:t> </a:t>
            </a:r>
            <a:r>
              <a:rPr lang="tr-TR" sz="3100" dirty="0" err="1" smtClean="0"/>
              <a:t>index</a:t>
            </a:r>
            <a:r>
              <a:rPr lang="tr-TR" sz="3100" dirty="0" smtClean="0"/>
              <a:t> </a:t>
            </a:r>
            <a:r>
              <a:rPr lang="tr-TR" sz="3100" dirty="0" err="1" smtClean="0"/>
              <a:t>register</a:t>
            </a:r>
            <a:r>
              <a:rPr lang="tr-TR" sz="3100" dirty="0" smtClean="0"/>
              <a:t> – kaynak indisi. </a:t>
            </a:r>
          </a:p>
          <a:p>
            <a:r>
              <a:rPr lang="tr-TR" sz="3100" dirty="0" smtClean="0"/>
              <a:t> </a:t>
            </a:r>
            <a:r>
              <a:rPr lang="tr-TR" sz="3100" b="1" dirty="0" smtClean="0"/>
              <a:t>DI</a:t>
            </a:r>
            <a:r>
              <a:rPr lang="tr-TR" sz="3100" dirty="0" smtClean="0"/>
              <a:t> - </a:t>
            </a:r>
            <a:r>
              <a:rPr lang="tr-TR" sz="3100" dirty="0" err="1" smtClean="0"/>
              <a:t>destination</a:t>
            </a:r>
            <a:r>
              <a:rPr lang="tr-TR" sz="3100" dirty="0" smtClean="0"/>
              <a:t> </a:t>
            </a:r>
            <a:r>
              <a:rPr lang="tr-TR" sz="3100" dirty="0" err="1" smtClean="0"/>
              <a:t>index</a:t>
            </a:r>
            <a:r>
              <a:rPr lang="tr-TR" sz="3100" dirty="0" smtClean="0"/>
              <a:t> </a:t>
            </a:r>
            <a:r>
              <a:rPr lang="tr-TR" sz="3100" dirty="0" err="1" smtClean="0"/>
              <a:t>register</a:t>
            </a:r>
            <a:r>
              <a:rPr lang="tr-TR" sz="3100" dirty="0" smtClean="0"/>
              <a:t> – hedef indisi. </a:t>
            </a:r>
          </a:p>
          <a:p>
            <a:r>
              <a:rPr lang="tr-TR" sz="3100" dirty="0" smtClean="0"/>
              <a:t> </a:t>
            </a:r>
            <a:r>
              <a:rPr lang="tr-TR" sz="3100" b="1" dirty="0" smtClean="0"/>
              <a:t>BP</a:t>
            </a:r>
            <a:r>
              <a:rPr lang="tr-TR" sz="3100" dirty="0" smtClean="0"/>
              <a:t> - </a:t>
            </a:r>
            <a:r>
              <a:rPr lang="tr-TR" sz="3100" dirty="0" err="1" smtClean="0"/>
              <a:t>base</a:t>
            </a:r>
            <a:r>
              <a:rPr lang="tr-TR" sz="3100" dirty="0" smtClean="0"/>
              <a:t> </a:t>
            </a:r>
            <a:r>
              <a:rPr lang="tr-TR" sz="3100" dirty="0" err="1" smtClean="0"/>
              <a:t>pointer</a:t>
            </a:r>
            <a:r>
              <a:rPr lang="tr-TR" sz="3100" dirty="0" smtClean="0"/>
              <a:t> – temel gösterici. </a:t>
            </a:r>
          </a:p>
          <a:p>
            <a:r>
              <a:rPr lang="tr-TR" sz="3100" dirty="0" smtClean="0"/>
              <a:t> </a:t>
            </a:r>
            <a:r>
              <a:rPr lang="tr-TR" sz="3100" b="1" dirty="0" smtClean="0"/>
              <a:t>SP</a:t>
            </a:r>
            <a:r>
              <a:rPr lang="tr-TR" sz="3100" dirty="0" smtClean="0"/>
              <a:t> - </a:t>
            </a:r>
            <a:r>
              <a:rPr lang="tr-TR" sz="3100" dirty="0" err="1" smtClean="0"/>
              <a:t>stack</a:t>
            </a:r>
            <a:r>
              <a:rPr lang="tr-TR" sz="3100" dirty="0" smtClean="0"/>
              <a:t> </a:t>
            </a:r>
            <a:r>
              <a:rPr lang="tr-TR" sz="3100" dirty="0" err="1" smtClean="0"/>
              <a:t>pointer</a:t>
            </a:r>
            <a:r>
              <a:rPr lang="tr-TR" sz="3100" dirty="0" smtClean="0"/>
              <a:t> – </a:t>
            </a:r>
            <a:r>
              <a:rPr lang="tr-TR" sz="3100" dirty="0" err="1" smtClean="0"/>
              <a:t>yığıt</a:t>
            </a:r>
            <a:r>
              <a:rPr lang="tr-TR" sz="3100" dirty="0" smtClean="0"/>
              <a:t> gösterici.</a:t>
            </a:r>
            <a:endParaRPr lang="tr-TR" sz="3100" dirty="0"/>
          </a:p>
        </p:txBody>
      </p:sp>
      <p:sp>
        <p:nvSpPr>
          <p:cNvPr id="3" name="2 Başlık"/>
          <p:cNvSpPr>
            <a:spLocks noGrp="1"/>
          </p:cNvSpPr>
          <p:nvPr>
            <p:ph type="title"/>
          </p:nvPr>
        </p:nvSpPr>
        <p:spPr/>
        <p:txBody>
          <a:bodyPr/>
          <a:lstStyle/>
          <a:p>
            <a:r>
              <a:rPr lang="tr-TR" dirty="0" smtClean="0"/>
              <a:t>Genel Amaçlı </a:t>
            </a:r>
            <a:r>
              <a:rPr lang="tr-TR" dirty="0" err="1" smtClean="0"/>
              <a:t>Register’lar</a:t>
            </a:r>
            <a:r>
              <a:rPr lang="tr-TR" dirty="0" smtClean="0"/>
              <a:t> </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ox(in)">
                                      <p:cBhvr>
                                        <p:cTn id="17" dur="500"/>
                                        <p:tgtEl>
                                          <p:spTgt spid="2">
                                            <p:txEl>
                                              <p:pRg st="3" end="3"/>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box(in)">
                                      <p:cBhvr>
                                        <p:cTn id="20" dur="500"/>
                                        <p:tgtEl>
                                          <p:spTgt spid="2">
                                            <p:txEl>
                                              <p:pRg st="4" end="4"/>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box(in)">
                                      <p:cBhvr>
                                        <p:cTn id="23" dur="500"/>
                                        <p:tgtEl>
                                          <p:spTgt spid="2">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box(in)">
                                      <p:cBhvr>
                                        <p:cTn id="28" dur="500"/>
                                        <p:tgtEl>
                                          <p:spTgt spid="2">
                                            <p:txEl>
                                              <p:pRg st="6" end="6"/>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Effect transition="in" filter="box(in)">
                                      <p:cBhvr>
                                        <p:cTn id="31" dur="500"/>
                                        <p:tgtEl>
                                          <p:spTgt spid="2">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nodeType="clickEffect">
                                  <p:stCondLst>
                                    <p:cond delay="0"/>
                                  </p:stCondLst>
                                  <p:childTnLst>
                                    <p:set>
                                      <p:cBhvr>
                                        <p:cTn id="35" dur="1" fill="hold">
                                          <p:stCondLst>
                                            <p:cond delay="0"/>
                                          </p:stCondLst>
                                        </p:cTn>
                                        <p:tgtEl>
                                          <p:spTgt spid="2">
                                            <p:txEl>
                                              <p:pRg st="8" end="8"/>
                                            </p:txEl>
                                          </p:spTgt>
                                        </p:tgtEl>
                                        <p:attrNameLst>
                                          <p:attrName>style.visibility</p:attrName>
                                        </p:attrNameLst>
                                      </p:cBhvr>
                                      <p:to>
                                        <p:strVal val="visible"/>
                                      </p:to>
                                    </p:set>
                                    <p:animEffect transition="in" filter="box(in)">
                                      <p:cBhvr>
                                        <p:cTn id="36" dur="500"/>
                                        <p:tgtEl>
                                          <p:spTgt spid="2">
                                            <p:txEl>
                                              <p:pRg st="8" end="8"/>
                                            </p:txEl>
                                          </p:spTgt>
                                        </p:tgtEl>
                                      </p:cBhvr>
                                    </p:animEffect>
                                  </p:childTnLst>
                                </p:cTn>
                              </p:par>
                              <p:par>
                                <p:cTn id="37" presetID="4" presetClass="entr" presetSubtype="16" fill="hold" nodeType="with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animEffect transition="in" filter="box(in)">
                                      <p:cBhvr>
                                        <p:cTn id="39"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dirty="0" smtClean="0"/>
              <a:t>Bu </a:t>
            </a:r>
            <a:r>
              <a:rPr lang="tr-TR" sz="2400" dirty="0" err="1" smtClean="0"/>
              <a:t>register’lar</a:t>
            </a:r>
            <a:r>
              <a:rPr lang="tr-TR" sz="2400" dirty="0" smtClean="0"/>
              <a:t>, isminin belirttiği amaçlar için kullanılmak zorunda değildir. Programcı, genel amaçlı </a:t>
            </a:r>
            <a:r>
              <a:rPr lang="tr-TR" sz="2400" dirty="0" err="1" smtClean="0"/>
              <a:t>register’ları</a:t>
            </a:r>
            <a:r>
              <a:rPr lang="tr-TR" sz="2400" dirty="0" smtClean="0"/>
              <a:t> istediği gibi kullanabilir. </a:t>
            </a:r>
          </a:p>
          <a:p>
            <a:endParaRPr lang="tr-TR" sz="2400" dirty="0" smtClean="0"/>
          </a:p>
          <a:p>
            <a:r>
              <a:rPr lang="tr-TR" sz="2400" dirty="0" err="1" smtClean="0"/>
              <a:t>Register’ların</a:t>
            </a:r>
            <a:r>
              <a:rPr lang="tr-TR" sz="2400" dirty="0" smtClean="0"/>
              <a:t> ana amacı, bir değişkeni tutmaktır.</a:t>
            </a:r>
          </a:p>
          <a:p>
            <a:endParaRPr lang="tr-TR" sz="2400" dirty="0" smtClean="0"/>
          </a:p>
          <a:p>
            <a:r>
              <a:rPr lang="tr-TR" sz="2400" dirty="0" smtClean="0"/>
              <a:t>8086’da bulunan tüm iç </a:t>
            </a:r>
            <a:r>
              <a:rPr lang="tr-TR" sz="2400" dirty="0" err="1" smtClean="0"/>
              <a:t>register’lar</a:t>
            </a:r>
            <a:r>
              <a:rPr lang="tr-TR" sz="2400" dirty="0" smtClean="0"/>
              <a:t> ve veri yolları 16 bitlik genişliktedir.</a:t>
            </a:r>
            <a:endParaRPr lang="tr-TR" sz="2400" dirty="0"/>
          </a:p>
        </p:txBody>
      </p:sp>
      <p:sp>
        <p:nvSpPr>
          <p:cNvPr id="3" name="2 Başlık"/>
          <p:cNvSpPr>
            <a:spLocks noGrp="1"/>
          </p:cNvSpPr>
          <p:nvPr>
            <p:ph type="title"/>
          </p:nvPr>
        </p:nvSpPr>
        <p:spPr/>
        <p:txBody>
          <a:bodyPr/>
          <a:lstStyle/>
          <a:p>
            <a:endParaRPr lang="tr-T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Autofit/>
          </a:bodyPr>
          <a:lstStyle/>
          <a:p>
            <a:r>
              <a:rPr lang="tr-TR" sz="1600" b="1" dirty="0" smtClean="0"/>
              <a:t>AX kaydedicisi: </a:t>
            </a:r>
            <a:r>
              <a:rPr lang="tr-TR" sz="1600" dirty="0" smtClean="0"/>
              <a:t>Akümülatör AX koduyla tanımlanır ve verilerin ilk ele alınmasında başrol oynadığından </a:t>
            </a:r>
            <a:r>
              <a:rPr lang="tr-TR" sz="1600" u="sng" dirty="0" smtClean="0"/>
              <a:t>baş kaydedici</a:t>
            </a:r>
            <a:r>
              <a:rPr lang="tr-TR" sz="1600" dirty="0" smtClean="0"/>
              <a:t> olarak düşünülebilir</a:t>
            </a:r>
            <a:r>
              <a:rPr lang="tr-TR" sz="1600" dirty="0" smtClean="0"/>
              <a:t>. 8,16 </a:t>
            </a:r>
            <a:r>
              <a:rPr lang="tr-TR" sz="1600" dirty="0" smtClean="0"/>
              <a:t>ve 32 bitlik verilerle çarpma, bölme bazı I/O işlemlerinde ve bazı harf-dizi işlemlerinde etkin bir biçimde kullanılmaktadır.</a:t>
            </a:r>
          </a:p>
          <a:p>
            <a:endParaRPr lang="tr-TR" sz="1600" dirty="0" smtClean="0"/>
          </a:p>
          <a:p>
            <a:r>
              <a:rPr lang="tr-TR" sz="1600" b="1" dirty="0" smtClean="0"/>
              <a:t>BX kaydedicisi: </a:t>
            </a:r>
            <a:r>
              <a:rPr lang="tr-TR" sz="1600" dirty="0" smtClean="0"/>
              <a:t>Taban adres kaydedicisi olarak bilinen ve BX koduyla tanımlanan kaydedici, bellekteki veri gruplarının ofsetinin tutulmasında bir </a:t>
            </a:r>
            <a:r>
              <a:rPr lang="tr-TR" sz="1600" dirty="0" smtClean="0"/>
              <a:t>indisçi </a:t>
            </a:r>
            <a:r>
              <a:rPr lang="tr-TR" sz="1600" dirty="0" smtClean="0"/>
              <a:t>gibi davranır. Ayrıca hesaplamalarda ve 32 bitlik işlemcilerde bellekteki verinin adreslenmesinde de kullanılmaktadır.</a:t>
            </a:r>
          </a:p>
          <a:p>
            <a:endParaRPr lang="tr-TR" sz="1600" dirty="0" smtClean="0"/>
          </a:p>
          <a:p>
            <a:r>
              <a:rPr lang="tr-TR" sz="1600" b="1" dirty="0" smtClean="0"/>
              <a:t>CX Kaydedicisi:</a:t>
            </a:r>
            <a:r>
              <a:rPr lang="tr-TR" sz="1600" dirty="0" smtClean="0"/>
              <a:t> Sayaç kaydedicisi olarak bilinen CX, </a:t>
            </a:r>
            <a:r>
              <a:rPr lang="tr-TR" sz="1600" dirty="0" err="1" smtClean="0"/>
              <a:t>string</a:t>
            </a:r>
            <a:r>
              <a:rPr lang="tr-TR" sz="1600" dirty="0" smtClean="0"/>
              <a:t> işlemlerinde bir sayaç elemanı veya döngü işlemlerinde tekrarlama sayıcısı gibi işlevleri yerine getirir.</a:t>
            </a:r>
          </a:p>
          <a:p>
            <a:endParaRPr lang="tr-TR" sz="1600" dirty="0" smtClean="0"/>
          </a:p>
          <a:p>
            <a:r>
              <a:rPr lang="tr-TR" sz="1600" b="1" dirty="0" smtClean="0"/>
              <a:t>DX kaydedicisi: </a:t>
            </a:r>
            <a:r>
              <a:rPr lang="tr-TR" sz="1600" dirty="0" smtClean="0"/>
              <a:t>Data kaydedicisi diye tanımlanan DX kaydedicisi, genellikle Akümülatöre yardımcı olan bütün işlemlerde bir tampon gibi davranan kaydedicidir.</a:t>
            </a:r>
            <a:endParaRPr lang="tr-TR" sz="1600" dirty="0"/>
          </a:p>
        </p:txBody>
      </p:sp>
      <p:sp>
        <p:nvSpPr>
          <p:cNvPr id="3" name="2 Başlık"/>
          <p:cNvSpPr>
            <a:spLocks noGrp="1"/>
          </p:cNvSpPr>
          <p:nvPr>
            <p:ph type="title"/>
          </p:nvPr>
        </p:nvSpPr>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ox(in)">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ox(in)">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b="1" dirty="0" smtClean="0"/>
              <a:t>İşaretçi ve İndis Kaydedicileri</a:t>
            </a:r>
            <a:r>
              <a:rPr lang="tr-TR" sz="2400" dirty="0" smtClean="0"/>
              <a:t>: Mikroişlemcili sistemlerde bellekteki ara adresleri gösteren kaydedicilere işaretçi adı verilir.</a:t>
            </a:r>
          </a:p>
          <a:p>
            <a:endParaRPr lang="tr-TR" sz="2400" dirty="0" smtClean="0"/>
          </a:p>
          <a:p>
            <a:r>
              <a:rPr lang="tr-TR" sz="2400" b="1" dirty="0" smtClean="0"/>
              <a:t>Bayrak kaydedicisi</a:t>
            </a:r>
            <a:r>
              <a:rPr lang="tr-TR" sz="2400" dirty="0" smtClean="0"/>
              <a:t>: Bayrak kaydedicisi bir işleminde sonucun ne olduğunu kaydedici bitlerine yansıtan bir bellek hücresini oluşturur. Bu kaydediciye bayrak denmesinin sebebi, karar vermeye dayalı komutların yürütülmesinde sonuca göre daha sonra ne yapılacağını bit değişimiyle bu kaydedicinin 1 bitlik hücrelerine yansıtmasıdır.</a:t>
            </a:r>
            <a:endParaRPr lang="tr-TR" sz="2400" dirty="0"/>
          </a:p>
        </p:txBody>
      </p:sp>
      <p:sp>
        <p:nvSpPr>
          <p:cNvPr id="3" name="2 Başlık"/>
          <p:cNvSpPr>
            <a:spLocks noGrp="1"/>
          </p:cNvSpPr>
          <p:nvPr>
            <p:ph type="title"/>
          </p:nvPr>
        </p:nvSpPr>
        <p:spPr/>
        <p:txBody>
          <a:bodyPr>
            <a:normAutofit/>
          </a:bodyPr>
          <a:lstStyle/>
          <a:p>
            <a:r>
              <a:rPr lang="tr-TR" sz="3600" dirty="0" smtClean="0"/>
              <a:t>İşaretçi, İndis ve Bayrak kaydedicisi</a:t>
            </a:r>
            <a:endParaRPr lang="tr-TR"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dirty="0" smtClean="0"/>
              <a:t>Büyük kapasiteli belleklerde bilginin yönetimi (yüklenmesi, saklanması ve sırasını beklemesi) oldukça karmaşıktır. Bu sebeple büyük bellekler belli amaçlarla 64Kbaytlık küçük gruplara (</a:t>
            </a:r>
            <a:r>
              <a:rPr lang="tr-TR" sz="2400" dirty="0" err="1" smtClean="0"/>
              <a:t>segmentlere</a:t>
            </a:r>
            <a:r>
              <a:rPr lang="tr-TR" sz="2400" dirty="0" smtClean="0"/>
              <a:t>) ayrılarak daha kolay yönetilirler. </a:t>
            </a:r>
          </a:p>
          <a:p>
            <a:endParaRPr lang="tr-TR" sz="2400" dirty="0" smtClean="0"/>
          </a:p>
          <a:p>
            <a:r>
              <a:rPr lang="tr-TR" sz="2400" dirty="0" smtClean="0"/>
              <a:t>Bellekte bu bölümlerin başlangıç adresi </a:t>
            </a:r>
            <a:r>
              <a:rPr lang="tr-TR" sz="2400" dirty="0" err="1" smtClean="0"/>
              <a:t>segment</a:t>
            </a:r>
            <a:r>
              <a:rPr lang="tr-TR" sz="2400" dirty="0" smtClean="0"/>
              <a:t> kaydedicileri tarafından tutulurlar. Bu bölümdeki verilerin adresleri ise, </a:t>
            </a:r>
            <a:r>
              <a:rPr lang="tr-TR" sz="2400" dirty="0" err="1" smtClean="0"/>
              <a:t>segment</a:t>
            </a:r>
            <a:r>
              <a:rPr lang="tr-TR" sz="2400" dirty="0" smtClean="0"/>
              <a:t> kaydedici içeriğine uzaklığıdır ve </a:t>
            </a:r>
            <a:r>
              <a:rPr lang="tr-TR" sz="2400" dirty="0" err="1" smtClean="0"/>
              <a:t>offset</a:t>
            </a:r>
            <a:r>
              <a:rPr lang="tr-TR" sz="2400" dirty="0" smtClean="0"/>
              <a:t> adres olarak anılırlar.</a:t>
            </a:r>
            <a:endParaRPr lang="tr-TR" sz="2400" dirty="0"/>
          </a:p>
        </p:txBody>
      </p:sp>
      <p:sp>
        <p:nvSpPr>
          <p:cNvPr id="3" name="2 Başlık"/>
          <p:cNvSpPr>
            <a:spLocks noGrp="1"/>
          </p:cNvSpPr>
          <p:nvPr>
            <p:ph type="title"/>
          </p:nvPr>
        </p:nvSpPr>
        <p:spPr/>
        <p:txBody>
          <a:bodyPr>
            <a:normAutofit/>
          </a:bodyPr>
          <a:lstStyle/>
          <a:p>
            <a:r>
              <a:rPr lang="tr-TR" dirty="0" err="1" smtClean="0"/>
              <a:t>Segment</a:t>
            </a:r>
            <a:r>
              <a:rPr lang="tr-TR" dirty="0" smtClean="0"/>
              <a:t> Kaydediciler</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026" name="Picture 2"/>
          <p:cNvPicPr>
            <a:picLocks noChangeAspect="1" noChangeArrowheads="1"/>
          </p:cNvPicPr>
          <p:nvPr/>
        </p:nvPicPr>
        <p:blipFill>
          <a:blip r:embed="rId2" cstate="print"/>
          <a:srcRect/>
          <a:stretch>
            <a:fillRect/>
          </a:stretch>
        </p:blipFill>
        <p:spPr bwMode="auto">
          <a:xfrm>
            <a:off x="395536" y="1412776"/>
            <a:ext cx="8275247" cy="27363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7500" lnSpcReduction="20000"/>
          </a:bodyPr>
          <a:lstStyle/>
          <a:p>
            <a:r>
              <a:rPr lang="tr-TR" dirty="0" smtClean="0"/>
              <a:t>Tüm hafıza adresleri </a:t>
            </a:r>
            <a:r>
              <a:rPr lang="tr-TR" dirty="0" err="1" smtClean="0"/>
              <a:t>segment</a:t>
            </a:r>
            <a:r>
              <a:rPr lang="tr-TR" dirty="0" smtClean="0"/>
              <a:t> adresine </a:t>
            </a:r>
            <a:r>
              <a:rPr lang="it-IT" dirty="0" smtClean="0"/>
              <a:t>offset adresi ilave edilmesi ile bulunur.</a:t>
            </a:r>
          </a:p>
          <a:p>
            <a:pPr>
              <a:buNone/>
            </a:pPr>
            <a:r>
              <a:rPr lang="tr-TR" dirty="0" smtClean="0"/>
              <a:t>– </a:t>
            </a:r>
            <a:r>
              <a:rPr lang="tr-TR" b="1" dirty="0" err="1" smtClean="0"/>
              <a:t>segment</a:t>
            </a:r>
            <a:r>
              <a:rPr lang="tr-TR" b="1" dirty="0" smtClean="0"/>
              <a:t> adresi: Herhangi bir 64 KB’lık </a:t>
            </a:r>
            <a:r>
              <a:rPr lang="tr-TR" dirty="0" smtClean="0"/>
              <a:t>hafıza bölümünün başlangıcını gösterir.</a:t>
            </a:r>
          </a:p>
          <a:p>
            <a:pPr>
              <a:buNone/>
            </a:pPr>
            <a:r>
              <a:rPr lang="tr-TR" dirty="0" smtClean="0"/>
              <a:t>– </a:t>
            </a:r>
            <a:r>
              <a:rPr lang="tr-TR" b="1" dirty="0" err="1" smtClean="0"/>
              <a:t>offset</a:t>
            </a:r>
            <a:r>
              <a:rPr lang="tr-TR" b="1" dirty="0" smtClean="0"/>
              <a:t> adresi: 64 KB’lık hafıza bölümünde </a:t>
            </a:r>
            <a:r>
              <a:rPr lang="tr-TR" dirty="0" smtClean="0"/>
              <a:t>herhangi bir satırı belirtir.</a:t>
            </a:r>
          </a:p>
          <a:p>
            <a:r>
              <a:rPr lang="tr-TR" dirty="0" err="1" smtClean="0"/>
              <a:t>Segment</a:t>
            </a:r>
            <a:r>
              <a:rPr lang="tr-TR" dirty="0" smtClean="0"/>
              <a:t> </a:t>
            </a:r>
            <a:r>
              <a:rPr lang="tr-TR" dirty="0" err="1" smtClean="0"/>
              <a:t>register’ları</a:t>
            </a:r>
            <a:r>
              <a:rPr lang="tr-TR" dirty="0" smtClean="0"/>
              <a:t>, genel amaçlı </a:t>
            </a:r>
            <a:r>
              <a:rPr lang="tr-TR" dirty="0" err="1" smtClean="0"/>
              <a:t>register’ları</a:t>
            </a:r>
            <a:r>
              <a:rPr lang="tr-TR" dirty="0" smtClean="0"/>
              <a:t> ile birlikte çalışarak hafızada herhangi bir bölgeyi işaretleyebilir.</a:t>
            </a:r>
          </a:p>
          <a:p>
            <a:endParaRPr lang="tr-TR" dirty="0" smtClean="0"/>
          </a:p>
          <a:p>
            <a:r>
              <a:rPr lang="tr-TR" dirty="0" smtClean="0"/>
              <a:t>Örneğin, fiziksel adres </a:t>
            </a:r>
            <a:r>
              <a:rPr lang="tr-TR" b="1" dirty="0" smtClean="0"/>
              <a:t>12345h </a:t>
            </a:r>
            <a:r>
              <a:rPr lang="tr-TR" dirty="0" smtClean="0"/>
              <a:t>(</a:t>
            </a:r>
            <a:r>
              <a:rPr lang="tr-TR" dirty="0" err="1" smtClean="0"/>
              <a:t>hexadecimal</a:t>
            </a:r>
            <a:r>
              <a:rPr lang="tr-TR" dirty="0" smtClean="0"/>
              <a:t>) işaretlenmesi isteniyor ise, </a:t>
            </a:r>
            <a:r>
              <a:rPr lang="pt-BR" b="1" dirty="0" smtClean="0"/>
              <a:t>DS = 1230h ve SI = 0045h </a:t>
            </a:r>
            <a:r>
              <a:rPr lang="pt-BR" dirty="0" smtClean="0"/>
              <a:t>olmalıdır.</a:t>
            </a:r>
          </a:p>
          <a:p>
            <a:r>
              <a:rPr lang="tr-TR" dirty="0" smtClean="0"/>
              <a:t>CPU, </a:t>
            </a:r>
            <a:r>
              <a:rPr lang="tr-TR" dirty="0" err="1" smtClean="0"/>
              <a:t>segment</a:t>
            </a:r>
            <a:r>
              <a:rPr lang="tr-TR" dirty="0" smtClean="0"/>
              <a:t> </a:t>
            </a:r>
            <a:r>
              <a:rPr lang="tr-TR" dirty="0" err="1" smtClean="0"/>
              <a:t>register’ı</a:t>
            </a:r>
            <a:r>
              <a:rPr lang="tr-TR" dirty="0" smtClean="0"/>
              <a:t> 10h ile çarpar ve genel amaçlı </a:t>
            </a:r>
            <a:r>
              <a:rPr lang="tr-TR" dirty="0" err="1" smtClean="0"/>
              <a:t>register’da</a:t>
            </a:r>
            <a:r>
              <a:rPr lang="tr-TR" dirty="0" smtClean="0"/>
              <a:t> bulunan değeri de </a:t>
            </a:r>
            <a:r>
              <a:rPr lang="pt-BR" dirty="0" smtClean="0"/>
              <a:t>ilave eder </a:t>
            </a:r>
            <a:endParaRPr lang="tr-TR" dirty="0" smtClean="0"/>
          </a:p>
          <a:p>
            <a:r>
              <a:rPr lang="pt-BR" dirty="0" smtClean="0"/>
              <a:t>(1230h×10h + 45h = 12345h)</a:t>
            </a:r>
            <a:endParaRPr lang="tr-TR" dirty="0"/>
          </a:p>
        </p:txBody>
      </p:sp>
      <p:sp>
        <p:nvSpPr>
          <p:cNvPr id="3" name="2 Başlık"/>
          <p:cNvSpPr>
            <a:spLocks noGrp="1"/>
          </p:cNvSpPr>
          <p:nvPr>
            <p:ph type="title"/>
          </p:nvPr>
        </p:nvSpPr>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ox(in)">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ox(in)">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box(in)">
                                      <p:cBhvr>
                                        <p:cTn id="25" dur="500"/>
                                        <p:tgtEl>
                                          <p:spTgt spid="2">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box(in)">
                                      <p:cBhvr>
                                        <p:cTn id="30" dur="500"/>
                                        <p:tgtEl>
                                          <p:spTgt spid="2">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box(in)">
                                      <p:cBhvr>
                                        <p:cTn id="35"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dirty="0"/>
          </a:p>
        </p:txBody>
      </p:sp>
      <p:sp>
        <p:nvSpPr>
          <p:cNvPr id="3" name="2 Başlık"/>
          <p:cNvSpPr>
            <a:spLocks noGrp="1"/>
          </p:cNvSpPr>
          <p:nvPr>
            <p:ph type="title"/>
          </p:nvPr>
        </p:nvSpPr>
        <p:spPr/>
        <p:txBody>
          <a:bodyPr/>
          <a:lstStyle/>
          <a:p>
            <a:r>
              <a:rPr lang="tr-TR" dirty="0" err="1" smtClean="0"/>
              <a:t>Segment</a:t>
            </a:r>
            <a:r>
              <a:rPr lang="tr-TR" dirty="0" smtClean="0"/>
              <a:t> ve </a:t>
            </a:r>
            <a:r>
              <a:rPr lang="tr-TR" dirty="0" err="1" smtClean="0"/>
              <a:t>Offset</a:t>
            </a:r>
            <a:endParaRPr lang="tr-TR" dirty="0"/>
          </a:p>
        </p:txBody>
      </p:sp>
      <p:sp>
        <p:nvSpPr>
          <p:cNvPr id="1029" name="AutoShape 5" descr="Segment: Offset Memory addres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031" name="AutoShape 7" descr="Segment: Offset Memory addres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033" name="Picture 9" descr="D:\Mims\Ders notları\Bahar\2021\Bilgisayar Mimarisi\Başlıksız-1.jpg"/>
          <p:cNvPicPr>
            <a:picLocks noChangeAspect="1" noChangeArrowheads="1"/>
          </p:cNvPicPr>
          <p:nvPr/>
        </p:nvPicPr>
        <p:blipFill>
          <a:blip r:embed="rId2" cstate="print"/>
          <a:srcRect/>
          <a:stretch>
            <a:fillRect/>
          </a:stretch>
        </p:blipFill>
        <p:spPr bwMode="auto">
          <a:xfrm>
            <a:off x="3738653" y="3068960"/>
            <a:ext cx="5081819" cy="3456384"/>
          </a:xfrm>
          <a:prstGeom prst="rect">
            <a:avLst/>
          </a:prstGeom>
          <a:noFill/>
        </p:spPr>
      </p:pic>
      <p:pic>
        <p:nvPicPr>
          <p:cNvPr id="1035" name="Picture 11" descr="Assembly Ders Notları"/>
          <p:cNvPicPr>
            <a:picLocks noChangeAspect="1" noChangeArrowheads="1"/>
          </p:cNvPicPr>
          <p:nvPr/>
        </p:nvPicPr>
        <p:blipFill>
          <a:blip r:embed="rId3" cstate="print"/>
          <a:srcRect/>
          <a:stretch>
            <a:fillRect/>
          </a:stretch>
        </p:blipFill>
        <p:spPr bwMode="auto">
          <a:xfrm>
            <a:off x="323528" y="1484784"/>
            <a:ext cx="4182098" cy="223224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lnSpcReduction="10000"/>
          </a:bodyPr>
          <a:lstStyle/>
          <a:p>
            <a:r>
              <a:rPr lang="tr-TR" sz="2400" dirty="0" err="1" smtClean="0"/>
              <a:t>Segment</a:t>
            </a:r>
            <a:r>
              <a:rPr lang="tr-TR" sz="2400" dirty="0" smtClean="0"/>
              <a:t> ve </a:t>
            </a:r>
            <a:r>
              <a:rPr lang="tr-TR" sz="2400" dirty="0" err="1" smtClean="0"/>
              <a:t>offset</a:t>
            </a:r>
            <a:r>
              <a:rPr lang="tr-TR" sz="2400" dirty="0" smtClean="0"/>
              <a:t> adresleri 1000:2000 biçiminde de yazılabilir.</a:t>
            </a:r>
          </a:p>
          <a:p>
            <a:r>
              <a:rPr lang="tr-TR" sz="2400" dirty="0" smtClean="0"/>
              <a:t>Bu durumda </a:t>
            </a:r>
            <a:r>
              <a:rPr lang="tr-TR" sz="2400" dirty="0" err="1" smtClean="0"/>
              <a:t>segment</a:t>
            </a:r>
            <a:r>
              <a:rPr lang="tr-TR" sz="2400" dirty="0" smtClean="0"/>
              <a:t> adresi 1000H ve </a:t>
            </a:r>
            <a:r>
              <a:rPr lang="tr-TR" sz="2400" dirty="0" err="1" smtClean="0"/>
              <a:t>offset’te</a:t>
            </a:r>
            <a:r>
              <a:rPr lang="tr-TR" sz="2400" dirty="0" smtClean="0"/>
              <a:t> 2000H’dir.</a:t>
            </a:r>
          </a:p>
          <a:p>
            <a:endParaRPr lang="tr-TR" sz="2400" dirty="0" smtClean="0"/>
          </a:p>
          <a:p>
            <a:r>
              <a:rPr lang="tr-TR" sz="2400" dirty="0" smtClean="0"/>
              <a:t>• CS:IP</a:t>
            </a:r>
          </a:p>
          <a:p>
            <a:r>
              <a:rPr lang="tr-TR" sz="2400" dirty="0" smtClean="0"/>
              <a:t>– CS, kod bölümünün başlangıcına işaret eder.</a:t>
            </a:r>
          </a:p>
          <a:p>
            <a:r>
              <a:rPr lang="tr-TR" sz="2400" dirty="0" smtClean="0"/>
              <a:t>IP, kod bölümü içerisinde bir sonraki komutun bulunduğu hafıza adresine işaret eder.</a:t>
            </a:r>
          </a:p>
          <a:p>
            <a:r>
              <a:rPr lang="pt-BR" sz="2400" dirty="0" smtClean="0"/>
              <a:t>– Eğer CS=1400H ve IP=1200H, mikroişlemci,</a:t>
            </a:r>
          </a:p>
          <a:p>
            <a:r>
              <a:rPr lang="pt-BR" sz="2400" dirty="0" smtClean="0"/>
              <a:t>bir sonraki komutu 1400</a:t>
            </a:r>
            <a:r>
              <a:rPr lang="pt-BR" sz="2400" b="1" dirty="0" smtClean="0"/>
              <a:t>0H + 1200H =</a:t>
            </a:r>
          </a:p>
          <a:p>
            <a:r>
              <a:rPr lang="tr-TR" sz="2400" dirty="0" smtClean="0"/>
              <a:t>15200H adresinden okur.</a:t>
            </a:r>
            <a:endParaRPr lang="tr-TR" sz="2400" dirty="0"/>
          </a:p>
        </p:txBody>
      </p:sp>
      <p:sp>
        <p:nvSpPr>
          <p:cNvPr id="3" name="2 Başlık"/>
          <p:cNvSpPr>
            <a:spLocks noGrp="1"/>
          </p:cNvSpPr>
          <p:nvPr>
            <p:ph type="title"/>
          </p:nvPr>
        </p:nvSpPr>
        <p:spPr/>
        <p:txBody>
          <a:bodyPr>
            <a:normAutofit/>
          </a:bodyPr>
          <a:lstStyle/>
          <a:p>
            <a:r>
              <a:rPr lang="tr-TR" sz="3100" dirty="0" err="1" smtClean="0"/>
              <a:t>Öntanımlı</a:t>
            </a:r>
            <a:r>
              <a:rPr lang="tr-TR" sz="3100" dirty="0" smtClean="0"/>
              <a:t> </a:t>
            </a:r>
            <a:r>
              <a:rPr lang="tr-TR" sz="3100" dirty="0" err="1" smtClean="0"/>
              <a:t>Segment</a:t>
            </a:r>
            <a:r>
              <a:rPr lang="tr-TR" sz="3100" dirty="0" smtClean="0"/>
              <a:t> ve </a:t>
            </a:r>
            <a:r>
              <a:rPr lang="tr-TR" sz="3100" dirty="0" err="1" smtClean="0"/>
              <a:t>Offset</a:t>
            </a:r>
            <a:r>
              <a:rPr lang="tr-TR" sz="3100" dirty="0" smtClean="0"/>
              <a:t> </a:t>
            </a:r>
            <a:r>
              <a:rPr lang="tr-TR" sz="3100" dirty="0" err="1" smtClean="0"/>
              <a:t>Register’ları</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ox(in)">
                                      <p:cBhvr>
                                        <p:cTn id="17" dur="500"/>
                                        <p:tgtEl>
                                          <p:spTgt spid="2">
                                            <p:txEl>
                                              <p:pRg st="3" end="3"/>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box(in)">
                                      <p:cBhvr>
                                        <p:cTn id="20" dur="500"/>
                                        <p:tgtEl>
                                          <p:spTgt spid="2">
                                            <p:txEl>
                                              <p:pRg st="4" end="4"/>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box(in)">
                                      <p:cBhvr>
                                        <p:cTn id="23" dur="500"/>
                                        <p:tgtEl>
                                          <p:spTgt spid="2">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box(in)">
                                      <p:cBhvr>
                                        <p:cTn id="28" dur="500"/>
                                        <p:tgtEl>
                                          <p:spTgt spid="2">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Effect transition="in" filter="box(in)">
                                      <p:cBhvr>
                                        <p:cTn id="33" dur="500"/>
                                        <p:tgtEl>
                                          <p:spTgt spid="2">
                                            <p:txEl>
                                              <p:pRg st="7" end="7"/>
                                            </p:txEl>
                                          </p:spTgt>
                                        </p:tgtEl>
                                      </p:cBhvr>
                                    </p:animEffect>
                                  </p:childTnLst>
                                </p:cTn>
                              </p:par>
                              <p:par>
                                <p:cTn id="34" presetID="4" presetClass="entr" presetSubtype="16" fill="hold" nodeType="withEffect">
                                  <p:stCondLst>
                                    <p:cond delay="0"/>
                                  </p:stCondLst>
                                  <p:childTnLst>
                                    <p:set>
                                      <p:cBhvr>
                                        <p:cTn id="35" dur="1" fill="hold">
                                          <p:stCondLst>
                                            <p:cond delay="0"/>
                                          </p:stCondLst>
                                        </p:cTn>
                                        <p:tgtEl>
                                          <p:spTgt spid="2">
                                            <p:txEl>
                                              <p:pRg st="8" end="8"/>
                                            </p:txEl>
                                          </p:spTgt>
                                        </p:tgtEl>
                                        <p:attrNameLst>
                                          <p:attrName>style.visibility</p:attrName>
                                        </p:attrNameLst>
                                      </p:cBhvr>
                                      <p:to>
                                        <p:strVal val="visible"/>
                                      </p:to>
                                    </p:set>
                                    <p:animEffect transition="in" filter="box(in)">
                                      <p:cBhvr>
                                        <p:cTn id="36"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dirty="0" smtClean="0"/>
              <a:t>Gösterdikleri bellek alanlarının oluşumuna göre </a:t>
            </a:r>
            <a:r>
              <a:rPr lang="tr-TR" sz="2400" dirty="0" err="1" smtClean="0"/>
              <a:t>segment</a:t>
            </a:r>
            <a:r>
              <a:rPr lang="tr-TR" sz="2400" dirty="0" smtClean="0"/>
              <a:t> adları özel amaçları olarak verilmiştir. Buna göre programcı tarafından yazılan komut kodlarının </a:t>
            </a:r>
            <a:r>
              <a:rPr lang="tr-TR" sz="2400" dirty="0" err="1" smtClean="0"/>
              <a:t>assemblera</a:t>
            </a:r>
            <a:r>
              <a:rPr lang="tr-TR" sz="2400" dirty="0" smtClean="0"/>
              <a:t> bağlı olarak sistem tarafından bellekte saklandığı bölüme </a:t>
            </a:r>
            <a:r>
              <a:rPr lang="tr-TR" sz="2400" b="1" dirty="0" smtClean="0"/>
              <a:t>kod </a:t>
            </a:r>
            <a:r>
              <a:rPr lang="tr-TR" sz="2400" b="1" dirty="0" err="1" smtClean="0"/>
              <a:t>segmenti</a:t>
            </a:r>
            <a:r>
              <a:rPr lang="tr-TR" sz="2400" dirty="0" smtClean="0"/>
              <a:t> adı verilir. </a:t>
            </a:r>
          </a:p>
          <a:p>
            <a:endParaRPr lang="tr-TR" sz="2400" dirty="0" smtClean="0"/>
          </a:p>
          <a:p>
            <a:r>
              <a:rPr lang="tr-TR" sz="2400" dirty="0" smtClean="0"/>
              <a:t>Kod </a:t>
            </a:r>
            <a:r>
              <a:rPr lang="tr-TR" sz="2400" dirty="0" err="1" smtClean="0"/>
              <a:t>segmentteki</a:t>
            </a:r>
            <a:r>
              <a:rPr lang="tr-TR" sz="2400" dirty="0" smtClean="0"/>
              <a:t> komutlarla ilgili olan veya bu kodların işleyeceği verilerin saklandığı başka bir bölüme </a:t>
            </a:r>
            <a:r>
              <a:rPr lang="tr-TR" sz="2400" b="1" dirty="0" smtClean="0"/>
              <a:t>data </a:t>
            </a:r>
            <a:r>
              <a:rPr lang="tr-TR" sz="2400" b="1" dirty="0" err="1" smtClean="0"/>
              <a:t>segmenti</a:t>
            </a:r>
            <a:r>
              <a:rPr lang="tr-TR" sz="2400" dirty="0" smtClean="0"/>
              <a:t> denilir.</a:t>
            </a:r>
            <a:endParaRPr lang="tr-TR" sz="2400" dirty="0"/>
          </a:p>
        </p:txBody>
      </p:sp>
      <p:sp>
        <p:nvSpPr>
          <p:cNvPr id="3" name="2 Başlık"/>
          <p:cNvSpPr>
            <a:spLocks noGrp="1"/>
          </p:cNvSpPr>
          <p:nvPr>
            <p:ph type="title"/>
          </p:nvPr>
        </p:nvSpPr>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026"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2627784" y="1268760"/>
            <a:ext cx="3600400" cy="489253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268760"/>
            <a:ext cx="8229600" cy="4738531"/>
          </a:xfrm>
        </p:spPr>
        <p:txBody>
          <a:bodyPr>
            <a:normAutofit fontScale="77500" lnSpcReduction="20000"/>
          </a:bodyPr>
          <a:lstStyle/>
          <a:p>
            <a:r>
              <a:rPr lang="tr-TR" dirty="0" smtClean="0"/>
              <a:t>Bir alt programın icra edilirken dönüş adreslerini ve dataları saklamak için ayrılan bellek kısmı Yığın bellek olarak kullanılır ve dönüş adreslerini tutar. </a:t>
            </a:r>
          </a:p>
          <a:p>
            <a:endParaRPr lang="tr-TR" dirty="0" smtClean="0"/>
          </a:p>
          <a:p>
            <a:r>
              <a:rPr lang="tr-TR" dirty="0" smtClean="0"/>
              <a:t>Mikroişlemcilerde komutların işlenmesi sırasında, kaydedicilerin yetersiz gelmesi durumunda verinin geçici olarak bellekte atıldığı özel bölüme Yığın </a:t>
            </a:r>
            <a:r>
              <a:rPr lang="tr-TR" dirty="0" err="1" smtClean="0"/>
              <a:t>Segmenti</a:t>
            </a:r>
            <a:r>
              <a:rPr lang="tr-TR" dirty="0" smtClean="0"/>
              <a:t> denilir.</a:t>
            </a:r>
          </a:p>
          <a:p>
            <a:endParaRPr lang="tr-TR" dirty="0" smtClean="0"/>
          </a:p>
          <a:p>
            <a:r>
              <a:rPr lang="tr-TR" dirty="0" smtClean="0"/>
              <a:t>Bellekteki bu bölümlerin başlangıç adresi kendi adlarıyla işlemci içerisinde yer alan kaydedicilerde tutulur.</a:t>
            </a:r>
          </a:p>
          <a:p>
            <a:endParaRPr lang="tr-TR" dirty="0" smtClean="0"/>
          </a:p>
          <a:p>
            <a:r>
              <a:rPr lang="tr-TR" dirty="0" err="1" smtClean="0"/>
              <a:t>Segment</a:t>
            </a:r>
            <a:r>
              <a:rPr lang="tr-TR" dirty="0" smtClean="0"/>
              <a:t> </a:t>
            </a:r>
            <a:r>
              <a:rPr lang="tr-TR" dirty="0" err="1" smtClean="0"/>
              <a:t>register’ları</a:t>
            </a:r>
            <a:r>
              <a:rPr lang="tr-TR" dirty="0" smtClean="0"/>
              <a:t>, genel amaçlı </a:t>
            </a:r>
            <a:r>
              <a:rPr lang="tr-TR" dirty="0" err="1" smtClean="0"/>
              <a:t>register’ları</a:t>
            </a:r>
            <a:r>
              <a:rPr lang="tr-TR" dirty="0" smtClean="0"/>
              <a:t> ile birlikte çalışarak hafızada herhangi bir bölgeyi işaretleyebilir.</a:t>
            </a:r>
          </a:p>
          <a:p>
            <a:endParaRPr lang="tr-TR" dirty="0" smtClean="0"/>
          </a:p>
          <a:p>
            <a:r>
              <a:rPr lang="tr-TR" dirty="0" smtClean="0"/>
              <a:t>Data </a:t>
            </a:r>
            <a:r>
              <a:rPr lang="tr-TR" dirty="0" err="1" smtClean="0"/>
              <a:t>segmentin</a:t>
            </a:r>
            <a:r>
              <a:rPr lang="tr-TR" dirty="0" smtClean="0"/>
              <a:t> yetmediği durumlarda ikinci bir bölüm vardır ki buna ekstra </a:t>
            </a:r>
            <a:r>
              <a:rPr lang="tr-TR" dirty="0" err="1" smtClean="0"/>
              <a:t>segment</a:t>
            </a:r>
            <a:r>
              <a:rPr lang="tr-TR" dirty="0" smtClean="0"/>
              <a:t> adı verilir.</a:t>
            </a:r>
          </a:p>
          <a:p>
            <a:endParaRPr lang="tr-TR" dirty="0"/>
          </a:p>
        </p:txBody>
      </p:sp>
      <p:sp>
        <p:nvSpPr>
          <p:cNvPr id="3" name="2 Başlık"/>
          <p:cNvSpPr>
            <a:spLocks noGrp="1"/>
          </p:cNvSpPr>
          <p:nvPr>
            <p:ph type="title"/>
          </p:nvPr>
        </p:nvSpPr>
        <p:spPr/>
        <p:txBody>
          <a:bodyPr>
            <a:normAutofit/>
          </a:bodyPr>
          <a:lstStyle/>
          <a:p>
            <a:r>
              <a:rPr lang="tr-TR" dirty="0" err="1" smtClean="0"/>
              <a:t>Stack</a:t>
            </a:r>
            <a:r>
              <a:rPr lang="tr-TR" dirty="0" smtClean="0"/>
              <a:t> </a:t>
            </a:r>
            <a:r>
              <a:rPr lang="tr-TR" dirty="0" err="1" smtClean="0"/>
              <a:t>Segment</a:t>
            </a:r>
            <a:r>
              <a:rPr lang="tr-TR" dirty="0" smtClean="0"/>
              <a:t> </a:t>
            </a:r>
            <a:endParaRPr lang="tr-T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r>
              <a:rPr lang="tr-TR" dirty="0" smtClean="0"/>
              <a:t>8086</a:t>
            </a:r>
            <a:endParaRPr lang="tr-TR" dirty="0"/>
          </a:p>
        </p:txBody>
      </p:sp>
      <p:pic>
        <p:nvPicPr>
          <p:cNvPr id="10242" name="Picture 2" descr="8086 Microprocessor Architecture - Microcontrollers Lab"/>
          <p:cNvPicPr>
            <a:picLocks noChangeAspect="1" noChangeArrowheads="1"/>
          </p:cNvPicPr>
          <p:nvPr/>
        </p:nvPicPr>
        <p:blipFill>
          <a:blip r:embed="rId2" cstate="print"/>
          <a:srcRect l="1218"/>
          <a:stretch>
            <a:fillRect/>
          </a:stretch>
        </p:blipFill>
        <p:spPr bwMode="auto">
          <a:xfrm>
            <a:off x="2987824" y="1268760"/>
            <a:ext cx="3312368" cy="4968552"/>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66914" name="Picture 2" descr="8086 architecture ile ilgili görsel sonucu"/>
          <p:cNvPicPr>
            <a:picLocks noChangeAspect="1" noChangeArrowheads="1"/>
          </p:cNvPicPr>
          <p:nvPr/>
        </p:nvPicPr>
        <p:blipFill>
          <a:blip r:embed="rId2" cstate="print"/>
          <a:srcRect l="4257" t="6796" r="3790" b="8047"/>
          <a:stretch>
            <a:fillRect/>
          </a:stretch>
        </p:blipFill>
        <p:spPr bwMode="auto">
          <a:xfrm>
            <a:off x="539552" y="332656"/>
            <a:ext cx="8064896" cy="5544616"/>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a:xfrm>
            <a:off x="467544" y="332656"/>
            <a:ext cx="8229600" cy="580926"/>
          </a:xfrm>
        </p:spPr>
        <p:txBody>
          <a:bodyPr>
            <a:normAutofit fontScale="90000"/>
          </a:bodyPr>
          <a:lstStyle/>
          <a:p>
            <a:r>
              <a:rPr lang="tr-TR" sz="3600" dirty="0" smtClean="0"/>
              <a:t>8085 </a:t>
            </a:r>
            <a:r>
              <a:rPr lang="tr-TR" sz="3600" dirty="0" err="1" smtClean="0"/>
              <a:t>microprocessor</a:t>
            </a:r>
            <a:endParaRPr lang="tr-TR" sz="3600" dirty="0"/>
          </a:p>
        </p:txBody>
      </p:sp>
      <p:pic>
        <p:nvPicPr>
          <p:cNvPr id="23554" name="Picture 2" descr="http://www.prajval.in:8080/PrajvalServicesV1.0/service/Image/mi_1.jpg"/>
          <p:cNvPicPr>
            <a:picLocks noChangeAspect="1" noChangeArrowheads="1"/>
          </p:cNvPicPr>
          <p:nvPr/>
        </p:nvPicPr>
        <p:blipFill>
          <a:blip r:embed="rId2" cstate="print"/>
          <a:srcRect/>
          <a:stretch>
            <a:fillRect/>
          </a:stretch>
        </p:blipFill>
        <p:spPr bwMode="auto">
          <a:xfrm>
            <a:off x="899592" y="980728"/>
            <a:ext cx="7272808" cy="5209243"/>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a:xfrm>
            <a:off x="457200" y="188640"/>
            <a:ext cx="8229600" cy="490066"/>
          </a:xfrm>
        </p:spPr>
        <p:txBody>
          <a:bodyPr>
            <a:normAutofit fontScale="90000"/>
          </a:bodyPr>
          <a:lstStyle/>
          <a:p>
            <a:r>
              <a:rPr lang="tr-TR" sz="3600" dirty="0" smtClean="0"/>
              <a:t>8086</a:t>
            </a:r>
            <a:endParaRPr lang="tr-TR" sz="3600" dirty="0"/>
          </a:p>
        </p:txBody>
      </p:sp>
      <p:pic>
        <p:nvPicPr>
          <p:cNvPr id="4" name="Picture 4" descr="8086 architecture ile ilgili görsel sonucu"/>
          <p:cNvPicPr>
            <a:picLocks noChangeAspect="1" noChangeArrowheads="1"/>
          </p:cNvPicPr>
          <p:nvPr/>
        </p:nvPicPr>
        <p:blipFill>
          <a:blip r:embed="rId2" cstate="print"/>
          <a:srcRect/>
          <a:stretch>
            <a:fillRect/>
          </a:stretch>
        </p:blipFill>
        <p:spPr bwMode="auto">
          <a:xfrm>
            <a:off x="251520" y="620688"/>
            <a:ext cx="8675785" cy="5395343"/>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13560</TotalTime>
  <Words>1420</Words>
  <Application>Microsoft Office PowerPoint</Application>
  <PresentationFormat>Ekran Gösterisi (4:3)</PresentationFormat>
  <Paragraphs>154</Paragraphs>
  <Slides>35</Slides>
  <Notes>0</Notes>
  <HiddenSlides>0</HiddenSlides>
  <MMClips>0</MMClips>
  <ScaleCrop>false</ScaleCrop>
  <HeadingPairs>
    <vt:vector size="4" baseType="variant">
      <vt:variant>
        <vt:lpstr>Tema</vt:lpstr>
      </vt:variant>
      <vt:variant>
        <vt:i4>1</vt:i4>
      </vt:variant>
      <vt:variant>
        <vt:lpstr>Slayt Başlıkları</vt:lpstr>
      </vt:variant>
      <vt:variant>
        <vt:i4>35</vt:i4>
      </vt:variant>
    </vt:vector>
  </HeadingPairs>
  <TitlesOfParts>
    <vt:vector size="36" baseType="lpstr">
      <vt:lpstr>Kalabalık</vt:lpstr>
      <vt:lpstr>İşlemcilerin çekirdek yapısı</vt:lpstr>
      <vt:lpstr>ALU (Arithmetic Logic Unit-Aritmetik Mantık Birimi)</vt:lpstr>
      <vt:lpstr>Örnek 8-bit ALU</vt:lpstr>
      <vt:lpstr>ALU Operations</vt:lpstr>
      <vt:lpstr>Slayt 5</vt:lpstr>
      <vt:lpstr>Denetim Birimi (Control Unit)</vt:lpstr>
      <vt:lpstr>Slayt 7</vt:lpstr>
      <vt:lpstr>Slayt 8</vt:lpstr>
      <vt:lpstr>Veriyolu (Bus)</vt:lpstr>
      <vt:lpstr>İşlemcinin Veriyolları ile Bağlanması</vt:lpstr>
      <vt:lpstr>Register (Yazmaç) (Kaydedici)</vt:lpstr>
      <vt:lpstr>4-bit register</vt:lpstr>
      <vt:lpstr>Yazmaçlar (Registers) (Kaydedici)</vt:lpstr>
      <vt:lpstr>Bellek Veri Yazmacı (MDR)</vt:lpstr>
      <vt:lpstr>Ara Bellek Yazmacı (MBR)</vt:lpstr>
      <vt:lpstr>Bellek Adres Yazmacı (MAR)</vt:lpstr>
      <vt:lpstr>İşlemcinin Yapısı</vt:lpstr>
      <vt:lpstr>Slayt 18</vt:lpstr>
      <vt:lpstr>Registers-Kaydediciler (Devam)</vt:lpstr>
      <vt:lpstr>Genel Amaçlı Register’lar </vt:lpstr>
      <vt:lpstr>Slayt 21</vt:lpstr>
      <vt:lpstr>Slayt 22</vt:lpstr>
      <vt:lpstr>İşaretçi, İndis ve Bayrak kaydedicisi</vt:lpstr>
      <vt:lpstr>Segment Kaydediciler</vt:lpstr>
      <vt:lpstr>Slayt 25</vt:lpstr>
      <vt:lpstr>Slayt 26</vt:lpstr>
      <vt:lpstr>Segment ve Offset</vt:lpstr>
      <vt:lpstr>Öntanımlı Segment ve Offset Register’ları</vt:lpstr>
      <vt:lpstr>Slayt 29</vt:lpstr>
      <vt:lpstr>Slayt 30</vt:lpstr>
      <vt:lpstr>Stack Segment </vt:lpstr>
      <vt:lpstr>8086</vt:lpstr>
      <vt:lpstr>Slayt 33</vt:lpstr>
      <vt:lpstr>8085 microprocessor</vt:lpstr>
      <vt:lpstr>8086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Mimarisi</dc:title>
  <dc:creator>ihsan</dc:creator>
  <cp:lastModifiedBy>ihsan</cp:lastModifiedBy>
  <cp:revision>457</cp:revision>
  <dcterms:created xsi:type="dcterms:W3CDTF">2021-02-14T11:19:24Z</dcterms:created>
  <dcterms:modified xsi:type="dcterms:W3CDTF">2021-04-14T21:51:11Z</dcterms:modified>
</cp:coreProperties>
</file>