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sldIdLst>
    <p:sldId id="264" r:id="rId2"/>
    <p:sldId id="265" r:id="rId3"/>
    <p:sldId id="296" r:id="rId4"/>
    <p:sldId id="297" r:id="rId5"/>
    <p:sldId id="260" r:id="rId6"/>
    <p:sldId id="266" r:id="rId7"/>
    <p:sldId id="300" r:id="rId8"/>
    <p:sldId id="295" r:id="rId9"/>
    <p:sldId id="261" r:id="rId10"/>
    <p:sldId id="262" r:id="rId11"/>
    <p:sldId id="298" r:id="rId12"/>
    <p:sldId id="263" r:id="rId13"/>
    <p:sldId id="258" r:id="rId14"/>
    <p:sldId id="299" r:id="rId15"/>
    <p:sldId id="259" r:id="rId16"/>
    <p:sldId id="267" r:id="rId17"/>
    <p:sldId id="268" r:id="rId18"/>
    <p:sldId id="269"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66" autoAdjust="0"/>
  </p:normalViewPr>
  <p:slideViewPr>
    <p:cSldViewPr>
      <p:cViewPr varScale="1">
        <p:scale>
          <a:sx n="78" d="100"/>
          <a:sy n="78" d="100"/>
        </p:scale>
        <p:origin x="159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2BFBB4D5-7916-45C2-8534-F1A94EA64F2C}"/>
    <pc:docChg chg="addSld modSld">
      <pc:chgData name="İhsan Pençe" userId="2188b72f-395e-4735-86c6-9b1407aec0e3" providerId="ADAL" clId="{2BFBB4D5-7916-45C2-8534-F1A94EA64F2C}" dt="2025-02-10T21:06:51.252" v="4" actId="1076"/>
      <pc:docMkLst>
        <pc:docMk/>
      </pc:docMkLst>
      <pc:sldChg chg="addSp delSp modSp new mod">
        <pc:chgData name="İhsan Pençe" userId="2188b72f-395e-4735-86c6-9b1407aec0e3" providerId="ADAL" clId="{2BFBB4D5-7916-45C2-8534-F1A94EA64F2C}" dt="2025-02-10T21:06:51.252" v="4" actId="1076"/>
        <pc:sldMkLst>
          <pc:docMk/>
          <pc:sldMk cId="4275449683" sldId="300"/>
        </pc:sldMkLst>
        <pc:spChg chg="del">
          <ac:chgData name="İhsan Pençe" userId="2188b72f-395e-4735-86c6-9b1407aec0e3" providerId="ADAL" clId="{2BFBB4D5-7916-45C2-8534-F1A94EA64F2C}" dt="2025-02-10T21:06:46.179" v="1"/>
          <ac:spMkLst>
            <pc:docMk/>
            <pc:sldMk cId="4275449683" sldId="300"/>
            <ac:spMk id="2" creationId="{F97EF8BC-FA9B-5748-5F52-FA93A1F48911}"/>
          </ac:spMkLst>
        </pc:spChg>
        <pc:picChg chg="add mod">
          <ac:chgData name="İhsan Pençe" userId="2188b72f-395e-4735-86c6-9b1407aec0e3" providerId="ADAL" clId="{2BFBB4D5-7916-45C2-8534-F1A94EA64F2C}" dt="2025-02-10T21:06:51.252" v="4" actId="1076"/>
          <ac:picMkLst>
            <pc:docMk/>
            <pc:sldMk cId="4275449683" sldId="300"/>
            <ac:picMk id="5" creationId="{E1E8E0FA-BF29-4BDA-CCEC-3BC4CC63C687}"/>
          </ac:picMkLst>
        </pc:picChg>
      </pc:sldChg>
    </pc:docChg>
  </pc:docChgLst>
  <pc:docChgLst>
    <pc:chgData name="İhsan Pençe" userId="2188b72f-395e-4735-86c6-9b1407aec0e3" providerId="ADAL" clId="{91A345BC-3CFC-4DB9-A309-4A6BD8EAF5CA}"/>
    <pc:docChg chg="addSld delSld modSld">
      <pc:chgData name="İhsan Pençe" userId="2188b72f-395e-4735-86c6-9b1407aec0e3" providerId="ADAL" clId="{91A345BC-3CFC-4DB9-A309-4A6BD8EAF5CA}" dt="2023-03-06T15:12:15.447" v="13" actId="1076"/>
      <pc:docMkLst>
        <pc:docMk/>
      </pc:docMkLst>
      <pc:sldChg chg="modSp mod">
        <pc:chgData name="İhsan Pençe" userId="2188b72f-395e-4735-86c6-9b1407aec0e3" providerId="ADAL" clId="{91A345BC-3CFC-4DB9-A309-4A6BD8EAF5CA}" dt="2023-03-06T15:12:15.447" v="13" actId="1076"/>
        <pc:sldMkLst>
          <pc:docMk/>
          <pc:sldMk cId="0" sldId="266"/>
        </pc:sldMkLst>
      </pc:sldChg>
      <pc:sldChg chg="del">
        <pc:chgData name="İhsan Pençe" userId="2188b72f-395e-4735-86c6-9b1407aec0e3" providerId="ADAL" clId="{91A345BC-3CFC-4DB9-A309-4A6BD8EAF5CA}" dt="2023-03-06T15:11:37.743" v="12" actId="47"/>
        <pc:sldMkLst>
          <pc:docMk/>
          <pc:sldMk cId="0" sldId="270"/>
        </pc:sldMkLst>
      </pc:sldChg>
      <pc:sldChg chg="del">
        <pc:chgData name="İhsan Pençe" userId="2188b72f-395e-4735-86c6-9b1407aec0e3" providerId="ADAL" clId="{91A345BC-3CFC-4DB9-A309-4A6BD8EAF5CA}" dt="2023-03-06T15:11:37.743" v="12" actId="47"/>
        <pc:sldMkLst>
          <pc:docMk/>
          <pc:sldMk cId="0" sldId="271"/>
        </pc:sldMkLst>
      </pc:sldChg>
      <pc:sldChg chg="del">
        <pc:chgData name="İhsan Pençe" userId="2188b72f-395e-4735-86c6-9b1407aec0e3" providerId="ADAL" clId="{91A345BC-3CFC-4DB9-A309-4A6BD8EAF5CA}" dt="2023-03-06T15:11:37.743" v="12" actId="47"/>
        <pc:sldMkLst>
          <pc:docMk/>
          <pc:sldMk cId="0" sldId="272"/>
        </pc:sldMkLst>
      </pc:sldChg>
      <pc:sldChg chg="del">
        <pc:chgData name="İhsan Pençe" userId="2188b72f-395e-4735-86c6-9b1407aec0e3" providerId="ADAL" clId="{91A345BC-3CFC-4DB9-A309-4A6BD8EAF5CA}" dt="2023-03-06T15:11:37.743" v="12" actId="47"/>
        <pc:sldMkLst>
          <pc:docMk/>
          <pc:sldMk cId="0" sldId="273"/>
        </pc:sldMkLst>
      </pc:sldChg>
      <pc:sldChg chg="del">
        <pc:chgData name="İhsan Pençe" userId="2188b72f-395e-4735-86c6-9b1407aec0e3" providerId="ADAL" clId="{91A345BC-3CFC-4DB9-A309-4A6BD8EAF5CA}" dt="2023-03-06T15:11:37.743" v="12" actId="47"/>
        <pc:sldMkLst>
          <pc:docMk/>
          <pc:sldMk cId="0" sldId="274"/>
        </pc:sldMkLst>
      </pc:sldChg>
      <pc:sldChg chg="del">
        <pc:chgData name="İhsan Pençe" userId="2188b72f-395e-4735-86c6-9b1407aec0e3" providerId="ADAL" clId="{91A345BC-3CFC-4DB9-A309-4A6BD8EAF5CA}" dt="2023-03-06T15:11:37.743" v="12" actId="47"/>
        <pc:sldMkLst>
          <pc:docMk/>
          <pc:sldMk cId="0" sldId="275"/>
        </pc:sldMkLst>
      </pc:sldChg>
      <pc:sldChg chg="del">
        <pc:chgData name="İhsan Pençe" userId="2188b72f-395e-4735-86c6-9b1407aec0e3" providerId="ADAL" clId="{91A345BC-3CFC-4DB9-A309-4A6BD8EAF5CA}" dt="2023-03-06T15:11:37.743" v="12" actId="47"/>
        <pc:sldMkLst>
          <pc:docMk/>
          <pc:sldMk cId="0" sldId="276"/>
        </pc:sldMkLst>
      </pc:sldChg>
      <pc:sldChg chg="del">
        <pc:chgData name="İhsan Pençe" userId="2188b72f-395e-4735-86c6-9b1407aec0e3" providerId="ADAL" clId="{91A345BC-3CFC-4DB9-A309-4A6BD8EAF5CA}" dt="2023-03-06T15:11:37.743" v="12" actId="47"/>
        <pc:sldMkLst>
          <pc:docMk/>
          <pc:sldMk cId="0" sldId="278"/>
        </pc:sldMkLst>
      </pc:sldChg>
      <pc:sldChg chg="del">
        <pc:chgData name="İhsan Pençe" userId="2188b72f-395e-4735-86c6-9b1407aec0e3" providerId="ADAL" clId="{91A345BC-3CFC-4DB9-A309-4A6BD8EAF5CA}" dt="2023-03-06T15:11:37.743" v="12" actId="47"/>
        <pc:sldMkLst>
          <pc:docMk/>
          <pc:sldMk cId="0" sldId="280"/>
        </pc:sldMkLst>
      </pc:sldChg>
      <pc:sldChg chg="del">
        <pc:chgData name="İhsan Pençe" userId="2188b72f-395e-4735-86c6-9b1407aec0e3" providerId="ADAL" clId="{91A345BC-3CFC-4DB9-A309-4A6BD8EAF5CA}" dt="2023-03-06T15:11:37.743" v="12" actId="47"/>
        <pc:sldMkLst>
          <pc:docMk/>
          <pc:sldMk cId="0" sldId="281"/>
        </pc:sldMkLst>
      </pc:sldChg>
      <pc:sldChg chg="del">
        <pc:chgData name="İhsan Pençe" userId="2188b72f-395e-4735-86c6-9b1407aec0e3" providerId="ADAL" clId="{91A345BC-3CFC-4DB9-A309-4A6BD8EAF5CA}" dt="2023-03-06T15:11:37.743" v="12" actId="47"/>
        <pc:sldMkLst>
          <pc:docMk/>
          <pc:sldMk cId="0" sldId="282"/>
        </pc:sldMkLst>
      </pc:sldChg>
      <pc:sldChg chg="del">
        <pc:chgData name="İhsan Pençe" userId="2188b72f-395e-4735-86c6-9b1407aec0e3" providerId="ADAL" clId="{91A345BC-3CFC-4DB9-A309-4A6BD8EAF5CA}" dt="2023-03-06T15:11:37.743" v="12" actId="47"/>
        <pc:sldMkLst>
          <pc:docMk/>
          <pc:sldMk cId="0" sldId="283"/>
        </pc:sldMkLst>
      </pc:sldChg>
      <pc:sldChg chg="del">
        <pc:chgData name="İhsan Pençe" userId="2188b72f-395e-4735-86c6-9b1407aec0e3" providerId="ADAL" clId="{91A345BC-3CFC-4DB9-A309-4A6BD8EAF5CA}" dt="2023-03-06T15:11:37.743" v="12" actId="47"/>
        <pc:sldMkLst>
          <pc:docMk/>
          <pc:sldMk cId="0" sldId="284"/>
        </pc:sldMkLst>
      </pc:sldChg>
      <pc:sldChg chg="del">
        <pc:chgData name="İhsan Pençe" userId="2188b72f-395e-4735-86c6-9b1407aec0e3" providerId="ADAL" clId="{91A345BC-3CFC-4DB9-A309-4A6BD8EAF5CA}" dt="2023-03-06T14:42:24.611" v="0" actId="47"/>
        <pc:sldMkLst>
          <pc:docMk/>
          <pc:sldMk cId="0" sldId="285"/>
        </pc:sldMkLst>
      </pc:sldChg>
      <pc:sldChg chg="del">
        <pc:chgData name="İhsan Pençe" userId="2188b72f-395e-4735-86c6-9b1407aec0e3" providerId="ADAL" clId="{91A345BC-3CFC-4DB9-A309-4A6BD8EAF5CA}" dt="2023-03-06T15:11:37.743" v="12" actId="47"/>
        <pc:sldMkLst>
          <pc:docMk/>
          <pc:sldMk cId="0" sldId="290"/>
        </pc:sldMkLst>
      </pc:sldChg>
      <pc:sldChg chg="del">
        <pc:chgData name="İhsan Pençe" userId="2188b72f-395e-4735-86c6-9b1407aec0e3" providerId="ADAL" clId="{91A345BC-3CFC-4DB9-A309-4A6BD8EAF5CA}" dt="2023-03-06T15:11:37.743" v="12" actId="47"/>
        <pc:sldMkLst>
          <pc:docMk/>
          <pc:sldMk cId="0" sldId="294"/>
        </pc:sldMkLst>
      </pc:sldChg>
      <pc:sldChg chg="del">
        <pc:chgData name="İhsan Pençe" userId="2188b72f-395e-4735-86c6-9b1407aec0e3" providerId="ADAL" clId="{91A345BC-3CFC-4DB9-A309-4A6BD8EAF5CA}" dt="2023-03-06T15:11:37.743" v="12" actId="47"/>
        <pc:sldMkLst>
          <pc:docMk/>
          <pc:sldMk cId="0" sldId="300"/>
        </pc:sldMkLst>
      </pc:sldChg>
      <pc:sldChg chg="del">
        <pc:chgData name="İhsan Pençe" userId="2188b72f-395e-4735-86c6-9b1407aec0e3" providerId="ADAL" clId="{91A345BC-3CFC-4DB9-A309-4A6BD8EAF5CA}" dt="2023-03-06T15:11:37.743" v="12" actId="47"/>
        <pc:sldMkLst>
          <pc:docMk/>
          <pc:sldMk cId="0" sldId="301"/>
        </pc:sldMkLst>
      </pc:sldChg>
      <pc:sldChg chg="del">
        <pc:chgData name="İhsan Pençe" userId="2188b72f-395e-4735-86c6-9b1407aec0e3" providerId="ADAL" clId="{91A345BC-3CFC-4DB9-A309-4A6BD8EAF5CA}" dt="2023-03-06T15:11:37.743" v="12" actId="47"/>
        <pc:sldMkLst>
          <pc:docMk/>
          <pc:sldMk cId="0" sldId="302"/>
        </pc:sldMkLst>
      </pc:sldChg>
      <pc:sldChg chg="del">
        <pc:chgData name="İhsan Pençe" userId="2188b72f-395e-4735-86c6-9b1407aec0e3" providerId="ADAL" clId="{91A345BC-3CFC-4DB9-A309-4A6BD8EAF5CA}" dt="2023-03-06T15:11:37.743" v="12" actId="47"/>
        <pc:sldMkLst>
          <pc:docMk/>
          <pc:sldMk cId="0" sldId="303"/>
        </pc:sldMkLst>
      </pc:sldChg>
      <pc:sldChg chg="del">
        <pc:chgData name="İhsan Pençe" userId="2188b72f-395e-4735-86c6-9b1407aec0e3" providerId="ADAL" clId="{91A345BC-3CFC-4DB9-A309-4A6BD8EAF5CA}" dt="2023-03-06T15:11:37.743" v="12" actId="47"/>
        <pc:sldMkLst>
          <pc:docMk/>
          <pc:sldMk cId="0" sldId="304"/>
        </pc:sldMkLst>
      </pc:sldChg>
      <pc:sldChg chg="del">
        <pc:chgData name="İhsan Pençe" userId="2188b72f-395e-4735-86c6-9b1407aec0e3" providerId="ADAL" clId="{91A345BC-3CFC-4DB9-A309-4A6BD8EAF5CA}" dt="2023-03-06T15:11:37.743" v="12" actId="47"/>
        <pc:sldMkLst>
          <pc:docMk/>
          <pc:sldMk cId="0" sldId="305"/>
        </pc:sldMkLst>
      </pc:sldChg>
      <pc:sldChg chg="del">
        <pc:chgData name="İhsan Pençe" userId="2188b72f-395e-4735-86c6-9b1407aec0e3" providerId="ADAL" clId="{91A345BC-3CFC-4DB9-A309-4A6BD8EAF5CA}" dt="2023-03-06T15:11:37.743" v="12" actId="47"/>
        <pc:sldMkLst>
          <pc:docMk/>
          <pc:sldMk cId="0" sldId="306"/>
        </pc:sldMkLst>
      </pc:sldChg>
      <pc:sldChg chg="del">
        <pc:chgData name="İhsan Pençe" userId="2188b72f-395e-4735-86c6-9b1407aec0e3" providerId="ADAL" clId="{91A345BC-3CFC-4DB9-A309-4A6BD8EAF5CA}" dt="2023-03-06T15:11:37.743" v="12" actId="47"/>
        <pc:sldMkLst>
          <pc:docMk/>
          <pc:sldMk cId="0" sldId="307"/>
        </pc:sldMkLst>
      </pc:sldChg>
      <pc:sldChg chg="addSp delSp modSp new del mod">
        <pc:chgData name="İhsan Pençe" userId="2188b72f-395e-4735-86c6-9b1407aec0e3" providerId="ADAL" clId="{91A345BC-3CFC-4DB9-A309-4A6BD8EAF5CA}" dt="2023-03-06T15:11:37.743" v="12" actId="47"/>
        <pc:sldMkLst>
          <pc:docMk/>
          <pc:sldMk cId="3515087130" sldId="308"/>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0" name="9 Dik Üçgen"/>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Başlık"/>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17" name="16 Alt Başlık"/>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grpSp>
        <p:nvGrpSpPr>
          <p:cNvPr id="2" name="1 Grup"/>
          <p:cNvGrpSpPr/>
          <p:nvPr/>
        </p:nvGrpSpPr>
        <p:grpSpPr>
          <a:xfrm>
            <a:off x="-3765" y="4953000"/>
            <a:ext cx="9147765" cy="1912088"/>
            <a:chOff x="-3765" y="4832896"/>
            <a:chExt cx="9147765" cy="2032192"/>
          </a:xfrm>
        </p:grpSpPr>
        <p:sp>
          <p:nvSpPr>
            <p:cNvPr id="7" name="6 Serbest Form"/>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Serbest Form"/>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10 Serbest Form"/>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11 Düz Bağlayıcı"/>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29 Veri Yer Tutucusu"/>
          <p:cNvSpPr>
            <a:spLocks noGrp="1"/>
          </p:cNvSpPr>
          <p:nvPr>
            <p:ph type="dt" sz="half" idx="10"/>
          </p:nvPr>
        </p:nvSpPr>
        <p:spPr/>
        <p:txBody>
          <a:bodyPr/>
          <a:lstStyle>
            <a:lvl1pPr>
              <a:defRPr>
                <a:solidFill>
                  <a:srgbClr val="FFFFFF"/>
                </a:solidFill>
              </a:defRPr>
            </a:lvl1pPr>
            <a:extLst/>
          </a:lstStyle>
          <a:p>
            <a:fld id="{D9F75050-0E15-4C5B-92B0-66D068882F1F}" type="datetimeFigureOut">
              <a:rPr lang="tr-TR" smtClean="0"/>
              <a:pPr/>
              <a:t>11.02.2025</a:t>
            </a:fld>
            <a:endParaRPr lang="tr-TR"/>
          </a:p>
        </p:txBody>
      </p:sp>
      <p:sp>
        <p:nvSpPr>
          <p:cNvPr id="19" name="18 Altbilgi Yer Tutucusu"/>
          <p:cNvSpPr>
            <a:spLocks noGrp="1"/>
          </p:cNvSpPr>
          <p:nvPr>
            <p:ph type="ftr" sz="quarter" idx="11"/>
          </p:nvPr>
        </p:nvSpPr>
        <p:spPr/>
        <p:txBody>
          <a:bodyPr/>
          <a:lstStyle>
            <a:lvl1pPr>
              <a:defRPr>
                <a:solidFill>
                  <a:schemeClr val="accent1">
                    <a:tint val="20000"/>
                  </a:schemeClr>
                </a:solidFill>
              </a:defRPr>
            </a:lvl1pPr>
            <a:extLst/>
          </a:lstStyle>
          <a:p>
            <a:endParaRPr lang="tr-TR"/>
          </a:p>
        </p:txBody>
      </p:sp>
      <p:sp>
        <p:nvSpPr>
          <p:cNvPr id="27" name="26 Slayt Numarası Yer Tutucusu"/>
          <p:cNvSpPr>
            <a:spLocks noGrp="1"/>
          </p:cNvSpPr>
          <p:nvPr>
            <p:ph type="sldNum" sz="quarter" idx="12"/>
          </p:nvPr>
        </p:nvSpPr>
        <p:spPr/>
        <p:txBody>
          <a:bodyPr/>
          <a:lstStyle>
            <a:lvl1pPr>
              <a:defRPr>
                <a:solidFill>
                  <a:srgbClr val="FFFFFF"/>
                </a:solidFill>
              </a:defRPr>
            </a:lvl1pPr>
            <a:extLst/>
          </a:lstStyle>
          <a:p>
            <a:fld id="{B1DEFA8C-F947-479F-BE07-76B6B3F80BF1}"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Başlık"/>
          <p:cNvSpPr>
            <a:spLocks noGrp="1"/>
          </p:cNvSpPr>
          <p:nvPr>
            <p:ph type="title"/>
          </p:nvPr>
        </p:nvSpPr>
        <p:spPr/>
        <p:txBody>
          <a:bodyPr rtlCol="0"/>
          <a:lstStyle/>
          <a:p>
            <a:r>
              <a:rPr kumimoji="0" lang="tr-TR"/>
              <a:t>Asıl başlık stili için tıklatın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7" name="6 Köşeli Çift Ayraç"/>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7 Köşeli Çift Ayraç"/>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2 İçerik Yer Tutucusu"/>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8" name="7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8229600" cy="1143000"/>
          </a:xfrm>
        </p:spPr>
        <p:txBody>
          <a:bodyPr anchor="ctr"/>
          <a:lstStyle>
            <a:lvl1pPr>
              <a:defRPr/>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3" name="2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
        <p:nvSpPr>
          <p:cNvPr id="6" name="5 Başlık"/>
          <p:cNvSpPr>
            <a:spLocks noGrp="1"/>
          </p:cNvSpPr>
          <p:nvPr>
            <p:ph type="title"/>
          </p:nvPr>
        </p:nvSpPr>
        <p:spPr/>
        <p:txBody>
          <a:bodyPr rtlCol="0"/>
          <a:lstStyle/>
          <a:p>
            <a:r>
              <a:rPr kumimoji="0" lang="tr-TR"/>
              <a:t>Asıl başlık stili için tıklatın</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a:xfrm>
            <a:off x="6727032" y="6407944"/>
            <a:ext cx="1920240" cy="365760"/>
          </a:xfrm>
        </p:spPr>
        <p:txBody>
          <a:bodyPr/>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
        <p:nvSpPr>
          <p:cNvPr id="3" name="2 Resim Yer Tutucusu"/>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tr-TR"/>
              <a:t>Resim eklemek için simgeyi tıklatın</a:t>
            </a:r>
            <a:endParaRPr kumimoji="0" lang="en-US" dirty="0"/>
          </a:p>
        </p:txBody>
      </p:sp>
      <p:sp>
        <p:nvSpPr>
          <p:cNvPr id="5" name="4 Veri Yer Tutucusu"/>
          <p:cNvSpPr>
            <a:spLocks noGrp="1"/>
          </p:cNvSpPr>
          <p:nvPr>
            <p:ph type="dt" sz="half" idx="10"/>
          </p:nvPr>
        </p:nvSpPr>
        <p:spPr/>
        <p:txBody>
          <a:bodyPr/>
          <a:lstStyle>
            <a:lvl1pPr>
              <a:defRPr>
                <a:solidFill>
                  <a:schemeClr val="tx1"/>
                </a:solidFill>
              </a:defRPr>
            </a:lvl1pPr>
            <a:extLst/>
          </a:lstStyle>
          <a:p>
            <a:fld id="{D9F75050-0E15-4C5B-92B0-66D068882F1F}" type="datetimeFigureOut">
              <a:rPr lang="tr-TR" smtClean="0"/>
              <a:pPr/>
              <a:t>11.02.2025</a:t>
            </a:fld>
            <a:endParaRPr lang="tr-TR"/>
          </a:p>
        </p:txBody>
      </p:sp>
      <p:sp>
        <p:nvSpPr>
          <p:cNvPr id="6" name="5 Altbilgi Yer Tutucusu"/>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tr-TR"/>
          </a:p>
        </p:txBody>
      </p:sp>
      <p:sp>
        <p:nvSpPr>
          <p:cNvPr id="7" name="6 Slayt Numarası Yer Tutucusu"/>
          <p:cNvSpPr>
            <a:spLocks noGrp="1"/>
          </p:cNvSpPr>
          <p:nvPr>
            <p:ph type="sldNum" sz="quarter" idx="12"/>
          </p:nvPr>
        </p:nvSpPr>
        <p:spPr/>
        <p:txBody>
          <a:bodyPr/>
          <a:lstStyle>
            <a:lvl1pPr>
              <a:defRPr>
                <a:solidFill>
                  <a:schemeClr val="tx1"/>
                </a:solidFill>
              </a:defRPr>
            </a:lvl1pPr>
            <a:extLst/>
          </a:lstStyle>
          <a:p>
            <a:fld id="{B1DEFA8C-F947-479F-BE07-76B6B3F80BF1}" type="slidenum">
              <a:rPr lang="tr-TR" smtClean="0"/>
              <a:pPr/>
              <a:t>‹#›</a:t>
            </a:fld>
            <a:endParaRPr lang="tr-TR"/>
          </a:p>
        </p:txBody>
      </p:sp>
      <p:sp>
        <p:nvSpPr>
          <p:cNvPr id="2" name="1 Başlık"/>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tr-TR"/>
              <a:t>Asıl başlık stili için tıklatın</a:t>
            </a:r>
            <a:endParaRPr kumimoji="0" lang="en-US"/>
          </a:p>
        </p:txBody>
      </p:sp>
      <p:sp>
        <p:nvSpPr>
          <p:cNvPr id="8" name="7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8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9 Dik Üçgen"/>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10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11 Köşeli Çift Ayraç"/>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12 Köşeli Çift Ayraç"/>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1481329"/>
            <a:ext cx="8229600" cy="4386071"/>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44013" y="274640"/>
            <a:ext cx="1777470" cy="5592761"/>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274641"/>
            <a:ext cx="6324600" cy="5592760"/>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11.02.2025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12 Serbest Form"/>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Serbest Form"/>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13 Dik Üçgen"/>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14 Düz Bağlayıcı"/>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8 Başlık Yer Tutucusu"/>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D9F75050-0E15-4C5B-92B0-66D068882F1F}" type="datetimeFigureOut">
              <a:rPr lang="tr-TR" smtClean="0"/>
              <a:pPr/>
              <a:t>11.02.2025</a:t>
            </a:fld>
            <a:endParaRPr lang="tr-TR"/>
          </a:p>
        </p:txBody>
      </p:sp>
      <p:sp>
        <p:nvSpPr>
          <p:cNvPr id="22" name="21 Altbilgi Yer Tutucusu"/>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tr-TR"/>
          </a:p>
        </p:txBody>
      </p:sp>
      <p:sp>
        <p:nvSpPr>
          <p:cNvPr id="18" name="17 Slayt Numarası Yer Tutucusu"/>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1DEFA8C-F947-479F-BE07-76B6B3F80BF1}"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dirty="0"/>
          </a:p>
        </p:txBody>
      </p:sp>
      <p:sp>
        <p:nvSpPr>
          <p:cNvPr id="3" name="2 Başlık"/>
          <p:cNvSpPr>
            <a:spLocks noGrp="1"/>
          </p:cNvSpPr>
          <p:nvPr>
            <p:ph type="title"/>
          </p:nvPr>
        </p:nvSpPr>
        <p:spPr/>
        <p:txBody>
          <a:bodyPr>
            <a:normAutofit/>
          </a:bodyPr>
          <a:lstStyle/>
          <a:p>
            <a:r>
              <a:rPr lang="tr-TR" dirty="0"/>
              <a:t>CPU Çalışma Mantığı</a:t>
            </a:r>
          </a:p>
        </p:txBody>
      </p:sp>
      <p:pic>
        <p:nvPicPr>
          <p:cNvPr id="1026" name="Picture 2" descr="https://2.bp.blogspot.com/-ejAmN1jKHLg/WVjXSHHI9kI/AAAAAAAAAHE/z2BKvGZ_-QslQf0nuHfWN3sVrkCLtgq7wCLcBGAs/s640/FG.png"/>
          <p:cNvPicPr>
            <a:picLocks noChangeAspect="1" noChangeArrowheads="1"/>
          </p:cNvPicPr>
          <p:nvPr/>
        </p:nvPicPr>
        <p:blipFill>
          <a:blip r:embed="rId2" cstate="print"/>
          <a:srcRect/>
          <a:stretch>
            <a:fillRect/>
          </a:stretch>
        </p:blipFill>
        <p:spPr bwMode="auto">
          <a:xfrm>
            <a:off x="1331640" y="1484784"/>
            <a:ext cx="6606606" cy="295232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04664"/>
            <a:ext cx="8229600" cy="5602627"/>
          </a:xfrm>
        </p:spPr>
        <p:txBody>
          <a:bodyPr>
            <a:normAutofit lnSpcReduction="10000"/>
          </a:bodyPr>
          <a:lstStyle/>
          <a:p>
            <a:pPr>
              <a:buNone/>
            </a:pPr>
            <a:r>
              <a:rPr lang="tr-TR" sz="2400" b="1" dirty="0"/>
              <a:t>1. Komutu getir (</a:t>
            </a:r>
            <a:r>
              <a:rPr lang="tr-TR" sz="2400" b="1" dirty="0" err="1"/>
              <a:t>Fetch</a:t>
            </a:r>
            <a:r>
              <a:rPr lang="tr-TR" sz="2400" b="1" dirty="0"/>
              <a:t>):  </a:t>
            </a:r>
          </a:p>
          <a:p>
            <a:pPr>
              <a:buNone/>
            </a:pPr>
            <a:endParaRPr lang="tr-TR" sz="2400" b="1" dirty="0"/>
          </a:p>
          <a:p>
            <a:r>
              <a:rPr lang="tr-TR" sz="2400" dirty="0"/>
              <a:t>PC yazmacı içerindeki adres verisi adres yoluna aktarılır ve kontrol yolu üzerindeki okuma sinyali aktif hale getirilir.</a:t>
            </a:r>
            <a:endParaRPr lang="tr-TR" sz="2400" b="1" dirty="0"/>
          </a:p>
          <a:p>
            <a:r>
              <a:rPr lang="tr-TR" sz="2400" dirty="0"/>
              <a:t>Bellek birimi, adres yolu üzerindeki adres bilgisini ve kontrol yolu üzerinde de okuma işlemi yapılacağı bilgisini elde eder.</a:t>
            </a:r>
            <a:endParaRPr lang="tr-TR" sz="2400" b="1" dirty="0"/>
          </a:p>
          <a:p>
            <a:r>
              <a:rPr lang="tr-TR" sz="2400" dirty="0"/>
              <a:t>İlgili bellek adresinden veri okunur ve veri yolu üzerine yerleştirilir.</a:t>
            </a:r>
            <a:endParaRPr lang="tr-TR" sz="2400" b="1" dirty="0"/>
          </a:p>
          <a:p>
            <a:r>
              <a:rPr lang="tr-TR" sz="2400" dirty="0"/>
              <a:t>Veri yolu üzerindeki veri MDR 'ye aktarılır.</a:t>
            </a:r>
            <a:endParaRPr lang="tr-TR" sz="2400" b="1" dirty="0"/>
          </a:p>
          <a:p>
            <a:r>
              <a:rPr lang="tr-TR" sz="2400" dirty="0"/>
              <a:t>MDR veriyi IR 'ye aktarır.</a:t>
            </a:r>
            <a:endParaRPr lang="tr-TR" sz="2400" b="1" dirty="0"/>
          </a:p>
          <a:p>
            <a:r>
              <a:rPr lang="tr-TR" sz="2400" dirty="0"/>
              <a:t>PC yazmacı 1 artırılır böylece bellekte işletilecek bir sonraki komut işaret edilir.  </a:t>
            </a:r>
            <a:br>
              <a:rPr lang="tr-TR" dirty="0"/>
            </a:br>
            <a:endParaRPr lang="tr-TR" b="1" dirty="0"/>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04664"/>
            <a:ext cx="8229600" cy="5602627"/>
          </a:xfrm>
        </p:spPr>
        <p:txBody>
          <a:bodyPr>
            <a:normAutofit/>
          </a:bodyPr>
          <a:lstStyle/>
          <a:p>
            <a:pPr>
              <a:buNone/>
            </a:pPr>
            <a:r>
              <a:rPr lang="tr-TR" sz="2400" b="1" dirty="0"/>
              <a:t>2. Komutu çözümle (</a:t>
            </a:r>
            <a:r>
              <a:rPr lang="tr-TR" sz="2400" b="1" dirty="0" err="1"/>
              <a:t>Decode</a:t>
            </a:r>
            <a:r>
              <a:rPr lang="tr-TR" sz="2400" b="1" dirty="0"/>
              <a:t>): </a:t>
            </a:r>
          </a:p>
          <a:p>
            <a:pPr>
              <a:buNone/>
            </a:pPr>
            <a:endParaRPr lang="tr-TR" sz="2400" b="1" dirty="0"/>
          </a:p>
          <a:p>
            <a:r>
              <a:rPr lang="tr-TR" sz="2400" dirty="0"/>
              <a:t>IR yazmacı kontrol birimi tarafından ilgili işlemin ilk mikro komutunu üretmek için kullanılır.</a:t>
            </a:r>
            <a:endParaRPr lang="tr-TR" sz="2400" b="1" dirty="0"/>
          </a:p>
          <a:p>
            <a:r>
              <a:rPr lang="tr-TR" sz="2400" dirty="0"/>
              <a:t>Genellikle komutun işleyeceği veri veya bu verinin adresi makine komutunun bir parçası olarak bulunur.</a:t>
            </a:r>
            <a:endParaRPr lang="tr-TR" sz="2400" b="1" dirty="0"/>
          </a:p>
          <a:p>
            <a:r>
              <a:rPr lang="tr-TR" sz="2400" dirty="0"/>
              <a:t>Eğer komut bellekte bulunan bir veriyi işleyecekse, komutun içerisinde bu verinin bellek adresi bulunacaktır.</a:t>
            </a:r>
            <a:endParaRPr lang="tr-TR" sz="2400" b="1" dirty="0"/>
          </a:p>
          <a:p>
            <a:r>
              <a:rPr lang="tr-TR" sz="2400" dirty="0"/>
              <a:t>MAR yazmacına verinin bulunduğu bellek adresi yerleştirilir ve bellekten okuma yapılır.</a:t>
            </a:r>
            <a:endParaRPr lang="tr-TR" sz="2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04664"/>
            <a:ext cx="8229600" cy="5602627"/>
          </a:xfrm>
        </p:spPr>
        <p:txBody>
          <a:bodyPr>
            <a:normAutofit/>
          </a:bodyPr>
          <a:lstStyle/>
          <a:p>
            <a:pPr>
              <a:buNone/>
            </a:pPr>
            <a:r>
              <a:rPr lang="tr-TR" sz="2400" b="1" dirty="0"/>
              <a:t>3. Komutu Çalıştır (</a:t>
            </a:r>
            <a:r>
              <a:rPr lang="tr-TR" sz="2400" b="1" dirty="0" err="1"/>
              <a:t>Execute</a:t>
            </a:r>
            <a:r>
              <a:rPr lang="tr-TR" sz="2400" b="1" dirty="0"/>
              <a:t>):</a:t>
            </a:r>
          </a:p>
          <a:p>
            <a:pPr>
              <a:buNone/>
            </a:pPr>
            <a:endParaRPr lang="tr-TR" sz="2400" b="1" dirty="0"/>
          </a:p>
          <a:p>
            <a:r>
              <a:rPr lang="tr-TR" sz="2400" dirty="0"/>
              <a:t>ALU tarafından kullanılacak veriler hazır olduktan sonra, eğer işlenecek 2 veri varsa önce bu verilerden ilki TEMP yazmacına aktarılır.</a:t>
            </a:r>
            <a:endParaRPr lang="tr-TR" sz="2400" b="1" dirty="0"/>
          </a:p>
          <a:p>
            <a:r>
              <a:rPr lang="tr-TR" sz="2400" dirty="0"/>
              <a:t>İlgili veriler ALU tarafından işlenir ve sonuç hedef yazmaca aktarılır.</a:t>
            </a:r>
            <a:endParaRPr lang="tr-TR" sz="2400" b="1" dirty="0"/>
          </a:p>
          <a:p>
            <a:r>
              <a:rPr lang="tr-TR" sz="2400" dirty="0"/>
              <a:t>İşlenmiş veri MDR yazmacı aracılığıyla belleğe yazılabilir.</a:t>
            </a:r>
            <a:endParaRPr lang="tr-TR" sz="2400" b="1" dirty="0"/>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r>
              <a:rPr lang="tr-TR" dirty="0"/>
              <a:t>Bir bilgisayarda zaman zaman çeşitli çevrimler (</a:t>
            </a:r>
            <a:r>
              <a:rPr lang="tr-TR" dirty="0" err="1"/>
              <a:t>cycle</a:t>
            </a:r>
            <a:r>
              <a:rPr lang="tr-TR" dirty="0"/>
              <a:t>) söz konusu olmaktadır. Bunlar birbirinden farklı anlamlar taşımaktadır.</a:t>
            </a:r>
          </a:p>
          <a:p>
            <a:r>
              <a:rPr lang="tr-TR" dirty="0"/>
              <a:t>Sistem Saat Çevrimi Süresi (</a:t>
            </a:r>
            <a:r>
              <a:rPr lang="tr-TR" dirty="0" err="1"/>
              <a:t>T</a:t>
            </a:r>
            <a:r>
              <a:rPr lang="tr-TR" baseline="-25000" dirty="0" err="1"/>
              <a:t>c</a:t>
            </a:r>
            <a:r>
              <a:rPr lang="tr-TR" dirty="0"/>
              <a:t>): Sistem saatinin iki yükselen tepeleri arasındaki süre;</a:t>
            </a:r>
          </a:p>
          <a:p>
            <a:pPr>
              <a:buNone/>
            </a:pPr>
            <a:endParaRPr lang="tr-TR" dirty="0"/>
          </a:p>
          <a:p>
            <a:pPr>
              <a:buNone/>
            </a:pPr>
            <a:endParaRPr lang="tr-TR" dirty="0"/>
          </a:p>
          <a:p>
            <a:pPr>
              <a:buNone/>
            </a:pPr>
            <a:br>
              <a:rPr lang="tr-TR" dirty="0"/>
            </a:br>
            <a:endParaRPr lang="tr-TR" dirty="0"/>
          </a:p>
          <a:p>
            <a:r>
              <a:rPr lang="tr-TR" b="1" dirty="0"/>
              <a:t>Makine Çevrimi Süresi (</a:t>
            </a:r>
            <a:r>
              <a:rPr lang="tr-TR" b="1" dirty="0" err="1"/>
              <a:t>T</a:t>
            </a:r>
            <a:r>
              <a:rPr lang="tr-TR" b="1" baseline="-25000" dirty="0" err="1"/>
              <a:t>m</a:t>
            </a:r>
            <a:r>
              <a:rPr lang="tr-TR" b="1" dirty="0"/>
              <a:t>):</a:t>
            </a:r>
            <a:r>
              <a:rPr lang="tr-TR" dirty="0"/>
              <a:t> Merkezi İşlemci Birimi (MİB)’in dahili saat çevrim süresi;</a:t>
            </a:r>
          </a:p>
          <a:p>
            <a:r>
              <a:rPr lang="tr-TR" b="1" dirty="0"/>
              <a:t>Taşıt Çevrim Süresi (</a:t>
            </a:r>
            <a:r>
              <a:rPr lang="tr-TR" b="1" dirty="0" err="1"/>
              <a:t>T</a:t>
            </a:r>
            <a:r>
              <a:rPr lang="tr-TR" b="1" baseline="-25000" dirty="0" err="1"/>
              <a:t>b</a:t>
            </a:r>
            <a:r>
              <a:rPr lang="tr-TR" b="1" dirty="0"/>
              <a:t>):</a:t>
            </a:r>
            <a:r>
              <a:rPr lang="tr-TR" dirty="0"/>
              <a:t> Bir kelimeyi sistem taşıtında transfer etmek için gereken süre;</a:t>
            </a:r>
          </a:p>
          <a:p>
            <a:r>
              <a:rPr lang="tr-TR" b="1" dirty="0"/>
              <a:t>Komut Çevrim Süresi (T</a:t>
            </a:r>
            <a:r>
              <a:rPr lang="tr-TR" b="1" baseline="-25000" dirty="0"/>
              <a:t>i</a:t>
            </a:r>
            <a:r>
              <a:rPr lang="tr-TR" b="1" dirty="0"/>
              <a:t>):</a:t>
            </a:r>
            <a:r>
              <a:rPr lang="tr-TR" dirty="0"/>
              <a:t> Bir komutu alıp getirmek, deşifre etmek ve yürütmek için gereken süre.</a:t>
            </a:r>
          </a:p>
          <a:p>
            <a:r>
              <a:rPr lang="tr-TR" dirty="0"/>
              <a:t>Genelde: </a:t>
            </a:r>
            <a:r>
              <a:rPr lang="tr-TR" dirty="0" err="1"/>
              <a:t>T</a:t>
            </a:r>
            <a:r>
              <a:rPr lang="tr-TR" baseline="-25000" dirty="0" err="1"/>
              <a:t>m</a:t>
            </a:r>
            <a:r>
              <a:rPr lang="tr-TR" baseline="-25000" dirty="0"/>
              <a:t> </a:t>
            </a:r>
            <a:r>
              <a:rPr lang="tr-TR" dirty="0"/>
              <a:t>= </a:t>
            </a:r>
            <a:r>
              <a:rPr lang="tr-TR" dirty="0" err="1"/>
              <a:t>T</a:t>
            </a:r>
            <a:r>
              <a:rPr lang="tr-TR" baseline="-25000" dirty="0" err="1"/>
              <a:t>c</a:t>
            </a:r>
            <a:r>
              <a:rPr lang="tr-TR" baseline="-25000" dirty="0"/>
              <a:t> </a:t>
            </a:r>
            <a:r>
              <a:rPr lang="tr-TR" dirty="0"/>
              <a:t>= </a:t>
            </a:r>
            <a:r>
              <a:rPr lang="tr-TR" dirty="0" err="1"/>
              <a:t>T</a:t>
            </a:r>
            <a:r>
              <a:rPr lang="tr-TR" baseline="-25000" dirty="0" err="1"/>
              <a:t>b</a:t>
            </a:r>
            <a:r>
              <a:rPr lang="tr-TR" dirty="0"/>
              <a:t> ≤ T</a:t>
            </a:r>
            <a:r>
              <a:rPr lang="tr-TR" baseline="-25000" dirty="0"/>
              <a:t>i</a:t>
            </a:r>
            <a:endParaRPr lang="tr-TR" dirty="0"/>
          </a:p>
          <a:p>
            <a:r>
              <a:rPr lang="tr-TR" dirty="0"/>
              <a:t>Komut süresi birkaç taşıt ve makine çevrimleri süresinden (komutu seçmek vs. gibi) oluşur.</a:t>
            </a:r>
          </a:p>
        </p:txBody>
      </p:sp>
      <p:sp>
        <p:nvSpPr>
          <p:cNvPr id="3" name="2 Başlık"/>
          <p:cNvSpPr>
            <a:spLocks noGrp="1"/>
          </p:cNvSpPr>
          <p:nvPr>
            <p:ph type="title"/>
          </p:nvPr>
        </p:nvSpPr>
        <p:spPr/>
        <p:txBody>
          <a:bodyPr/>
          <a:lstStyle/>
          <a:p>
            <a:r>
              <a:rPr lang="tr-TR" dirty="0"/>
              <a:t>Saat Çevrimi</a:t>
            </a:r>
          </a:p>
        </p:txBody>
      </p:sp>
      <p:pic>
        <p:nvPicPr>
          <p:cNvPr id="105474" name="Picture 2" descr="https://novruzallahverdi.karatay.edu.tr/Content/images/CkImages/milgisayar-mimarisi-sistem-saat-cevrimici-suresi.png"/>
          <p:cNvPicPr>
            <a:picLocks noChangeAspect="1" noChangeArrowheads="1"/>
          </p:cNvPicPr>
          <p:nvPr/>
        </p:nvPicPr>
        <p:blipFill>
          <a:blip r:embed="rId2" cstate="print"/>
          <a:srcRect l="16704" t="23529" r="22744" b="17647"/>
          <a:stretch>
            <a:fillRect/>
          </a:stretch>
        </p:blipFill>
        <p:spPr bwMode="auto">
          <a:xfrm>
            <a:off x="777179" y="2564904"/>
            <a:ext cx="2714701" cy="93610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pPr algn="ctr"/>
            <a:r>
              <a:rPr lang="tr-TR" sz="4800" dirty="0"/>
              <a:t>Frekans</a:t>
            </a:r>
            <a:endParaRPr lang="tr-TR" dirty="0"/>
          </a:p>
        </p:txBody>
      </p:sp>
      <p:pic>
        <p:nvPicPr>
          <p:cNvPr id="201730" name="Picture 2" descr="Frequencies comparison"/>
          <p:cNvPicPr>
            <a:picLocks noChangeAspect="1" noChangeArrowheads="1"/>
          </p:cNvPicPr>
          <p:nvPr/>
        </p:nvPicPr>
        <p:blipFill>
          <a:blip r:embed="rId2" cstate="print"/>
          <a:srcRect l="29919" t="17730" r="31442" b="15784"/>
          <a:stretch>
            <a:fillRect/>
          </a:stretch>
        </p:blipFill>
        <p:spPr bwMode="auto">
          <a:xfrm>
            <a:off x="107504" y="1196752"/>
            <a:ext cx="4752528" cy="4599919"/>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çerik Yer Tutucusu 4" descr="metin, ekran görüntüsü, yazı tipi, çizgi içeren bir resim&#10;&#10;Yapay zeka tarafından oluşturulan içerik yanlış olabilir.">
            <a:extLst>
              <a:ext uri="{FF2B5EF4-FFF2-40B4-BE49-F238E27FC236}">
                <a16:creationId xmlns:a16="http://schemas.microsoft.com/office/drawing/2014/main" id="{E1E8E0FA-BF29-4BDA-CCEC-3BC4CC63C6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94519"/>
            <a:ext cx="8229600" cy="3980022"/>
          </a:xfrm>
        </p:spPr>
      </p:pic>
      <p:sp>
        <p:nvSpPr>
          <p:cNvPr id="3" name="Başlık 2">
            <a:extLst>
              <a:ext uri="{FF2B5EF4-FFF2-40B4-BE49-F238E27FC236}">
                <a16:creationId xmlns:a16="http://schemas.microsoft.com/office/drawing/2014/main" id="{437B3781-6D47-DEEB-7545-9FCE126B4938}"/>
              </a:ext>
            </a:extLst>
          </p:cNvPr>
          <p:cNvSpPr>
            <a:spLocks noGrp="1"/>
          </p:cNvSpPr>
          <p:nvPr>
            <p:ph type="title"/>
          </p:nvPr>
        </p:nvSpPr>
        <p:spPr/>
        <p:txBody>
          <a:bodyPr/>
          <a:lstStyle/>
          <a:p>
            <a:endParaRPr lang="tr-TR"/>
          </a:p>
        </p:txBody>
      </p:sp>
    </p:spTree>
    <p:extLst>
      <p:ext uri="{BB962C8B-B14F-4D97-AF65-F5344CB8AC3E}">
        <p14:creationId xmlns:p14="http://schemas.microsoft.com/office/powerpoint/2010/main" val="4275449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endParaRPr lang="tr-TR"/>
          </a:p>
        </p:txBody>
      </p:sp>
      <p:sp>
        <p:nvSpPr>
          <p:cNvPr id="3" name="2 Başlık"/>
          <p:cNvSpPr>
            <a:spLocks noGrp="1"/>
          </p:cNvSpPr>
          <p:nvPr>
            <p:ph type="title"/>
          </p:nvPr>
        </p:nvSpPr>
        <p:spPr/>
        <p:txBody>
          <a:bodyPr/>
          <a:lstStyle/>
          <a:p>
            <a:endParaRPr lang="tr-TR"/>
          </a:p>
        </p:txBody>
      </p:sp>
      <p:pic>
        <p:nvPicPr>
          <p:cNvPr id="1026" name="Picture 2" descr="https://miro.medium.com/max/1308/1*QDnfHR1VJeTzEwqn58DbLg.gif"/>
          <p:cNvPicPr>
            <a:picLocks noChangeAspect="1" noChangeArrowheads="1"/>
          </p:cNvPicPr>
          <p:nvPr/>
        </p:nvPicPr>
        <p:blipFill>
          <a:blip r:embed="rId2" cstate="print"/>
          <a:srcRect/>
          <a:stretch>
            <a:fillRect/>
          </a:stretch>
        </p:blipFill>
        <p:spPr bwMode="auto">
          <a:xfrm>
            <a:off x="395536" y="908720"/>
            <a:ext cx="8305800" cy="411480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980728"/>
            <a:ext cx="8229600" cy="4525963"/>
          </a:xfrm>
        </p:spPr>
        <p:txBody>
          <a:bodyPr>
            <a:normAutofit/>
          </a:bodyPr>
          <a:lstStyle/>
          <a:p>
            <a:r>
              <a:rPr lang="tr-TR" sz="2000" dirty="0"/>
              <a:t>Bir işlemcideki bütün elemanlar saat vuruşlarıyla çalışır. Saat hızı bir işlemcinin saniyede ne kadar çevrim yapabileceğini belirler. Saat hızı 200 Hz olan bir işlemci kendi içinde saniyede 200 çevrim yapabilir. Her çevrimde işlemcinin ne kadar işlem yapabileceği işlemcinin yapısına göre değişir. </a:t>
            </a:r>
          </a:p>
          <a:p>
            <a:r>
              <a:rPr lang="tr-TR" sz="2000" dirty="0"/>
              <a:t>Bu saat vuruşları </a:t>
            </a:r>
            <a:r>
              <a:rPr lang="tr-TR" sz="2000" dirty="0" err="1"/>
              <a:t>anakart</a:t>
            </a:r>
            <a:r>
              <a:rPr lang="tr-TR" sz="2000" dirty="0"/>
              <a:t> üzerindeki </a:t>
            </a:r>
            <a:r>
              <a:rPr lang="tr-TR" sz="2000" dirty="0" err="1"/>
              <a:t>Clock</a:t>
            </a:r>
            <a:r>
              <a:rPr lang="tr-TR" sz="2000" dirty="0"/>
              <a:t> </a:t>
            </a:r>
            <a:r>
              <a:rPr lang="tr-TR" sz="2000" dirty="0" err="1"/>
              <a:t>Generator</a:t>
            </a:r>
            <a:r>
              <a:rPr lang="tr-TR" sz="2000" dirty="0"/>
              <a:t> denen yongayla üretilir. Bu yonganın içinde çok hassas kristaller vardır. Bu kristallerin titreşimleri saat vuruşlarını oluşturur. CPU dışında diğer bileşenler için de kristaller mevcuttur.</a:t>
            </a:r>
          </a:p>
        </p:txBody>
      </p:sp>
      <p:sp>
        <p:nvSpPr>
          <p:cNvPr id="3" name="2 Başlık"/>
          <p:cNvSpPr>
            <a:spLocks noGrp="1"/>
          </p:cNvSpPr>
          <p:nvPr>
            <p:ph type="title"/>
          </p:nvPr>
        </p:nvSpPr>
        <p:spPr>
          <a:xfrm>
            <a:off x="457200" y="44624"/>
            <a:ext cx="8229600" cy="1143000"/>
          </a:xfrm>
        </p:spPr>
        <p:txBody>
          <a:bodyPr/>
          <a:lstStyle/>
          <a:p>
            <a:r>
              <a:rPr lang="tr-TR" dirty="0"/>
              <a:t>İşlemci Hızı </a:t>
            </a:r>
          </a:p>
        </p:txBody>
      </p:sp>
      <p:pic>
        <p:nvPicPr>
          <p:cNvPr id="94210" name="Picture 2" descr="D:\Mims\Ders notları\Bahar\2021\Bilgisayar Mimarisi\Ekran Alıntısı.JPG"/>
          <p:cNvPicPr>
            <a:picLocks noChangeAspect="1" noChangeArrowheads="1"/>
          </p:cNvPicPr>
          <p:nvPr/>
        </p:nvPicPr>
        <p:blipFill>
          <a:blip r:embed="rId2" cstate="print"/>
          <a:srcRect/>
          <a:stretch>
            <a:fillRect/>
          </a:stretch>
        </p:blipFill>
        <p:spPr bwMode="auto">
          <a:xfrm>
            <a:off x="1403648" y="3933056"/>
            <a:ext cx="2594868" cy="2634877"/>
          </a:xfrm>
          <a:prstGeom prst="rect">
            <a:avLst/>
          </a:prstGeom>
          <a:noFill/>
        </p:spPr>
      </p:pic>
      <p:pic>
        <p:nvPicPr>
          <p:cNvPr id="59393" name="Picture 1" descr="D:\Mims\Ders notları\Bahar\2021\Bilgisayar Mimarisi\Ekran Alıntısı.JPG"/>
          <p:cNvPicPr>
            <a:picLocks noChangeAspect="1" noChangeArrowheads="1"/>
          </p:cNvPicPr>
          <p:nvPr/>
        </p:nvPicPr>
        <p:blipFill>
          <a:blip r:embed="rId3" cstate="print"/>
          <a:srcRect/>
          <a:stretch>
            <a:fillRect/>
          </a:stretch>
        </p:blipFill>
        <p:spPr bwMode="auto">
          <a:xfrm>
            <a:off x="4427984" y="3933056"/>
            <a:ext cx="4112518" cy="258738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94210"/>
                                        </p:tgtEl>
                                        <p:attrNameLst>
                                          <p:attrName>style.visibility</p:attrName>
                                        </p:attrNameLst>
                                      </p:cBhvr>
                                      <p:to>
                                        <p:strVal val="visible"/>
                                      </p:to>
                                    </p:set>
                                    <p:animEffect transition="in" filter="box(in)">
                                      <p:cBhvr>
                                        <p:cTn id="7" dur="500"/>
                                        <p:tgtEl>
                                          <p:spTgt spid="94210"/>
                                        </p:tgtEl>
                                      </p:cBhvr>
                                    </p:animEffect>
                                  </p:childTnLst>
                                </p:cTn>
                              </p:par>
                              <p:par>
                                <p:cTn id="8" presetID="4" presetClass="entr" presetSubtype="16" fill="hold" nodeType="withEffect">
                                  <p:stCondLst>
                                    <p:cond delay="0"/>
                                  </p:stCondLst>
                                  <p:childTnLst>
                                    <p:set>
                                      <p:cBhvr>
                                        <p:cTn id="9" dur="1" fill="hold">
                                          <p:stCondLst>
                                            <p:cond delay="0"/>
                                          </p:stCondLst>
                                        </p:cTn>
                                        <p:tgtEl>
                                          <p:spTgt spid="59393"/>
                                        </p:tgtEl>
                                        <p:attrNameLst>
                                          <p:attrName>style.visibility</p:attrName>
                                        </p:attrNameLst>
                                      </p:cBhvr>
                                      <p:to>
                                        <p:strVal val="visible"/>
                                      </p:to>
                                    </p:set>
                                    <p:animEffect transition="in" filter="box(in)">
                                      <p:cBhvr>
                                        <p:cTn id="10" dur="500"/>
                                        <p:tgtEl>
                                          <p:spTgt spid="593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764704"/>
            <a:ext cx="8229600" cy="5242587"/>
          </a:xfrm>
        </p:spPr>
        <p:txBody>
          <a:bodyPr>
            <a:normAutofit/>
          </a:bodyPr>
          <a:lstStyle/>
          <a:p>
            <a:r>
              <a:rPr lang="tr-TR" sz="2400" dirty="0"/>
              <a:t>Bu saat kristali sistem hızını FSB (</a:t>
            </a:r>
            <a:r>
              <a:rPr lang="tr-TR" sz="2400" dirty="0" err="1"/>
              <a:t>Front</a:t>
            </a:r>
            <a:r>
              <a:rPr lang="tr-TR" sz="2400" dirty="0"/>
              <a:t> Side </a:t>
            </a:r>
            <a:r>
              <a:rPr lang="tr-TR" sz="2400" dirty="0" err="1"/>
              <a:t>Bus</a:t>
            </a:r>
            <a:r>
              <a:rPr lang="tr-TR" sz="2400" dirty="0"/>
              <a:t>) belirler. FSB, ana karttaki kuzey köprüsü ile işlemci arasındaki veri yoludur. </a:t>
            </a:r>
          </a:p>
          <a:p>
            <a:r>
              <a:rPr lang="tr-TR" sz="2400" dirty="0"/>
              <a:t>Saatin her palsı, saniyede milyon veya milyar devirle ölçülür. Saniyedeki tek devirin ölçüsü Hertz’dir. </a:t>
            </a:r>
          </a:p>
          <a:p>
            <a:endParaRPr lang="tr-TR" sz="1200" dirty="0"/>
          </a:p>
          <a:p>
            <a:r>
              <a:rPr lang="tr-TR" sz="2400" dirty="0"/>
              <a:t>1 Hertz (Hz) = Saniyede 1 çevrim </a:t>
            </a:r>
          </a:p>
          <a:p>
            <a:r>
              <a:rPr lang="tr-TR" sz="2400" dirty="0"/>
              <a:t>1 </a:t>
            </a:r>
            <a:r>
              <a:rPr lang="tr-TR" sz="2400" dirty="0" err="1"/>
              <a:t>KiloHertz</a:t>
            </a:r>
            <a:r>
              <a:rPr lang="tr-TR" sz="2400" dirty="0"/>
              <a:t> (KHz) = Saniyede 1.000 çevrim </a:t>
            </a:r>
          </a:p>
          <a:p>
            <a:r>
              <a:rPr lang="tr-TR" sz="2400" dirty="0"/>
              <a:t>1 Megahertz (MHz) = Saniyede 1.000.000 çevrim </a:t>
            </a:r>
          </a:p>
          <a:p>
            <a:r>
              <a:rPr lang="tr-TR" sz="2400" dirty="0"/>
              <a:t>1 </a:t>
            </a:r>
            <a:r>
              <a:rPr lang="tr-TR" sz="2400" dirty="0" err="1"/>
              <a:t>Gigahertz</a:t>
            </a:r>
            <a:r>
              <a:rPr lang="tr-TR" sz="2400" dirty="0"/>
              <a:t> (GHz) = Saniyede 1.000.000.000 çevrim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r>
              <a:rPr lang="tr-TR" sz="2400" dirty="0"/>
              <a:t>Sistem kristalinden alınan dış hız ile işlemcinin çarpan değeri çarpılarak işlemcinin saat hızı ( CPU Hızı) bulunur. </a:t>
            </a:r>
          </a:p>
          <a:p>
            <a:r>
              <a:rPr lang="tr-TR" sz="2400" dirty="0"/>
              <a:t>Sistem hızı, tüm sistemin birlikte uyum içerisinde çalışması için gerekli olan ritmi verir. Modern bir işlemci, sistem hızının çarpanları kadar hızlı çalışır.</a:t>
            </a:r>
          </a:p>
          <a:p>
            <a:r>
              <a:rPr lang="tr-TR" sz="2400" dirty="0"/>
              <a:t> Örneğin 100 Mhz sistem hızına sahip bir sistemde 1.8 Ghz hızında çalışan bir işlemci, 18 çarpanını kullanıyor demektir.</a:t>
            </a:r>
          </a:p>
        </p:txBody>
      </p:sp>
      <p:sp>
        <p:nvSpPr>
          <p:cNvPr id="3" name="2 Başlık"/>
          <p:cNvSpPr>
            <a:spLocks noGrp="1"/>
          </p:cNvSpPr>
          <p:nvPr>
            <p:ph type="title"/>
          </p:nvPr>
        </p:nvSpPr>
        <p:spPr/>
        <p:txBody>
          <a:bodyPr/>
          <a:lstStyle/>
          <a:p>
            <a:endParaRPr lang="tr-T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1268760"/>
            <a:ext cx="8229600" cy="4738531"/>
          </a:xfrm>
        </p:spPr>
        <p:txBody>
          <a:bodyPr>
            <a:noAutofit/>
          </a:bodyPr>
          <a:lstStyle/>
          <a:p>
            <a:r>
              <a:rPr lang="tr-TR" sz="2000" dirty="0"/>
              <a:t>Hız aşımı (</a:t>
            </a:r>
            <a:r>
              <a:rPr lang="tr-TR" sz="2000" dirty="0" err="1"/>
              <a:t>overclock</a:t>
            </a:r>
            <a:r>
              <a:rPr lang="tr-TR" sz="2000" dirty="0"/>
              <a:t>), işlemcinin üreticinin etikette belirlediği hız değerinden yüksek değerlerde çalıştırılması işlemidir. Ana kartta ayar değişiklikleriyle işlemcinin hızı artırılabilir. </a:t>
            </a:r>
          </a:p>
          <a:p>
            <a:r>
              <a:rPr lang="tr-TR" sz="2000" dirty="0"/>
              <a:t>Sistem hızı (FSB), çarpan ve voltaj değerlerinde yapılan değişikliklerle işlemci hızı artırılabilir. </a:t>
            </a:r>
          </a:p>
          <a:p>
            <a:r>
              <a:rPr lang="tr-TR" sz="2000" dirty="0"/>
              <a:t>Örneğin </a:t>
            </a:r>
            <a:r>
              <a:rPr lang="tr-TR" sz="2000" dirty="0" err="1"/>
              <a:t>FSB’si</a:t>
            </a:r>
            <a:r>
              <a:rPr lang="tr-TR" sz="2000" dirty="0"/>
              <a:t> 100 Mhz, saat çarpanı 20 olan bir bilgisayarda 20*100=2000 Mhz işlemci hızıdır. </a:t>
            </a:r>
          </a:p>
          <a:p>
            <a:r>
              <a:rPr lang="tr-TR" sz="2000" dirty="0"/>
              <a:t>FSB değeri 133 Mhz yapılırsa 133*20=2660 Mhz=2.66 Ghz işlemci hızı elde edilir. </a:t>
            </a:r>
          </a:p>
          <a:p>
            <a:r>
              <a:rPr lang="tr-TR" sz="2000" dirty="0"/>
              <a:t>İşlemcilerde </a:t>
            </a:r>
            <a:r>
              <a:rPr lang="tr-TR" sz="2000" dirty="0" err="1"/>
              <a:t>overclock</a:t>
            </a:r>
            <a:r>
              <a:rPr lang="tr-TR" sz="2000" dirty="0"/>
              <a:t> işlemi yapıldığında, işlemciyle beraber diğer sistem bileşenlerinin de hızlı çalışması gerekir. Bu durum donanımların zorlanması ve ömürlerinin kısalması anlamına gelir.</a:t>
            </a:r>
          </a:p>
        </p:txBody>
      </p:sp>
      <p:sp>
        <p:nvSpPr>
          <p:cNvPr id="3" name="2 Başlık"/>
          <p:cNvSpPr>
            <a:spLocks noGrp="1"/>
          </p:cNvSpPr>
          <p:nvPr>
            <p:ph type="title"/>
          </p:nvPr>
        </p:nvSpPr>
        <p:spPr/>
        <p:txBody>
          <a:bodyPr>
            <a:normAutofit fontScale="90000"/>
          </a:bodyPr>
          <a:lstStyle/>
          <a:p>
            <a:r>
              <a:rPr lang="tr-TR" dirty="0" err="1"/>
              <a:t>Overclock</a:t>
            </a:r>
            <a:r>
              <a:rPr lang="tr-TR" dirty="0"/>
              <a:t> (Hız Aşımı, Hız Aşırtma)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980728"/>
            <a:ext cx="8229600" cy="5400600"/>
          </a:xfrm>
        </p:spPr>
        <p:txBody>
          <a:bodyPr>
            <a:normAutofit fontScale="70000" lnSpcReduction="20000"/>
          </a:bodyPr>
          <a:lstStyle/>
          <a:p>
            <a:r>
              <a:rPr lang="tr-TR" b="1" dirty="0" err="1"/>
              <a:t>Knight</a:t>
            </a:r>
            <a:r>
              <a:rPr lang="tr-TR" b="1" dirty="0"/>
              <a:t> Yöntemi; </a:t>
            </a:r>
            <a:r>
              <a:rPr lang="tr-TR" dirty="0"/>
              <a:t>K.E. </a:t>
            </a:r>
            <a:r>
              <a:rPr lang="tr-TR" dirty="0" err="1"/>
              <a:t>Knight</a:t>
            </a:r>
            <a:r>
              <a:rPr lang="tr-TR" dirty="0"/>
              <a:t> bilgisayar hızını basit bir şekilde hesaplamak için bir takım denklemler geliştirmiştir (1966). Yöntem, tipik bir problemin tipik bir programa dönüştürülmesini ortalama olarak yansıtır. Fakat bu yöntem, programcıya ve programın bilgisayarın iç mimarisine ne kadar uygun olarak hazırlandığına bağlıdır. Yöntemler bilgisayarın iç yapısını yeteri kadar dikkate almamaktadır. </a:t>
            </a:r>
          </a:p>
          <a:p>
            <a:r>
              <a:rPr lang="tr-TR" dirty="0"/>
              <a:t>Hızın belirlenmesinde bir sonraki adım, küçük standart programları kullanmak olmuştur. Belirli kriterler kullanan veya test programları olarak kullanılan bu programlar (</a:t>
            </a:r>
            <a:r>
              <a:rPr lang="en-US" b="1" dirty="0"/>
              <a:t>Standard Performance Evaluation Corporation</a:t>
            </a:r>
            <a:r>
              <a:rPr lang="tr-TR" dirty="0"/>
              <a:t>-</a:t>
            </a:r>
            <a:r>
              <a:rPr lang="en-US" b="1" dirty="0"/>
              <a:t>SPEC</a:t>
            </a:r>
            <a:r>
              <a:rPr lang="en-US" dirty="0"/>
              <a:t>)</a:t>
            </a:r>
            <a:r>
              <a:rPr lang="tr-TR" dirty="0"/>
              <a:t> tarafından belirlenir ve </a:t>
            </a:r>
            <a:r>
              <a:rPr lang="tr-TR" dirty="0" err="1"/>
              <a:t>Benchmark</a:t>
            </a:r>
            <a:r>
              <a:rPr lang="tr-TR" dirty="0"/>
              <a:t> standart programları olarak  adlandırılırlar. Örneğin bir işlemcinin tamsayı ile çalışma performansını belirlemek için SPECint95; kayan noktalı çalışma performansı için ise SPECfl95 </a:t>
            </a:r>
            <a:r>
              <a:rPr lang="tr-TR" dirty="0" err="1"/>
              <a:t>Benchmark</a:t>
            </a:r>
            <a:r>
              <a:rPr lang="tr-TR" dirty="0"/>
              <a:t> programları kullanılmaktadır. Güncel </a:t>
            </a:r>
            <a:r>
              <a:rPr lang="tr-TR" dirty="0" err="1"/>
              <a:t>Benchmark</a:t>
            </a:r>
            <a:r>
              <a:rPr lang="tr-TR" dirty="0"/>
              <a:t> programları da bulunur.</a:t>
            </a:r>
          </a:p>
          <a:p>
            <a:r>
              <a:rPr lang="tr-TR" dirty="0" err="1"/>
              <a:t>Benchmark</a:t>
            </a:r>
            <a:r>
              <a:rPr lang="tr-TR" dirty="0"/>
              <a:t> yönteminde hız belli bir ölçüde yazılıma bağlı olmaktadır. Eğer programlar </a:t>
            </a:r>
            <a:r>
              <a:rPr lang="tr-TR" dirty="0" err="1"/>
              <a:t>assembly</a:t>
            </a:r>
            <a:r>
              <a:rPr lang="tr-TR" dirty="0"/>
              <a:t> dilinde yazılmış ise donanım özellikleri ve avantajları kullanılabilir. Fakat yüksek seviyeli programlama dilleri kullanıldığı takdirde hangi dilin seçileceği de başlı başına bir problem teşkil etmektedir. </a:t>
            </a:r>
          </a:p>
        </p:txBody>
      </p:sp>
      <p:sp>
        <p:nvSpPr>
          <p:cNvPr id="3" name="2 Başlık"/>
          <p:cNvSpPr>
            <a:spLocks noGrp="1"/>
          </p:cNvSpPr>
          <p:nvPr>
            <p:ph type="title"/>
          </p:nvPr>
        </p:nvSpPr>
        <p:spPr>
          <a:xfrm>
            <a:off x="457200" y="274638"/>
            <a:ext cx="8229600" cy="778098"/>
          </a:xfrm>
        </p:spPr>
        <p:txBody>
          <a:bodyPr>
            <a:normAutofit/>
          </a:bodyPr>
          <a:lstStyle/>
          <a:p>
            <a:r>
              <a:rPr lang="tr-TR" dirty="0"/>
              <a:t>CPU hızı Hesaplama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ox(i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457200" y="476672"/>
            <a:ext cx="8229600" cy="6120680"/>
          </a:xfrm>
        </p:spPr>
        <p:txBody>
          <a:bodyPr>
            <a:normAutofit fontScale="55000" lnSpcReduction="20000"/>
          </a:bodyPr>
          <a:lstStyle/>
          <a:p>
            <a:r>
              <a:rPr lang="tr-TR" dirty="0"/>
              <a:t>Bütün bu anlatılanlar bilgisayarın hızının gerçek olarak belirlenmesinin hiç de kolay olmadığını göstermektedir. Bunun neticesinde bilgisayar kullanıcıları için saat hızı (aslında frekansı) ve bellek çevirim süresi gibi basit ölçümler ortaya çıkmaktadır.</a:t>
            </a:r>
          </a:p>
          <a:p>
            <a:endParaRPr lang="tr-TR" dirty="0"/>
          </a:p>
          <a:p>
            <a:r>
              <a:rPr lang="tr-TR" dirty="0"/>
              <a:t>Son yıllarda bilgisayarın hız birimi olarak MIPS (</a:t>
            </a:r>
            <a:r>
              <a:rPr lang="tr-TR" dirty="0" err="1"/>
              <a:t>Millon</a:t>
            </a:r>
            <a:r>
              <a:rPr lang="tr-TR" dirty="0"/>
              <a:t> </a:t>
            </a:r>
            <a:r>
              <a:rPr lang="tr-TR" dirty="0" err="1"/>
              <a:t>Instructions</a:t>
            </a:r>
            <a:r>
              <a:rPr lang="tr-TR" dirty="0"/>
              <a:t> Per </a:t>
            </a:r>
            <a:r>
              <a:rPr lang="tr-TR" dirty="0" err="1"/>
              <a:t>Second</a:t>
            </a:r>
            <a:r>
              <a:rPr lang="tr-TR" dirty="0"/>
              <a:t> - Saniyede Milyon Komut) kullanılmaktadır. Eğer bilgisayar T süresinde I kadar komut yürütürse:</a:t>
            </a:r>
          </a:p>
          <a:p>
            <a:endParaRPr lang="tr-TR" dirty="0"/>
          </a:p>
          <a:p>
            <a:r>
              <a:rPr lang="tr-TR" dirty="0">
                <a:solidFill>
                  <a:srgbClr val="FF0000"/>
                </a:solidFill>
              </a:rPr>
              <a:t>MIPS=I/(T.10</a:t>
            </a:r>
            <a:r>
              <a:rPr lang="tr-TR" baseline="30000" dirty="0">
                <a:solidFill>
                  <a:srgbClr val="FF0000"/>
                </a:solidFill>
              </a:rPr>
              <a:t>6</a:t>
            </a:r>
            <a:r>
              <a:rPr lang="tr-TR" dirty="0">
                <a:solidFill>
                  <a:srgbClr val="FF0000"/>
                </a:solidFill>
              </a:rPr>
              <a:t>)</a:t>
            </a:r>
          </a:p>
          <a:p>
            <a:endParaRPr lang="tr-TR" dirty="0"/>
          </a:p>
          <a:p>
            <a:r>
              <a:rPr lang="tr-TR" dirty="0"/>
              <a:t>Buna alternatif olarak, eğer C saat frekansı  ve P bir komutun yürütülmesi için saat çevrim sayısı ise;</a:t>
            </a:r>
          </a:p>
          <a:p>
            <a:endParaRPr lang="tr-TR" dirty="0"/>
          </a:p>
          <a:p>
            <a:r>
              <a:rPr lang="tr-TR" dirty="0">
                <a:solidFill>
                  <a:srgbClr val="FF0000"/>
                </a:solidFill>
              </a:rPr>
              <a:t>MIPS=C/(P.10</a:t>
            </a:r>
            <a:r>
              <a:rPr lang="tr-TR" baseline="30000" dirty="0">
                <a:solidFill>
                  <a:srgbClr val="FF0000"/>
                </a:solidFill>
              </a:rPr>
              <a:t>6</a:t>
            </a:r>
            <a:r>
              <a:rPr lang="tr-TR" dirty="0">
                <a:solidFill>
                  <a:srgbClr val="FF0000"/>
                </a:solidFill>
              </a:rPr>
              <a:t>)</a:t>
            </a:r>
          </a:p>
          <a:p>
            <a:endParaRPr lang="tr-TR" dirty="0"/>
          </a:p>
          <a:p>
            <a:r>
              <a:rPr lang="tr-TR" dirty="0"/>
              <a:t>Kayan noktalı işlemleri için hız birimi olarak </a:t>
            </a:r>
            <a:r>
              <a:rPr lang="tr-TR" dirty="0">
                <a:solidFill>
                  <a:srgbClr val="FF0000"/>
                </a:solidFill>
              </a:rPr>
              <a:t>MFLOPS</a:t>
            </a:r>
            <a:r>
              <a:rPr lang="tr-TR" dirty="0"/>
              <a:t> (</a:t>
            </a:r>
            <a:r>
              <a:rPr lang="tr-TR" dirty="0" err="1"/>
              <a:t>Millons</a:t>
            </a:r>
            <a:r>
              <a:rPr lang="tr-TR" dirty="0"/>
              <a:t> of </a:t>
            </a:r>
            <a:r>
              <a:rPr lang="tr-TR" dirty="0" err="1"/>
              <a:t>Floating</a:t>
            </a:r>
            <a:r>
              <a:rPr lang="tr-TR" dirty="0"/>
              <a:t> </a:t>
            </a:r>
            <a:r>
              <a:rPr lang="tr-TR" dirty="0" err="1"/>
              <a:t>Operations</a:t>
            </a:r>
            <a:r>
              <a:rPr lang="tr-TR" dirty="0"/>
              <a:t> Per </a:t>
            </a:r>
            <a:r>
              <a:rPr lang="tr-TR" dirty="0" err="1"/>
              <a:t>Second</a:t>
            </a:r>
            <a:r>
              <a:rPr lang="tr-TR" dirty="0"/>
              <a:t> - Saniyede Milyon Kayan Nokta İşlemi) kullanılmaktadır.</a:t>
            </a:r>
          </a:p>
          <a:p>
            <a:endParaRPr lang="tr-TR" dirty="0"/>
          </a:p>
          <a:p>
            <a:endParaRPr lang="tr-TR" dirty="0"/>
          </a:p>
          <a:p>
            <a:endParaRPr lang="tr-TR" dirty="0"/>
          </a:p>
          <a:p>
            <a:endParaRPr lang="tr-TR" dirty="0"/>
          </a:p>
          <a:p>
            <a:r>
              <a:rPr lang="tr-TR" dirty="0" err="1"/>
              <a:t>MIPS’le</a:t>
            </a:r>
            <a:r>
              <a:rPr lang="tr-TR" dirty="0"/>
              <a:t> </a:t>
            </a:r>
            <a:r>
              <a:rPr lang="tr-TR" dirty="0" err="1"/>
              <a:t>MFLOPS’un</a:t>
            </a:r>
            <a:r>
              <a:rPr lang="tr-TR" dirty="0"/>
              <a:t> tanımlarındaki komut (</a:t>
            </a:r>
            <a:r>
              <a:rPr lang="tr-TR" dirty="0" err="1"/>
              <a:t>instruction</a:t>
            </a:r>
            <a:r>
              <a:rPr lang="tr-TR" dirty="0"/>
              <a:t>) ve işlem (</a:t>
            </a:r>
            <a:r>
              <a:rPr lang="tr-TR" dirty="0" err="1"/>
              <a:t>operation</a:t>
            </a:r>
            <a:r>
              <a:rPr lang="tr-TR" dirty="0"/>
              <a:t>) kavramları farklı gözükebilir, ama bu önemli bir fark değildir. Çünkü çoğu durumda bir komut bir işlemi yerine getirmektedir.</a:t>
            </a:r>
          </a:p>
          <a:p>
            <a:pPr>
              <a:buNone/>
            </a:pPr>
            <a:br>
              <a:rPr lang="tr-TR" dirty="0"/>
            </a:br>
            <a:endParaRPr lang="tr-TR" dirty="0"/>
          </a:p>
        </p:txBody>
      </p:sp>
      <p:pic>
        <p:nvPicPr>
          <p:cNvPr id="15362" name="Picture 2" descr="http://farabi.sutef.gen.tr/bilorg/image/1_4_3.JPG"/>
          <p:cNvPicPr>
            <a:picLocks noChangeAspect="1" noChangeArrowheads="1"/>
          </p:cNvPicPr>
          <p:nvPr/>
        </p:nvPicPr>
        <p:blipFill>
          <a:blip r:embed="rId2" cstate="print"/>
          <a:srcRect/>
          <a:stretch>
            <a:fillRect/>
          </a:stretch>
        </p:blipFill>
        <p:spPr bwMode="auto">
          <a:xfrm>
            <a:off x="827584" y="4416274"/>
            <a:ext cx="3498354" cy="74091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box(in)">
                                      <p:cBhvr>
                                        <p:cTn id="15" dur="500"/>
                                        <p:tgtEl>
                                          <p:spTgt spid="2">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2">
                                            <p:txEl>
                                              <p:pRg st="6" end="6"/>
                                            </p:txEl>
                                          </p:spTgt>
                                        </p:tgtEl>
                                        <p:attrNameLst>
                                          <p:attrName>style.visibility</p:attrName>
                                        </p:attrNameLst>
                                      </p:cBhvr>
                                      <p:to>
                                        <p:strVal val="visible"/>
                                      </p:to>
                                    </p:set>
                                    <p:animEffect transition="in" filter="box(in)">
                                      <p:cBhvr>
                                        <p:cTn id="20" dur="500"/>
                                        <p:tgtEl>
                                          <p:spTgt spid="2">
                                            <p:txEl>
                                              <p:pRg st="6" end="6"/>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animEffect transition="in" filter="box(in)">
                                      <p:cBhvr>
                                        <p:cTn id="23" dur="500"/>
                                        <p:tgtEl>
                                          <p:spTgt spid="2">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
                                            <p:txEl>
                                              <p:pRg st="10" end="10"/>
                                            </p:txEl>
                                          </p:spTgt>
                                        </p:tgtEl>
                                        <p:attrNameLst>
                                          <p:attrName>style.visibility</p:attrName>
                                        </p:attrNameLst>
                                      </p:cBhvr>
                                      <p:to>
                                        <p:strVal val="visible"/>
                                      </p:to>
                                    </p:set>
                                    <p:animEffect transition="in" filter="box(in)">
                                      <p:cBhvr>
                                        <p:cTn id="28" dur="500"/>
                                        <p:tgtEl>
                                          <p:spTgt spid="2">
                                            <p:txEl>
                                              <p:pRg st="10" end="1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15362"/>
                                        </p:tgtEl>
                                        <p:attrNameLst>
                                          <p:attrName>style.visibility</p:attrName>
                                        </p:attrNameLst>
                                      </p:cBhvr>
                                      <p:to>
                                        <p:strVal val="visible"/>
                                      </p:to>
                                    </p:set>
                                    <p:animEffect transition="in" filter="box(in)">
                                      <p:cBhvr>
                                        <p:cTn id="33" dur="500"/>
                                        <p:tgtEl>
                                          <p:spTgt spid="15362"/>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2">
                                            <p:txEl>
                                              <p:pRg st="15" end="15"/>
                                            </p:txEl>
                                          </p:spTgt>
                                        </p:tgtEl>
                                        <p:attrNameLst>
                                          <p:attrName>style.visibility</p:attrName>
                                        </p:attrNameLst>
                                      </p:cBhvr>
                                      <p:to>
                                        <p:strVal val="visible"/>
                                      </p:to>
                                    </p:set>
                                    <p:animEffect transition="in" filter="box(in)">
                                      <p:cBhvr>
                                        <p:cTn id="38" dur="500"/>
                                        <p:tgtEl>
                                          <p:spTgt spid="2">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sz="2400" b="1" dirty="0"/>
              <a:t>Örnek</a:t>
            </a:r>
            <a:r>
              <a:rPr lang="tr-TR" sz="2400" dirty="0"/>
              <a:t>:  f=2.4 GHz ve toplama komutu 3 saat darbesi harcasın. Toplama işlemi bazında CPU hızını bulun.</a:t>
            </a:r>
          </a:p>
          <a:p>
            <a:endParaRPr lang="tr-TR" sz="2400" dirty="0"/>
          </a:p>
          <a:p>
            <a:pPr>
              <a:buNone/>
            </a:pPr>
            <a:r>
              <a:rPr lang="tr-TR" sz="2400" dirty="0"/>
              <a:t>T=1/2.4 GHz =0.41 </a:t>
            </a:r>
            <a:r>
              <a:rPr lang="tr-TR" sz="2400" dirty="0" err="1"/>
              <a:t>ns</a:t>
            </a:r>
            <a:endParaRPr lang="tr-TR" sz="2400" dirty="0"/>
          </a:p>
          <a:p>
            <a:pPr>
              <a:buNone/>
            </a:pPr>
            <a:r>
              <a:rPr lang="tr-TR" sz="2400" dirty="0"/>
              <a:t>T</a:t>
            </a:r>
            <a:r>
              <a:rPr lang="tr-TR" sz="2400" baseline="30000" dirty="0"/>
              <a:t>1</a:t>
            </a:r>
            <a:r>
              <a:rPr lang="tr-TR" sz="2400" baseline="-25000" dirty="0"/>
              <a:t>+</a:t>
            </a:r>
            <a:r>
              <a:rPr lang="tr-TR" sz="2400" dirty="0"/>
              <a:t> = 0.41x3=1.23 </a:t>
            </a:r>
            <a:r>
              <a:rPr lang="tr-TR" sz="2400" dirty="0" err="1"/>
              <a:t>ns</a:t>
            </a:r>
            <a:endParaRPr lang="tr-TR" sz="2400" dirty="0"/>
          </a:p>
          <a:p>
            <a:pPr>
              <a:buNone/>
            </a:pPr>
            <a:r>
              <a:rPr lang="tr-TR" sz="2400" dirty="0"/>
              <a:t>V</a:t>
            </a:r>
            <a:r>
              <a:rPr lang="tr-TR" sz="2400" baseline="-25000" dirty="0"/>
              <a:t>+</a:t>
            </a:r>
            <a:r>
              <a:rPr lang="tr-TR" sz="2400" dirty="0"/>
              <a:t> = 1/1.23x10</a:t>
            </a:r>
            <a:r>
              <a:rPr lang="tr-TR" sz="2400" baseline="30000" dirty="0"/>
              <a:t>-9 </a:t>
            </a:r>
            <a:r>
              <a:rPr lang="tr-TR" sz="2400" dirty="0"/>
              <a:t>(</a:t>
            </a:r>
            <a:r>
              <a:rPr lang="tr-TR" sz="2400" dirty="0" err="1"/>
              <a:t>işl</a:t>
            </a:r>
            <a:r>
              <a:rPr lang="tr-TR" sz="2400" dirty="0"/>
              <a:t>/san)=813 008 130 </a:t>
            </a:r>
            <a:r>
              <a:rPr lang="tr-TR" sz="2400" dirty="0" err="1"/>
              <a:t>işl</a:t>
            </a:r>
            <a:r>
              <a:rPr lang="tr-TR" sz="2400" dirty="0"/>
              <a:t>/san</a:t>
            </a:r>
          </a:p>
          <a:p>
            <a:pPr>
              <a:buNone/>
            </a:pPr>
            <a:r>
              <a:rPr lang="tr-TR" sz="2400" dirty="0"/>
              <a:t>     ≅813 MIPS </a:t>
            </a:r>
          </a:p>
          <a:p>
            <a:pPr>
              <a:buNone/>
            </a:pPr>
            <a:endParaRPr lang="tr-TR" dirty="0"/>
          </a:p>
        </p:txBody>
      </p:sp>
      <p:sp>
        <p:nvSpPr>
          <p:cNvPr id="3" name="2 Başlık"/>
          <p:cNvSpPr>
            <a:spLocks noGrp="1"/>
          </p:cNvSpPr>
          <p:nvPr>
            <p:ph type="title"/>
          </p:nvPr>
        </p:nvSpPr>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ox(i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ox(in)">
                                      <p:cBhvr>
                                        <p:cTn id="22" dur="500"/>
                                        <p:tgtEl>
                                          <p:spTgt spid="2">
                                            <p:txEl>
                                              <p:pRg st="4" end="4"/>
                                            </p:txEl>
                                          </p:spTgt>
                                        </p:tgtEl>
                                      </p:cBhvr>
                                    </p:animEffect>
                                  </p:childTnLst>
                                </p:cTn>
                              </p:par>
                              <p:par>
                                <p:cTn id="23" presetID="4" presetClass="entr" presetSubtype="16"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Effect transition="in" filter="box(in)">
                                      <p:cBhvr>
                                        <p:cTn id="2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a:bodyPr>
          <a:lstStyle/>
          <a:p>
            <a:pPr>
              <a:buNone/>
            </a:pPr>
            <a:endParaRPr lang="tr-TR" dirty="0"/>
          </a:p>
          <a:p>
            <a:r>
              <a:rPr lang="tr-TR" sz="2400" b="1" dirty="0"/>
              <a:t>Örnek:</a:t>
            </a:r>
            <a:r>
              <a:rPr lang="tr-TR" sz="2400" dirty="0"/>
              <a:t> Bir program, </a:t>
            </a:r>
            <a:r>
              <a:rPr lang="en-US" sz="2400" dirty="0"/>
              <a:t>500 MHz</a:t>
            </a:r>
            <a:r>
              <a:rPr lang="tr-TR" sz="2400" dirty="0"/>
              <a:t> hızında bir işlemci üzerinde, 1 milyar komut sayısı (</a:t>
            </a:r>
            <a:r>
              <a:rPr lang="en-US" sz="2400" dirty="0"/>
              <a:t>IC</a:t>
            </a:r>
            <a:r>
              <a:rPr lang="tr-TR" sz="2400" dirty="0"/>
              <a:t> </a:t>
            </a:r>
            <a:r>
              <a:rPr lang="en-US" sz="2400" dirty="0"/>
              <a:t>= 1 billion</a:t>
            </a:r>
            <a:r>
              <a:rPr lang="tr-TR" sz="2400" dirty="0"/>
              <a:t>) ile 3 sn yürütme zamanında çalışıyor ise;</a:t>
            </a:r>
            <a:r>
              <a:rPr lang="en-US" sz="2400" dirty="0"/>
              <a:t> </a:t>
            </a:r>
            <a:r>
              <a:rPr lang="tr-TR" sz="2400" dirty="0"/>
              <a:t>CPI nedir? </a:t>
            </a:r>
          </a:p>
          <a:p>
            <a:endParaRPr lang="tr-TR" sz="1200" dirty="0"/>
          </a:p>
          <a:p>
            <a:pPr>
              <a:buNone/>
            </a:pPr>
            <a:r>
              <a:rPr lang="en-US" dirty="0"/>
              <a:t>3 = 1</a:t>
            </a:r>
            <a:r>
              <a:rPr lang="tr-TR" dirty="0"/>
              <a:t>x10</a:t>
            </a:r>
            <a:r>
              <a:rPr lang="tr-TR" baseline="30000" dirty="0"/>
              <a:t>9</a:t>
            </a:r>
            <a:r>
              <a:rPr lang="en-US" dirty="0"/>
              <a:t> * CPI * 1/500</a:t>
            </a:r>
            <a:r>
              <a:rPr lang="tr-TR" dirty="0"/>
              <a:t>x10</a:t>
            </a:r>
            <a:r>
              <a:rPr lang="tr-TR" baseline="30000" dirty="0"/>
              <a:t>6</a:t>
            </a:r>
            <a:r>
              <a:rPr lang="en-US" dirty="0"/>
              <a:t> </a:t>
            </a:r>
            <a:r>
              <a:rPr lang="tr-TR" dirty="0"/>
              <a:t>      </a:t>
            </a:r>
          </a:p>
          <a:p>
            <a:pPr>
              <a:buNone/>
            </a:pPr>
            <a:endParaRPr lang="tr-TR" dirty="0"/>
          </a:p>
          <a:p>
            <a:pPr>
              <a:buNone/>
            </a:pPr>
            <a:endParaRPr lang="tr-TR" dirty="0"/>
          </a:p>
          <a:p>
            <a:pPr>
              <a:buNone/>
            </a:pPr>
            <a:endParaRPr lang="tr-TR" dirty="0"/>
          </a:p>
          <a:p>
            <a:pPr>
              <a:buNone/>
            </a:pPr>
            <a:r>
              <a:rPr lang="en-US" dirty="0"/>
              <a:t>CPI = 1.5</a:t>
            </a:r>
            <a:endParaRPr lang="tr-TR" dirty="0"/>
          </a:p>
        </p:txBody>
      </p:sp>
      <p:sp>
        <p:nvSpPr>
          <p:cNvPr id="3" name="2 Başlık"/>
          <p:cNvSpPr>
            <a:spLocks noGrp="1"/>
          </p:cNvSpPr>
          <p:nvPr>
            <p:ph type="title"/>
          </p:nvPr>
        </p:nvSpPr>
        <p:spPr/>
        <p:txBody>
          <a:bodyPr/>
          <a:lstStyle/>
          <a:p>
            <a:endParaRPr lang="tr-TR"/>
          </a:p>
        </p:txBody>
      </p:sp>
      <p:pic>
        <p:nvPicPr>
          <p:cNvPr id="32774" name="Picture 6"/>
          <p:cNvPicPr>
            <a:picLocks noChangeAspect="1" noChangeArrowheads="1"/>
          </p:cNvPicPr>
          <p:nvPr/>
        </p:nvPicPr>
        <p:blipFill>
          <a:blip r:embed="rId2" cstate="print"/>
          <a:srcRect/>
          <a:stretch>
            <a:fillRect/>
          </a:stretch>
        </p:blipFill>
        <p:spPr bwMode="auto">
          <a:xfrm>
            <a:off x="323528" y="260648"/>
            <a:ext cx="8491721" cy="1440160"/>
          </a:xfrm>
          <a:prstGeom prst="rect">
            <a:avLst/>
          </a:prstGeom>
          <a:noFill/>
          <a:ln w="9525">
            <a:noFill/>
            <a:miter lim="800000"/>
            <a:headEnd/>
            <a:tailEnd/>
          </a:ln>
        </p:spPr>
      </p:pic>
      <p:sp>
        <p:nvSpPr>
          <p:cNvPr id="3277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tr-TR"/>
          </a:p>
        </p:txBody>
      </p:sp>
      <p:pic>
        <p:nvPicPr>
          <p:cNvPr id="32777" name="Picture 9"/>
          <p:cNvPicPr>
            <a:picLocks noChangeAspect="1" noChangeArrowheads="1"/>
          </p:cNvPicPr>
          <p:nvPr/>
        </p:nvPicPr>
        <p:blipFill>
          <a:blip r:embed="rId3" cstate="print"/>
          <a:srcRect/>
          <a:stretch>
            <a:fillRect/>
          </a:stretch>
        </p:blipFill>
        <p:spPr bwMode="auto">
          <a:xfrm>
            <a:off x="467544" y="3933056"/>
            <a:ext cx="3096344" cy="120362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2774"/>
                                        </p:tgtEl>
                                        <p:attrNameLst>
                                          <p:attrName>style.visibility</p:attrName>
                                        </p:attrNameLst>
                                      </p:cBhvr>
                                      <p:to>
                                        <p:strVal val="visible"/>
                                      </p:to>
                                    </p:set>
                                    <p:animEffect transition="in" filter="box(in)">
                                      <p:cBhvr>
                                        <p:cTn id="7" dur="500"/>
                                        <p:tgtEl>
                                          <p:spTgt spid="3277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ox(i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ox(i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32777"/>
                                        </p:tgtEl>
                                        <p:attrNameLst>
                                          <p:attrName>style.visibility</p:attrName>
                                        </p:attrNameLst>
                                      </p:cBhvr>
                                      <p:to>
                                        <p:strVal val="visible"/>
                                      </p:to>
                                    </p:set>
                                    <p:animEffect transition="in" filter="box(in)">
                                      <p:cBhvr>
                                        <p:cTn id="22" dur="500"/>
                                        <p:tgtEl>
                                          <p:spTgt spid="3277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box(in)">
                                      <p:cBhvr>
                                        <p:cTn id="2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tr-TR" dirty="0"/>
              <a:t>Örnek: Bir programın yürütülmesi için 3x10</a:t>
            </a:r>
            <a:r>
              <a:rPr lang="tr-TR" baseline="30000" dirty="0"/>
              <a:t>10 </a:t>
            </a:r>
            <a:r>
              <a:rPr lang="tr-TR" dirty="0"/>
              <a:t>saat çevrimi (</a:t>
            </a:r>
            <a:r>
              <a:rPr lang="tr-TR" dirty="0" err="1"/>
              <a:t>clock</a:t>
            </a:r>
            <a:r>
              <a:rPr lang="tr-TR" dirty="0"/>
              <a:t> </a:t>
            </a:r>
            <a:r>
              <a:rPr lang="tr-TR" dirty="0" err="1"/>
              <a:t>cycles</a:t>
            </a:r>
            <a:r>
              <a:rPr lang="tr-TR" dirty="0"/>
              <a:t>) gerekiyorsa; Bu program 100 MHz bir işlemcide ne kadar sürede çalışır?</a:t>
            </a:r>
          </a:p>
        </p:txBody>
      </p:sp>
      <p:sp>
        <p:nvSpPr>
          <p:cNvPr id="3" name="2 Başlık"/>
          <p:cNvSpPr>
            <a:spLocks noGrp="1"/>
          </p:cNvSpPr>
          <p:nvPr>
            <p:ph type="title"/>
          </p:nvPr>
        </p:nvSpPr>
        <p:spPr/>
        <p:txBody>
          <a:bodyPr/>
          <a:lstStyle/>
          <a:p>
            <a:endParaRPr lang="tr-TR"/>
          </a:p>
        </p:txBody>
      </p:sp>
      <p:pic>
        <p:nvPicPr>
          <p:cNvPr id="205826" name="Picture 2" descr="D:\Mims\Ders notları\Bahar\2021\Bilgisayar Mimarisi\Ekran Alıntısı.JPG"/>
          <p:cNvPicPr>
            <a:picLocks noChangeAspect="1" noChangeArrowheads="1"/>
          </p:cNvPicPr>
          <p:nvPr/>
        </p:nvPicPr>
        <p:blipFill>
          <a:blip r:embed="rId2" cstate="print"/>
          <a:srcRect t="29730"/>
          <a:stretch>
            <a:fillRect/>
          </a:stretch>
        </p:blipFill>
        <p:spPr bwMode="auto">
          <a:xfrm>
            <a:off x="611560" y="3429000"/>
            <a:ext cx="7962952" cy="18722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05826"/>
                                        </p:tgtEl>
                                        <p:attrNameLst>
                                          <p:attrName>style.visibility</p:attrName>
                                        </p:attrNameLst>
                                      </p:cBhvr>
                                      <p:to>
                                        <p:strVal val="visible"/>
                                      </p:to>
                                    </p:set>
                                    <p:animEffect transition="in" filter="box(in)">
                                      <p:cBhvr>
                                        <p:cTn id="12" dur="500"/>
                                        <p:tgtEl>
                                          <p:spTgt spid="2058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323528" y="332656"/>
            <a:ext cx="8496944" cy="5688632"/>
          </a:xfrm>
        </p:spPr>
        <p:txBody>
          <a:bodyPr>
            <a:normAutofit/>
          </a:bodyPr>
          <a:lstStyle/>
          <a:p>
            <a:pPr>
              <a:buNone/>
            </a:pPr>
            <a:r>
              <a:rPr lang="tr-TR" sz="1800" b="1" dirty="0"/>
              <a:t>Örnek:</a:t>
            </a:r>
          </a:p>
          <a:p>
            <a:pPr>
              <a:buNone/>
            </a:pPr>
            <a:r>
              <a:rPr lang="tr-TR" sz="1800" dirty="0"/>
              <a:t>Bir programın 2 </a:t>
            </a:r>
            <a:r>
              <a:rPr lang="tr-TR" sz="1800" dirty="0" err="1"/>
              <a:t>GHz'de</a:t>
            </a:r>
            <a:r>
              <a:rPr lang="tr-TR" sz="1800" dirty="0"/>
              <a:t> çalışan bir işlemcide yürütmek için 1 milyar talimat aldığını varsayalım. Ayrıca komutların % 50'si 3 saat döngüsünde, %30'u 4 saat döngüsünde ve %20'si 5 saat döngüsünde yürütülüyorsa; Programın yürütme süresi nedir?</a:t>
            </a:r>
          </a:p>
          <a:p>
            <a:pPr>
              <a:buNone/>
            </a:pPr>
            <a:r>
              <a:rPr lang="tr-TR" sz="1800" b="1" dirty="0"/>
              <a:t>Çözüm</a:t>
            </a:r>
          </a:p>
          <a:p>
            <a:pPr>
              <a:buNone/>
            </a:pPr>
            <a:r>
              <a:rPr lang="tr-TR" sz="1800" dirty="0"/>
              <a:t>10</a:t>
            </a:r>
            <a:r>
              <a:rPr lang="tr-TR" sz="1600" baseline="30000" dirty="0"/>
              <a:t>9</a:t>
            </a:r>
            <a:r>
              <a:rPr lang="tr-TR" sz="1800" dirty="0"/>
              <a:t> talimatımız var. Saat zamanı, saat hızından 0.5 × 10</a:t>
            </a:r>
            <a:r>
              <a:rPr lang="tr-TR" sz="1600" baseline="30000" dirty="0"/>
              <a:t>-9</a:t>
            </a:r>
            <a:r>
              <a:rPr lang="tr-TR" sz="1800" dirty="0"/>
              <a:t> saniye olacak şekilde hesaplanabilir. Bu nedenle, etkin bir değer olarak yalnızca komut başına çevrimleri (CPI) hesaplamamız gerekir.</a:t>
            </a:r>
          </a:p>
          <a:p>
            <a:endParaRPr lang="tr-TR" sz="1800" dirty="0"/>
          </a:p>
          <a:p>
            <a:endParaRPr lang="tr-TR" sz="1800" dirty="0"/>
          </a:p>
          <a:p>
            <a:endParaRPr lang="tr-TR" sz="1800" dirty="0"/>
          </a:p>
          <a:p>
            <a:endParaRPr lang="tr-TR" sz="1800" dirty="0"/>
          </a:p>
          <a:p>
            <a:endParaRPr lang="tr-TR" sz="1800" dirty="0"/>
          </a:p>
          <a:p>
            <a:endParaRPr lang="tr-TR" sz="1800" dirty="0"/>
          </a:p>
          <a:p>
            <a:endParaRPr lang="tr-TR" sz="1800" dirty="0"/>
          </a:p>
          <a:p>
            <a:r>
              <a:rPr lang="en-US" sz="1800" dirty="0"/>
              <a:t>CPI =3.7</a:t>
            </a:r>
            <a:r>
              <a:rPr lang="tr-TR" sz="1800" dirty="0"/>
              <a:t> olarak bulunur. Buradan da yürütme zamanı:</a:t>
            </a:r>
            <a:endParaRPr lang="en-US" sz="1800" dirty="0"/>
          </a:p>
          <a:p>
            <a:r>
              <a:rPr lang="en-US" sz="1800" dirty="0"/>
              <a:t>Execution time = 1.0×10</a:t>
            </a:r>
            <a:r>
              <a:rPr lang="en-US" sz="1800" baseline="30000" dirty="0"/>
              <a:t>9</a:t>
            </a:r>
            <a:r>
              <a:rPr lang="en-US" sz="1800" dirty="0"/>
              <a:t> × 3.7 × 0.5×10</a:t>
            </a:r>
            <a:r>
              <a:rPr lang="en-US" sz="1800" baseline="30000" dirty="0"/>
              <a:t>-9</a:t>
            </a:r>
            <a:r>
              <a:rPr lang="en-US" sz="1800" dirty="0"/>
              <a:t> sec = 1.85 sec.</a:t>
            </a:r>
          </a:p>
        </p:txBody>
      </p:sp>
      <p:graphicFrame>
        <p:nvGraphicFramePr>
          <p:cNvPr id="4" name="3 Tablo"/>
          <p:cNvGraphicFramePr>
            <a:graphicFrameLocks noGrp="1"/>
          </p:cNvGraphicFramePr>
          <p:nvPr/>
        </p:nvGraphicFramePr>
        <p:xfrm>
          <a:off x="611560" y="3140968"/>
          <a:ext cx="5858047" cy="1854200"/>
        </p:xfrm>
        <a:graphic>
          <a:graphicData uri="http://schemas.openxmlformats.org/drawingml/2006/table">
            <a:tbl>
              <a:tblPr firstRow="1" bandRow="1">
                <a:tableStyleId>{5C22544A-7EE6-4342-B048-85BDC9FD1C3A}</a:tableStyleId>
              </a:tblPr>
              <a:tblGrid>
                <a:gridCol w="3407093">
                  <a:extLst>
                    <a:ext uri="{9D8B030D-6E8A-4147-A177-3AD203B41FA5}">
                      <a16:colId xmlns:a16="http://schemas.microsoft.com/office/drawing/2014/main" val="20000"/>
                    </a:ext>
                  </a:extLst>
                </a:gridCol>
                <a:gridCol w="1344149">
                  <a:extLst>
                    <a:ext uri="{9D8B030D-6E8A-4147-A177-3AD203B41FA5}">
                      <a16:colId xmlns:a16="http://schemas.microsoft.com/office/drawing/2014/main" val="20001"/>
                    </a:ext>
                  </a:extLst>
                </a:gridCol>
                <a:gridCol w="1106805">
                  <a:extLst>
                    <a:ext uri="{9D8B030D-6E8A-4147-A177-3AD203B41FA5}">
                      <a16:colId xmlns:a16="http://schemas.microsoft.com/office/drawing/2014/main" val="20002"/>
                    </a:ext>
                  </a:extLst>
                </a:gridCol>
              </a:tblGrid>
              <a:tr h="370840">
                <a:tc>
                  <a:txBody>
                    <a:bodyPr/>
                    <a:lstStyle/>
                    <a:p>
                      <a:r>
                        <a:rPr lang="en-US" dirty="0"/>
                        <a:t>Value</a:t>
                      </a:r>
                      <a:endParaRPr lang="tr-TR" dirty="0"/>
                    </a:p>
                  </a:txBody>
                  <a:tcPr/>
                </a:tc>
                <a:tc>
                  <a:txBody>
                    <a:bodyPr/>
                    <a:lstStyle/>
                    <a:p>
                      <a:r>
                        <a:rPr lang="en-US" dirty="0"/>
                        <a:t>Frequency</a:t>
                      </a:r>
                      <a:endParaRPr lang="tr-TR" dirty="0"/>
                    </a:p>
                  </a:txBody>
                  <a:tcPr/>
                </a:tc>
                <a:tc>
                  <a:txBody>
                    <a:bodyPr/>
                    <a:lstStyle/>
                    <a:p>
                      <a:r>
                        <a:rPr lang="en-US" dirty="0"/>
                        <a:t>Product</a:t>
                      </a:r>
                      <a:endParaRPr lang="tr-TR" dirty="0"/>
                    </a:p>
                  </a:txBody>
                  <a:tcPr/>
                </a:tc>
                <a:extLst>
                  <a:ext uri="{0D108BD9-81ED-4DB2-BD59-A6C34878D82A}">
                    <a16:rowId xmlns:a16="http://schemas.microsoft.com/office/drawing/2014/main" val="10000"/>
                  </a:ext>
                </a:extLst>
              </a:tr>
              <a:tr h="370840">
                <a:tc>
                  <a:txBody>
                    <a:bodyPr/>
                    <a:lstStyle/>
                    <a:p>
                      <a:r>
                        <a:rPr lang="en-US" dirty="0"/>
                        <a:t>3</a:t>
                      </a:r>
                      <a:endParaRPr lang="tr-TR" dirty="0"/>
                    </a:p>
                  </a:txBody>
                  <a:tcPr/>
                </a:tc>
                <a:tc>
                  <a:txBody>
                    <a:bodyPr/>
                    <a:lstStyle/>
                    <a:p>
                      <a:r>
                        <a:rPr lang="en-US" dirty="0"/>
                        <a:t>0.5</a:t>
                      </a:r>
                      <a:endParaRPr lang="tr-TR" dirty="0"/>
                    </a:p>
                  </a:txBody>
                  <a:tcPr/>
                </a:tc>
                <a:tc>
                  <a:txBody>
                    <a:bodyPr/>
                    <a:lstStyle/>
                    <a:p>
                      <a:r>
                        <a:rPr lang="en-US" dirty="0"/>
                        <a:t>1.5</a:t>
                      </a:r>
                      <a:endParaRPr lang="tr-TR" dirty="0"/>
                    </a:p>
                  </a:txBody>
                  <a:tcPr/>
                </a:tc>
                <a:extLst>
                  <a:ext uri="{0D108BD9-81ED-4DB2-BD59-A6C34878D82A}">
                    <a16:rowId xmlns:a16="http://schemas.microsoft.com/office/drawing/2014/main" val="10001"/>
                  </a:ext>
                </a:extLst>
              </a:tr>
              <a:tr h="370840">
                <a:tc>
                  <a:txBody>
                    <a:bodyPr/>
                    <a:lstStyle/>
                    <a:p>
                      <a:r>
                        <a:rPr lang="en-US" dirty="0"/>
                        <a:t>4</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0.3</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1.2</a:t>
                      </a:r>
                      <a:endParaRPr lang="tr-TR" dirty="0"/>
                    </a:p>
                  </a:txBody>
                  <a:tcPr/>
                </a:tc>
                <a:extLst>
                  <a:ext uri="{0D108BD9-81ED-4DB2-BD59-A6C34878D82A}">
                    <a16:rowId xmlns:a16="http://schemas.microsoft.com/office/drawing/2014/main" val="10002"/>
                  </a:ext>
                </a:extLst>
              </a:tr>
              <a:tr h="370840">
                <a:tc>
                  <a:txBody>
                    <a:bodyPr/>
                    <a:lstStyle/>
                    <a:p>
                      <a:r>
                        <a:rPr lang="en-US" dirty="0"/>
                        <a:t>5</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0.2</a:t>
                      </a: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1.0</a:t>
                      </a:r>
                      <a:endParaRPr lang="tr-TR" dirty="0"/>
                    </a:p>
                  </a:txBody>
                  <a:tcPr/>
                </a:tc>
                <a:extLst>
                  <a:ext uri="{0D108BD9-81ED-4DB2-BD59-A6C34878D82A}">
                    <a16:rowId xmlns:a16="http://schemas.microsoft.com/office/drawing/2014/main" val="10003"/>
                  </a:ext>
                </a:extLst>
              </a:tr>
              <a:tr h="370840">
                <a:tc>
                  <a:txBody>
                    <a:bodyPr/>
                    <a:lstStyle/>
                    <a:p>
                      <a:r>
                        <a:rPr lang="tr-TR" dirty="0"/>
                        <a:t>CPI (</a:t>
                      </a:r>
                      <a:r>
                        <a:rPr kumimoji="0" lang="tr-TR" b="0" i="0" kern="1200" dirty="0" err="1">
                          <a:solidFill>
                            <a:schemeClr val="dk1"/>
                          </a:solidFill>
                          <a:latin typeface="+mn-lt"/>
                          <a:ea typeface="+mn-ea"/>
                          <a:cs typeface="+mn-cs"/>
                        </a:rPr>
                        <a:t>clocks</a:t>
                      </a:r>
                      <a:r>
                        <a:rPr kumimoji="0" lang="tr-TR" b="0" i="0" kern="1200" dirty="0">
                          <a:solidFill>
                            <a:schemeClr val="dk1"/>
                          </a:solidFill>
                          <a:latin typeface="+mn-lt"/>
                          <a:ea typeface="+mn-ea"/>
                          <a:cs typeface="+mn-cs"/>
                        </a:rPr>
                        <a:t> </a:t>
                      </a:r>
                      <a:r>
                        <a:rPr kumimoji="0" lang="tr-TR" b="0" i="0" kern="1200" dirty="0" err="1">
                          <a:solidFill>
                            <a:schemeClr val="dk1"/>
                          </a:solidFill>
                          <a:latin typeface="+mn-lt"/>
                          <a:ea typeface="+mn-ea"/>
                          <a:cs typeface="+mn-cs"/>
                        </a:rPr>
                        <a:t>per</a:t>
                      </a:r>
                      <a:r>
                        <a:rPr kumimoji="0" lang="tr-TR" b="0" i="0" kern="1200" dirty="0">
                          <a:solidFill>
                            <a:schemeClr val="dk1"/>
                          </a:solidFill>
                          <a:latin typeface="+mn-lt"/>
                          <a:ea typeface="+mn-ea"/>
                          <a:cs typeface="+mn-cs"/>
                        </a:rPr>
                        <a:t> </a:t>
                      </a:r>
                      <a:r>
                        <a:rPr kumimoji="0" lang="tr-TR" b="0" i="0" kern="1200" dirty="0" err="1">
                          <a:solidFill>
                            <a:schemeClr val="dk1"/>
                          </a:solidFill>
                          <a:latin typeface="+mn-lt"/>
                          <a:ea typeface="+mn-ea"/>
                          <a:cs typeface="+mn-cs"/>
                        </a:rPr>
                        <a:t>instruction</a:t>
                      </a:r>
                      <a:r>
                        <a:rPr lang="tr-TR" dirty="0"/>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b="1" dirty="0"/>
                        <a:t>3.7</a:t>
                      </a:r>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ox(in)">
                                      <p:cBhvr>
                                        <p:cTn id="7" dur="500"/>
                                        <p:tgtEl>
                                          <p:spTgt spid="2">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ox(in)">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ox(in)">
                                      <p:cBhvr>
                                        <p:cTn id="15" dur="500"/>
                                        <p:tgtEl>
                                          <p:spTgt spid="2">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ox(in)">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ox(i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2">
                                            <p:txEl>
                                              <p:pRg st="11" end="11"/>
                                            </p:txEl>
                                          </p:spTgt>
                                        </p:tgtEl>
                                        <p:attrNameLst>
                                          <p:attrName>style.visibility</p:attrName>
                                        </p:attrNameLst>
                                      </p:cBhvr>
                                      <p:to>
                                        <p:strVal val="visible"/>
                                      </p:to>
                                    </p:set>
                                    <p:animEffect transition="in" filter="box(in)">
                                      <p:cBhvr>
                                        <p:cTn id="28" dur="500"/>
                                        <p:tgtEl>
                                          <p:spTgt spid="2">
                                            <p:txEl>
                                              <p:pRg st="11" end="1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nodeType="clickEffect">
                                  <p:stCondLst>
                                    <p:cond delay="0"/>
                                  </p:stCondLst>
                                  <p:childTnLst>
                                    <p:set>
                                      <p:cBhvr>
                                        <p:cTn id="32" dur="1" fill="hold">
                                          <p:stCondLst>
                                            <p:cond delay="0"/>
                                          </p:stCondLst>
                                        </p:cTn>
                                        <p:tgtEl>
                                          <p:spTgt spid="2">
                                            <p:txEl>
                                              <p:pRg st="12" end="12"/>
                                            </p:txEl>
                                          </p:spTgt>
                                        </p:tgtEl>
                                        <p:attrNameLst>
                                          <p:attrName>style.visibility</p:attrName>
                                        </p:attrNameLst>
                                      </p:cBhvr>
                                      <p:to>
                                        <p:strVal val="visible"/>
                                      </p:to>
                                    </p:set>
                                    <p:animEffect transition="in" filter="box(in)">
                                      <p:cBhvr>
                                        <p:cTn id="33"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14066</TotalTime>
  <Words>1215</Words>
  <Application>Microsoft Office PowerPoint</Application>
  <PresentationFormat>Ekran Gösterisi (4:3)</PresentationFormat>
  <Paragraphs>114</Paragraphs>
  <Slides>18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18</vt:i4>
      </vt:variant>
    </vt:vector>
  </HeadingPairs>
  <TitlesOfParts>
    <vt:vector size="23" baseType="lpstr">
      <vt:lpstr>Lucida Sans Unicode</vt:lpstr>
      <vt:lpstr>Verdana</vt:lpstr>
      <vt:lpstr>Wingdings 2</vt:lpstr>
      <vt:lpstr>Wingdings 3</vt:lpstr>
      <vt:lpstr>Kalabalık</vt:lpstr>
      <vt:lpstr>CPU Çalışma Mantığı</vt:lpstr>
      <vt:lpstr>PowerPoint Sunusu</vt:lpstr>
      <vt:lpstr>PowerPoint Sunusu</vt:lpstr>
      <vt:lpstr>PowerPoint Sunusu</vt:lpstr>
      <vt:lpstr>Saat Çevrimi</vt:lpstr>
      <vt:lpstr>Frekans</vt:lpstr>
      <vt:lpstr>PowerPoint Sunusu</vt:lpstr>
      <vt:lpstr>PowerPoint Sunusu</vt:lpstr>
      <vt:lpstr>İşlemci Hızı </vt:lpstr>
      <vt:lpstr>PowerPoint Sunusu</vt:lpstr>
      <vt:lpstr>PowerPoint Sunusu</vt:lpstr>
      <vt:lpstr>Overclock (Hız Aşımı, Hız Aşırtma)</vt:lpstr>
      <vt:lpstr>CPU hızı Hesaplama</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Bilgisayar Mimarisi</dc:title>
  <dc:creator>ihsan</dc:creator>
  <cp:lastModifiedBy>İhsan Pençe</cp:lastModifiedBy>
  <cp:revision>503</cp:revision>
  <dcterms:created xsi:type="dcterms:W3CDTF">2021-02-14T11:19:24Z</dcterms:created>
  <dcterms:modified xsi:type="dcterms:W3CDTF">2025-02-10T21:06:59Z</dcterms:modified>
</cp:coreProperties>
</file>