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70" r:id="rId2"/>
    <p:sldId id="271" r:id="rId3"/>
    <p:sldId id="300" r:id="rId4"/>
    <p:sldId id="303" r:id="rId5"/>
    <p:sldId id="272" r:id="rId6"/>
    <p:sldId id="305" r:id="rId7"/>
    <p:sldId id="273" r:id="rId8"/>
    <p:sldId id="301" r:id="rId9"/>
    <p:sldId id="274" r:id="rId10"/>
    <p:sldId id="276" r:id="rId11"/>
    <p:sldId id="275" r:id="rId12"/>
    <p:sldId id="307" r:id="rId13"/>
    <p:sldId id="278" r:id="rId14"/>
    <p:sldId id="306" r:id="rId15"/>
    <p:sldId id="302" r:id="rId16"/>
    <p:sldId id="280" r:id="rId17"/>
    <p:sldId id="304" r:id="rId18"/>
    <p:sldId id="290" r:id="rId19"/>
    <p:sldId id="294" r:id="rId20"/>
    <p:sldId id="281" r:id="rId21"/>
    <p:sldId id="282" r:id="rId22"/>
    <p:sldId id="283" r:id="rId23"/>
    <p:sldId id="284" r:id="rId24"/>
    <p:sldId id="308" r:id="rId25"/>
    <p:sldId id="309" r:id="rId2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66" autoAdjust="0"/>
  </p:normalViewPr>
  <p:slideViewPr>
    <p:cSldViewPr>
      <p:cViewPr varScale="1">
        <p:scale>
          <a:sx n="78" d="100"/>
          <a:sy n="78" d="100"/>
        </p:scale>
        <p:origin x="159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5C43D254-CC45-4E31-9800-BF4C7CC491AE}"/>
    <pc:docChg chg="addSld modSld">
      <pc:chgData name="İhsan Pençe" userId="2188b72f-395e-4735-86c6-9b1407aec0e3" providerId="ADAL" clId="{5C43D254-CC45-4E31-9800-BF4C7CC491AE}" dt="2025-02-10T21:09:58.233" v="4" actId="1076"/>
      <pc:docMkLst>
        <pc:docMk/>
      </pc:docMkLst>
      <pc:sldChg chg="addSp delSp modSp new mod">
        <pc:chgData name="İhsan Pençe" userId="2188b72f-395e-4735-86c6-9b1407aec0e3" providerId="ADAL" clId="{5C43D254-CC45-4E31-9800-BF4C7CC491AE}" dt="2025-02-10T21:09:58.233" v="4" actId="1076"/>
        <pc:sldMkLst>
          <pc:docMk/>
          <pc:sldMk cId="3891391777" sldId="309"/>
        </pc:sldMkLst>
        <pc:spChg chg="del">
          <ac:chgData name="İhsan Pençe" userId="2188b72f-395e-4735-86c6-9b1407aec0e3" providerId="ADAL" clId="{5C43D254-CC45-4E31-9800-BF4C7CC491AE}" dt="2025-02-10T21:09:23.065" v="1"/>
          <ac:spMkLst>
            <pc:docMk/>
            <pc:sldMk cId="3891391777" sldId="309"/>
            <ac:spMk id="2" creationId="{1A29C5C4-FD47-6C68-977E-C80FE8694DDE}"/>
          </ac:spMkLst>
        </pc:spChg>
        <pc:picChg chg="add mod">
          <ac:chgData name="İhsan Pençe" userId="2188b72f-395e-4735-86c6-9b1407aec0e3" providerId="ADAL" clId="{5C43D254-CC45-4E31-9800-BF4C7CC491AE}" dt="2025-02-10T21:09:58.233" v="4" actId="1076"/>
          <ac:picMkLst>
            <pc:docMk/>
            <pc:sldMk cId="3891391777" sldId="309"/>
            <ac:picMk id="5" creationId="{F8EB79DB-DFFE-B44E-195D-3FC2889C78CE}"/>
          </ac:picMkLst>
        </pc:picChg>
      </pc:sldChg>
    </pc:docChg>
  </pc:docChgLst>
  <pc:docChgLst>
    <pc:chgData name="İhsan Pençe" userId="2188b72f-395e-4735-86c6-9b1407aec0e3" providerId="ADAL" clId="{6F1C8B42-2AD2-4E26-88E7-95C562C3A559}"/>
    <pc:docChg chg="delSld">
      <pc:chgData name="İhsan Pençe" userId="2188b72f-395e-4735-86c6-9b1407aec0e3" providerId="ADAL" clId="{6F1C8B42-2AD2-4E26-88E7-95C562C3A559}" dt="2023-03-06T15:13:11.511" v="0" actId="2696"/>
      <pc:docMkLst>
        <pc:docMk/>
      </pc:docMkLst>
      <pc:sldChg chg="del">
        <pc:chgData name="İhsan Pençe" userId="2188b72f-395e-4735-86c6-9b1407aec0e3" providerId="ADAL" clId="{6F1C8B42-2AD2-4E26-88E7-95C562C3A559}" dt="2023-03-06T15:13:11.511" v="0" actId="2696"/>
        <pc:sldMkLst>
          <pc:docMk/>
          <pc:sldMk cId="0" sldId="258"/>
        </pc:sldMkLst>
      </pc:sldChg>
      <pc:sldChg chg="del">
        <pc:chgData name="İhsan Pençe" userId="2188b72f-395e-4735-86c6-9b1407aec0e3" providerId="ADAL" clId="{6F1C8B42-2AD2-4E26-88E7-95C562C3A559}" dt="2023-03-06T15:13:11.511" v="0" actId="2696"/>
        <pc:sldMkLst>
          <pc:docMk/>
          <pc:sldMk cId="0" sldId="259"/>
        </pc:sldMkLst>
      </pc:sldChg>
      <pc:sldChg chg="del">
        <pc:chgData name="İhsan Pençe" userId="2188b72f-395e-4735-86c6-9b1407aec0e3" providerId="ADAL" clId="{6F1C8B42-2AD2-4E26-88E7-95C562C3A559}" dt="2023-03-06T15:13:11.511" v="0" actId="2696"/>
        <pc:sldMkLst>
          <pc:docMk/>
          <pc:sldMk cId="0" sldId="260"/>
        </pc:sldMkLst>
      </pc:sldChg>
      <pc:sldChg chg="del">
        <pc:chgData name="İhsan Pençe" userId="2188b72f-395e-4735-86c6-9b1407aec0e3" providerId="ADAL" clId="{6F1C8B42-2AD2-4E26-88E7-95C562C3A559}" dt="2023-03-06T15:13:11.511" v="0" actId="2696"/>
        <pc:sldMkLst>
          <pc:docMk/>
          <pc:sldMk cId="0" sldId="261"/>
        </pc:sldMkLst>
      </pc:sldChg>
      <pc:sldChg chg="del">
        <pc:chgData name="İhsan Pençe" userId="2188b72f-395e-4735-86c6-9b1407aec0e3" providerId="ADAL" clId="{6F1C8B42-2AD2-4E26-88E7-95C562C3A559}" dt="2023-03-06T15:13:11.511" v="0" actId="2696"/>
        <pc:sldMkLst>
          <pc:docMk/>
          <pc:sldMk cId="0" sldId="262"/>
        </pc:sldMkLst>
      </pc:sldChg>
      <pc:sldChg chg="del">
        <pc:chgData name="İhsan Pençe" userId="2188b72f-395e-4735-86c6-9b1407aec0e3" providerId="ADAL" clId="{6F1C8B42-2AD2-4E26-88E7-95C562C3A559}" dt="2023-03-06T15:13:11.511" v="0" actId="2696"/>
        <pc:sldMkLst>
          <pc:docMk/>
          <pc:sldMk cId="0" sldId="263"/>
        </pc:sldMkLst>
      </pc:sldChg>
      <pc:sldChg chg="del">
        <pc:chgData name="İhsan Pençe" userId="2188b72f-395e-4735-86c6-9b1407aec0e3" providerId="ADAL" clId="{6F1C8B42-2AD2-4E26-88E7-95C562C3A559}" dt="2023-03-06T15:13:11.511" v="0" actId="2696"/>
        <pc:sldMkLst>
          <pc:docMk/>
          <pc:sldMk cId="0" sldId="264"/>
        </pc:sldMkLst>
      </pc:sldChg>
      <pc:sldChg chg="del">
        <pc:chgData name="İhsan Pençe" userId="2188b72f-395e-4735-86c6-9b1407aec0e3" providerId="ADAL" clId="{6F1C8B42-2AD2-4E26-88E7-95C562C3A559}" dt="2023-03-06T15:13:11.511" v="0" actId="2696"/>
        <pc:sldMkLst>
          <pc:docMk/>
          <pc:sldMk cId="0" sldId="265"/>
        </pc:sldMkLst>
      </pc:sldChg>
      <pc:sldChg chg="del">
        <pc:chgData name="İhsan Pençe" userId="2188b72f-395e-4735-86c6-9b1407aec0e3" providerId="ADAL" clId="{6F1C8B42-2AD2-4E26-88E7-95C562C3A559}" dt="2023-03-06T15:13:11.511" v="0" actId="2696"/>
        <pc:sldMkLst>
          <pc:docMk/>
          <pc:sldMk cId="0" sldId="266"/>
        </pc:sldMkLst>
      </pc:sldChg>
      <pc:sldChg chg="del">
        <pc:chgData name="İhsan Pençe" userId="2188b72f-395e-4735-86c6-9b1407aec0e3" providerId="ADAL" clId="{6F1C8B42-2AD2-4E26-88E7-95C562C3A559}" dt="2023-03-06T15:13:11.511" v="0" actId="2696"/>
        <pc:sldMkLst>
          <pc:docMk/>
          <pc:sldMk cId="0" sldId="267"/>
        </pc:sldMkLst>
      </pc:sldChg>
      <pc:sldChg chg="del">
        <pc:chgData name="İhsan Pençe" userId="2188b72f-395e-4735-86c6-9b1407aec0e3" providerId="ADAL" clId="{6F1C8B42-2AD2-4E26-88E7-95C562C3A559}" dt="2023-03-06T15:13:11.511" v="0" actId="2696"/>
        <pc:sldMkLst>
          <pc:docMk/>
          <pc:sldMk cId="0" sldId="268"/>
        </pc:sldMkLst>
      </pc:sldChg>
      <pc:sldChg chg="del">
        <pc:chgData name="İhsan Pençe" userId="2188b72f-395e-4735-86c6-9b1407aec0e3" providerId="ADAL" clId="{6F1C8B42-2AD2-4E26-88E7-95C562C3A559}" dt="2023-03-06T15:13:11.511" v="0" actId="2696"/>
        <pc:sldMkLst>
          <pc:docMk/>
          <pc:sldMk cId="0" sldId="269"/>
        </pc:sldMkLst>
      </pc:sldChg>
      <pc:sldChg chg="del">
        <pc:chgData name="İhsan Pençe" userId="2188b72f-395e-4735-86c6-9b1407aec0e3" providerId="ADAL" clId="{6F1C8B42-2AD2-4E26-88E7-95C562C3A559}" dt="2023-03-06T15:13:11.511" v="0" actId="2696"/>
        <pc:sldMkLst>
          <pc:docMk/>
          <pc:sldMk cId="0" sldId="295"/>
        </pc:sldMkLst>
      </pc:sldChg>
      <pc:sldChg chg="del">
        <pc:chgData name="İhsan Pençe" userId="2188b72f-395e-4735-86c6-9b1407aec0e3" providerId="ADAL" clId="{6F1C8B42-2AD2-4E26-88E7-95C562C3A559}" dt="2023-03-06T15:13:11.511" v="0" actId="2696"/>
        <pc:sldMkLst>
          <pc:docMk/>
          <pc:sldMk cId="0" sldId="296"/>
        </pc:sldMkLst>
      </pc:sldChg>
      <pc:sldChg chg="del">
        <pc:chgData name="İhsan Pençe" userId="2188b72f-395e-4735-86c6-9b1407aec0e3" providerId="ADAL" clId="{6F1C8B42-2AD2-4E26-88E7-95C562C3A559}" dt="2023-03-06T15:13:11.511" v="0" actId="2696"/>
        <pc:sldMkLst>
          <pc:docMk/>
          <pc:sldMk cId="0" sldId="297"/>
        </pc:sldMkLst>
      </pc:sldChg>
      <pc:sldChg chg="del">
        <pc:chgData name="İhsan Pençe" userId="2188b72f-395e-4735-86c6-9b1407aec0e3" providerId="ADAL" clId="{6F1C8B42-2AD2-4E26-88E7-95C562C3A559}" dt="2023-03-06T15:13:11.511" v="0" actId="2696"/>
        <pc:sldMkLst>
          <pc:docMk/>
          <pc:sldMk cId="0" sldId="298"/>
        </pc:sldMkLst>
      </pc:sldChg>
      <pc:sldChg chg="del">
        <pc:chgData name="İhsan Pençe" userId="2188b72f-395e-4735-86c6-9b1407aec0e3" providerId="ADAL" clId="{6F1C8B42-2AD2-4E26-88E7-95C562C3A559}" dt="2023-03-06T15:13:11.511" v="0" actId="2696"/>
        <pc:sldMkLst>
          <pc:docMk/>
          <pc:sldMk cId="0" sldId="299"/>
        </pc:sldMkLst>
      </pc:sldChg>
    </pc:docChg>
  </pc:docChgLst>
  <pc:docChgLst>
    <pc:chgData name="İhsan Pençe" userId="2188b72f-395e-4735-86c6-9b1407aec0e3" providerId="ADAL" clId="{91A345BC-3CFC-4DB9-A309-4A6BD8EAF5CA}"/>
    <pc:docChg chg="addSld delSld modSld">
      <pc:chgData name="İhsan Pençe" userId="2188b72f-395e-4735-86c6-9b1407aec0e3" providerId="ADAL" clId="{91A345BC-3CFC-4DB9-A309-4A6BD8EAF5CA}" dt="2023-03-06T14:43:21.951" v="11" actId="1076"/>
      <pc:docMkLst>
        <pc:docMk/>
      </pc:docMkLst>
      <pc:sldChg chg="del">
        <pc:chgData name="İhsan Pençe" userId="2188b72f-395e-4735-86c6-9b1407aec0e3" providerId="ADAL" clId="{91A345BC-3CFC-4DB9-A309-4A6BD8EAF5CA}" dt="2023-03-06T14:42:24.611" v="0" actId="47"/>
        <pc:sldMkLst>
          <pc:docMk/>
          <pc:sldMk cId="0" sldId="285"/>
        </pc:sldMkLst>
      </pc:sldChg>
      <pc:sldChg chg="addSp delSp modSp new mod">
        <pc:chgData name="İhsan Pençe" userId="2188b72f-395e-4735-86c6-9b1407aec0e3" providerId="ADAL" clId="{91A345BC-3CFC-4DB9-A309-4A6BD8EAF5CA}" dt="2023-03-06T14:43:21.951" v="11" actId="1076"/>
        <pc:sldMkLst>
          <pc:docMk/>
          <pc:sldMk cId="3515087130" sldId="308"/>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11.02.2025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11.02.2025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340768"/>
            <a:ext cx="8229600" cy="4824536"/>
          </a:xfrm>
        </p:spPr>
        <p:txBody>
          <a:bodyPr>
            <a:normAutofit fontScale="85000" lnSpcReduction="20000"/>
          </a:bodyPr>
          <a:lstStyle/>
          <a:p>
            <a:r>
              <a:rPr lang="tr-TR" sz="2800" dirty="0"/>
              <a:t>Çeşitli özeliklerine göre değişik gruplara ayırmak mümkündür.</a:t>
            </a:r>
            <a:endParaRPr lang="tr-TR" sz="4000" dirty="0"/>
          </a:p>
          <a:p>
            <a:pPr lvl="0"/>
            <a:r>
              <a:rPr lang="tr-TR" sz="2800" b="1" dirty="0" err="1"/>
              <a:t>Operand</a:t>
            </a:r>
            <a:r>
              <a:rPr lang="tr-TR" sz="2800" b="1" dirty="0"/>
              <a:t> sayılarına göre:</a:t>
            </a:r>
            <a:endParaRPr lang="tr-TR" sz="4000" b="1" dirty="0"/>
          </a:p>
          <a:p>
            <a:pPr lvl="1"/>
            <a:r>
              <a:rPr lang="tr-TR" sz="2400" dirty="0"/>
              <a:t>Sıfır </a:t>
            </a:r>
            <a:r>
              <a:rPr lang="tr-TR" sz="2400" dirty="0" err="1"/>
              <a:t>operandlı</a:t>
            </a:r>
            <a:r>
              <a:rPr lang="tr-TR" sz="2400" dirty="0"/>
              <a:t> (</a:t>
            </a:r>
            <a:r>
              <a:rPr lang="tr-TR" sz="2400" i="1" dirty="0" err="1"/>
              <a:t>Zero</a:t>
            </a:r>
            <a:r>
              <a:rPr lang="tr-TR" sz="2400" i="1" dirty="0"/>
              <a:t> </a:t>
            </a:r>
            <a:r>
              <a:rPr lang="tr-TR" sz="2400" i="1" dirty="0" err="1"/>
              <a:t>operand</a:t>
            </a:r>
            <a:r>
              <a:rPr lang="tr-TR" sz="2400" i="1" dirty="0"/>
              <a:t>/</a:t>
            </a:r>
            <a:r>
              <a:rPr lang="tr-TR" sz="2400" i="1" dirty="0" err="1"/>
              <a:t>address</a:t>
            </a:r>
            <a:r>
              <a:rPr lang="tr-TR" sz="2400" i="1" dirty="0"/>
              <a:t> </a:t>
            </a:r>
            <a:r>
              <a:rPr lang="tr-TR" sz="2400" i="1" dirty="0" err="1"/>
              <a:t>machines</a:t>
            </a:r>
            <a:r>
              <a:rPr lang="tr-TR" sz="2400" dirty="0"/>
              <a:t>) makineler Yığın yapılı makine (</a:t>
            </a:r>
            <a:r>
              <a:rPr lang="tr-TR" sz="2400" i="1" dirty="0" err="1"/>
              <a:t>Stack</a:t>
            </a:r>
            <a:r>
              <a:rPr lang="tr-TR" sz="2400" i="1" dirty="0"/>
              <a:t> </a:t>
            </a:r>
            <a:r>
              <a:rPr lang="tr-TR" sz="2400" i="1" dirty="0" err="1"/>
              <a:t>machine</a:t>
            </a:r>
            <a:r>
              <a:rPr lang="tr-TR" sz="2400" dirty="0"/>
              <a:t>) olarak da adlandırılır.</a:t>
            </a:r>
            <a:endParaRPr lang="tr-TR" sz="3600" dirty="0"/>
          </a:p>
          <a:p>
            <a:pPr lvl="1"/>
            <a:r>
              <a:rPr lang="tr-TR" sz="2400" dirty="0"/>
              <a:t>Bir adresli makineler (</a:t>
            </a:r>
            <a:r>
              <a:rPr lang="tr-TR" sz="2400" i="1" dirty="0" err="1"/>
              <a:t>Acc</a:t>
            </a:r>
            <a:r>
              <a:rPr lang="tr-TR" sz="2400" i="1" cap="small" dirty="0" err="1"/>
              <a:t>umul</a:t>
            </a:r>
            <a:r>
              <a:rPr lang="tr-TR" sz="2400" i="1" dirty="0" err="1"/>
              <a:t>ator</a:t>
            </a:r>
            <a:r>
              <a:rPr lang="tr-TR" sz="2400" i="1" dirty="0"/>
              <a:t> </a:t>
            </a:r>
            <a:r>
              <a:rPr lang="tr-TR" sz="2400" i="1" dirty="0" err="1"/>
              <a:t>machines</a:t>
            </a:r>
            <a:r>
              <a:rPr lang="tr-TR" sz="2400" dirty="0"/>
              <a:t>)</a:t>
            </a:r>
            <a:endParaRPr lang="tr-TR" sz="3600" dirty="0"/>
          </a:p>
          <a:p>
            <a:pPr lvl="1"/>
            <a:r>
              <a:rPr lang="tr-TR" sz="2400" dirty="0"/>
              <a:t>İki </a:t>
            </a:r>
            <a:r>
              <a:rPr lang="tr-TR" sz="2400" dirty="0" err="1"/>
              <a:t>operandlı</a:t>
            </a:r>
            <a:r>
              <a:rPr lang="tr-TR" sz="2400" dirty="0"/>
              <a:t>/adresli makineler (Saklayıcı-saklayıcı, saklayıcı-bellek, bellek-bellek)</a:t>
            </a:r>
            <a:endParaRPr lang="tr-TR" sz="3600" dirty="0"/>
          </a:p>
          <a:p>
            <a:pPr lvl="1"/>
            <a:r>
              <a:rPr lang="tr-TR" sz="2400" dirty="0"/>
              <a:t>Üç </a:t>
            </a:r>
            <a:r>
              <a:rPr lang="tr-TR" sz="2400" dirty="0" err="1"/>
              <a:t>operandlı</a:t>
            </a:r>
            <a:r>
              <a:rPr lang="tr-TR" sz="2400" dirty="0"/>
              <a:t> makineler</a:t>
            </a:r>
            <a:endParaRPr lang="tr-TR" sz="3600" dirty="0"/>
          </a:p>
          <a:p>
            <a:pPr lvl="0"/>
            <a:r>
              <a:rPr lang="tr-TR" sz="2800" b="1" dirty="0"/>
              <a:t>Komut ve veri belleklerine göre:</a:t>
            </a:r>
            <a:endParaRPr lang="tr-TR" sz="4000" b="1" dirty="0"/>
          </a:p>
          <a:p>
            <a:pPr lvl="1"/>
            <a:r>
              <a:rPr lang="tr-TR" sz="2400" dirty="0" err="1"/>
              <a:t>Von</a:t>
            </a:r>
            <a:r>
              <a:rPr lang="tr-TR" sz="2400" dirty="0"/>
              <a:t> </a:t>
            </a:r>
            <a:r>
              <a:rPr lang="tr-TR" sz="2400" dirty="0" err="1"/>
              <a:t>Neumann</a:t>
            </a:r>
            <a:r>
              <a:rPr lang="tr-TR" sz="2400" dirty="0"/>
              <a:t> mimarisi</a:t>
            </a:r>
            <a:endParaRPr lang="tr-TR" sz="3600" dirty="0"/>
          </a:p>
          <a:p>
            <a:pPr lvl="1"/>
            <a:r>
              <a:rPr lang="tr-TR" sz="2400" dirty="0"/>
              <a:t>Harvard mimarileri</a:t>
            </a:r>
          </a:p>
          <a:p>
            <a:pPr lvl="0"/>
            <a:r>
              <a:rPr lang="tr-TR" sz="2800" b="1" dirty="0"/>
              <a:t>Komut yapıları, sayıları ve adresleme kiplerine göre:</a:t>
            </a:r>
            <a:endParaRPr lang="tr-TR" sz="4000" b="1" dirty="0"/>
          </a:p>
          <a:p>
            <a:pPr lvl="1"/>
            <a:r>
              <a:rPr lang="tr-TR" sz="2400" dirty="0"/>
              <a:t>CISC (</a:t>
            </a:r>
            <a:r>
              <a:rPr lang="tr-TR" sz="2400" i="1" dirty="0" err="1"/>
              <a:t>Complex</a:t>
            </a:r>
            <a:r>
              <a:rPr lang="tr-TR" sz="2400" i="1" dirty="0"/>
              <a:t> </a:t>
            </a:r>
            <a:r>
              <a:rPr lang="tr-TR" sz="2400" i="1" dirty="0" err="1"/>
              <a:t>Inst</a:t>
            </a:r>
            <a:r>
              <a:rPr lang="tr-TR" sz="2400" i="1" cap="small" dirty="0" err="1"/>
              <a:t>ruc</a:t>
            </a:r>
            <a:r>
              <a:rPr lang="tr-TR" sz="2400" i="1" dirty="0" err="1"/>
              <a:t>tion</a:t>
            </a:r>
            <a:r>
              <a:rPr lang="tr-TR" sz="2400" i="1" dirty="0"/>
              <a:t> Set </a:t>
            </a:r>
            <a:r>
              <a:rPr lang="tr-TR" sz="2400" i="1" dirty="0" err="1"/>
              <a:t>Comp</a:t>
            </a:r>
            <a:r>
              <a:rPr lang="tr-TR" sz="2400" i="1" cap="small" dirty="0" err="1"/>
              <a:t>ut</a:t>
            </a:r>
            <a:r>
              <a:rPr lang="tr-TR" sz="2400" i="1" dirty="0" err="1"/>
              <a:t>er</a:t>
            </a:r>
            <a:r>
              <a:rPr lang="tr-TR" sz="2400" dirty="0"/>
              <a:t>)</a:t>
            </a:r>
            <a:endParaRPr lang="tr-TR" sz="3600" dirty="0"/>
          </a:p>
          <a:p>
            <a:pPr lvl="1"/>
            <a:r>
              <a:rPr lang="tr-TR" sz="2400" dirty="0"/>
              <a:t>RISC (</a:t>
            </a:r>
            <a:r>
              <a:rPr lang="tr-TR" sz="2400" i="1" dirty="0" err="1"/>
              <a:t>Red</a:t>
            </a:r>
            <a:r>
              <a:rPr lang="tr-TR" sz="2400" i="1" cap="small" dirty="0" err="1"/>
              <a:t>uc</a:t>
            </a:r>
            <a:r>
              <a:rPr lang="tr-TR" sz="2400" i="1" dirty="0" err="1"/>
              <a:t>ed</a:t>
            </a:r>
            <a:r>
              <a:rPr lang="tr-TR" sz="2400" i="1" dirty="0"/>
              <a:t> </a:t>
            </a:r>
            <a:r>
              <a:rPr lang="tr-TR" sz="2400" i="1" dirty="0" err="1"/>
              <a:t>Inst</a:t>
            </a:r>
            <a:r>
              <a:rPr lang="tr-TR" sz="2400" i="1" cap="small" dirty="0" err="1"/>
              <a:t>ruc</a:t>
            </a:r>
            <a:r>
              <a:rPr lang="tr-TR" sz="2400" i="1" dirty="0" err="1"/>
              <a:t>tion</a:t>
            </a:r>
            <a:r>
              <a:rPr lang="tr-TR" sz="2400" i="1" dirty="0"/>
              <a:t> Set </a:t>
            </a:r>
            <a:r>
              <a:rPr lang="tr-TR" sz="2400" i="1" dirty="0" err="1"/>
              <a:t>Comp</a:t>
            </a:r>
            <a:r>
              <a:rPr lang="tr-TR" sz="2400" i="1" cap="small" dirty="0" err="1"/>
              <a:t>ut</a:t>
            </a:r>
            <a:r>
              <a:rPr lang="tr-TR" sz="2400" i="1" dirty="0" err="1"/>
              <a:t>er</a:t>
            </a:r>
            <a:r>
              <a:rPr lang="tr-TR" sz="2400" dirty="0"/>
              <a:t>)</a:t>
            </a:r>
            <a:endParaRPr lang="tr-TR" sz="3600" dirty="0"/>
          </a:p>
        </p:txBody>
      </p:sp>
      <p:sp>
        <p:nvSpPr>
          <p:cNvPr id="3" name="2 Başlık"/>
          <p:cNvSpPr>
            <a:spLocks noGrp="1"/>
          </p:cNvSpPr>
          <p:nvPr>
            <p:ph type="title"/>
          </p:nvPr>
        </p:nvSpPr>
        <p:spPr>
          <a:xfrm>
            <a:off x="457200" y="274638"/>
            <a:ext cx="8229600" cy="922114"/>
          </a:xfrm>
        </p:spPr>
        <p:txBody>
          <a:bodyPr>
            <a:noAutofit/>
          </a:bodyPr>
          <a:lstStyle/>
          <a:p>
            <a:pPr lvl="1" algn="l" rtl="0">
              <a:spcBef>
                <a:spcPct val="0"/>
              </a:spcBef>
            </a:pPr>
            <a:r>
              <a:rPr lang="tr-TR" sz="3600" b="1" kern="1200" dirty="0">
                <a:solidFill>
                  <a:srgbClr val="464646"/>
                </a:solidFill>
                <a:effectLst>
                  <a:outerShdw blurRad="31750" dist="25400" dir="5400000" algn="tl" rotWithShape="0">
                    <a:srgbClr val="000000">
                      <a:alpha val="25000"/>
                    </a:srgbClr>
                  </a:outerShdw>
                </a:effectLst>
                <a:latin typeface="Lucida Sans Unicode"/>
                <a:ea typeface="+mj-ea"/>
                <a:cs typeface="+mj-cs"/>
              </a:rPr>
              <a:t>Merkezi İşlem Birimi-CPU’nun SINIFLANDIRILMASI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ox(in)">
                                      <p:cBhvr>
                                        <p:cTn id="7" dur="500"/>
                                        <p:tgtEl>
                                          <p:spTgt spid="2">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Effect transition="in" filter="box(in)">
                                      <p:cBhvr>
                                        <p:cTn id="10" dur="500"/>
                                        <p:tgtEl>
                                          <p:spTgt spid="2">
                                            <p:txEl>
                                              <p:pRg st="2" end="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box(in)">
                                      <p:cBhvr>
                                        <p:cTn id="13" dur="500"/>
                                        <p:tgtEl>
                                          <p:spTgt spid="2">
                                            <p:txEl>
                                              <p:pRg st="3" end="3"/>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
                                            <p:txEl>
                                              <p:pRg st="4" end="4"/>
                                            </p:txEl>
                                          </p:spTgt>
                                        </p:tgtEl>
                                        <p:attrNameLst>
                                          <p:attrName>style.visibility</p:attrName>
                                        </p:attrNameLst>
                                      </p:cBhvr>
                                      <p:to>
                                        <p:strVal val="visible"/>
                                      </p:to>
                                    </p:set>
                                    <p:animEffect transition="in" filter="box(in)">
                                      <p:cBhvr>
                                        <p:cTn id="16" dur="500"/>
                                        <p:tgtEl>
                                          <p:spTgt spid="2">
                                            <p:txEl>
                                              <p:pRg st="4" end="4"/>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Effect transition="in" filter="box(in)">
                                      <p:cBhvr>
                                        <p:cTn id="19" dur="500"/>
                                        <p:tgtEl>
                                          <p:spTgt spid="2">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ox(in)">
                                      <p:cBhvr>
                                        <p:cTn id="24" dur="500"/>
                                        <p:tgtEl>
                                          <p:spTgt spid="2">
                                            <p:txEl>
                                              <p:pRg st="6" end="6"/>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box(in)">
                                      <p:cBhvr>
                                        <p:cTn id="27" dur="500"/>
                                        <p:tgtEl>
                                          <p:spTgt spid="2">
                                            <p:txEl>
                                              <p:pRg st="7" end="7"/>
                                            </p:txEl>
                                          </p:spTgt>
                                        </p:tgtEl>
                                      </p:cBhvr>
                                    </p:animEffect>
                                  </p:childTnLst>
                                </p:cTn>
                              </p:par>
                              <p:par>
                                <p:cTn id="28" presetID="4" presetClass="entr" presetSubtype="16" fill="hold" nodeType="with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box(in)">
                                      <p:cBhvr>
                                        <p:cTn id="30" dur="500"/>
                                        <p:tgtEl>
                                          <p:spTgt spid="2">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Effect transition="in" filter="box(in)">
                                      <p:cBhvr>
                                        <p:cTn id="35" dur="500"/>
                                        <p:tgtEl>
                                          <p:spTgt spid="2">
                                            <p:txEl>
                                              <p:pRg st="9" end="9"/>
                                            </p:txEl>
                                          </p:spTgt>
                                        </p:tgtEl>
                                      </p:cBhvr>
                                    </p:animEffect>
                                  </p:childTnLst>
                                </p:cTn>
                              </p:par>
                              <p:par>
                                <p:cTn id="36" presetID="4" presetClass="entr" presetSubtype="16" fill="hold" nodeType="withEffect">
                                  <p:stCondLst>
                                    <p:cond delay="0"/>
                                  </p:stCondLst>
                                  <p:childTnLst>
                                    <p:set>
                                      <p:cBhvr>
                                        <p:cTn id="37" dur="1" fill="hold">
                                          <p:stCondLst>
                                            <p:cond delay="0"/>
                                          </p:stCondLst>
                                        </p:cTn>
                                        <p:tgtEl>
                                          <p:spTgt spid="2">
                                            <p:txEl>
                                              <p:pRg st="10" end="10"/>
                                            </p:txEl>
                                          </p:spTgt>
                                        </p:tgtEl>
                                        <p:attrNameLst>
                                          <p:attrName>style.visibility</p:attrName>
                                        </p:attrNameLst>
                                      </p:cBhvr>
                                      <p:to>
                                        <p:strVal val="visible"/>
                                      </p:to>
                                    </p:set>
                                    <p:animEffect transition="in" filter="box(in)">
                                      <p:cBhvr>
                                        <p:cTn id="38" dur="500"/>
                                        <p:tgtEl>
                                          <p:spTgt spid="2">
                                            <p:txEl>
                                              <p:pRg st="10" end="10"/>
                                            </p:txEl>
                                          </p:spTgt>
                                        </p:tgtEl>
                                      </p:cBhvr>
                                    </p:animEffect>
                                  </p:childTnLst>
                                </p:cTn>
                              </p:par>
                              <p:par>
                                <p:cTn id="39" presetID="4" presetClass="entr" presetSubtype="16" fill="hold" nodeType="withEffect">
                                  <p:stCondLst>
                                    <p:cond delay="0"/>
                                  </p:stCondLst>
                                  <p:childTnLst>
                                    <p:set>
                                      <p:cBhvr>
                                        <p:cTn id="40" dur="1" fill="hold">
                                          <p:stCondLst>
                                            <p:cond delay="0"/>
                                          </p:stCondLst>
                                        </p:cTn>
                                        <p:tgtEl>
                                          <p:spTgt spid="2">
                                            <p:txEl>
                                              <p:pRg st="11" end="11"/>
                                            </p:txEl>
                                          </p:spTgt>
                                        </p:tgtEl>
                                        <p:attrNameLst>
                                          <p:attrName>style.visibility</p:attrName>
                                        </p:attrNameLst>
                                      </p:cBhvr>
                                      <p:to>
                                        <p:strVal val="visible"/>
                                      </p:to>
                                    </p:set>
                                    <p:animEffect transition="in" filter="box(in)">
                                      <p:cBhvr>
                                        <p:cTn id="41"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b="1" dirty="0">
                <a:solidFill>
                  <a:srgbClr val="FF0000"/>
                </a:solidFill>
              </a:rPr>
              <a:t>CISC</a:t>
            </a:r>
            <a:r>
              <a:rPr lang="tr-TR" dirty="0">
                <a:solidFill>
                  <a:srgbClr val="FF0000"/>
                </a:solidFill>
              </a:rPr>
              <a:t> </a:t>
            </a:r>
            <a:r>
              <a:rPr lang="tr-TR" dirty="0"/>
              <a:t>(</a:t>
            </a:r>
            <a:r>
              <a:rPr lang="tr-TR" i="1" dirty="0" err="1"/>
              <a:t>Complex</a:t>
            </a:r>
            <a:r>
              <a:rPr lang="tr-TR" i="1" dirty="0"/>
              <a:t> </a:t>
            </a:r>
            <a:r>
              <a:rPr lang="tr-TR" i="1" dirty="0" err="1"/>
              <a:t>Inst</a:t>
            </a:r>
            <a:r>
              <a:rPr lang="tr-TR" i="1" cap="small" dirty="0" err="1"/>
              <a:t>ruc</a:t>
            </a:r>
            <a:r>
              <a:rPr lang="tr-TR" i="1" dirty="0" err="1"/>
              <a:t>tion</a:t>
            </a:r>
            <a:r>
              <a:rPr lang="tr-TR" i="1" dirty="0"/>
              <a:t> Set </a:t>
            </a:r>
            <a:r>
              <a:rPr lang="tr-TR" i="1" dirty="0" err="1"/>
              <a:t>Comp</a:t>
            </a:r>
            <a:r>
              <a:rPr lang="tr-TR" i="1" cap="small" dirty="0" err="1"/>
              <a:t>ut</a:t>
            </a:r>
            <a:r>
              <a:rPr lang="tr-TR" i="1" dirty="0" err="1"/>
              <a:t>er</a:t>
            </a:r>
            <a:r>
              <a:rPr lang="tr-TR" i="1" dirty="0"/>
              <a:t>-Karmaşık komut setli bilgisayar</a:t>
            </a:r>
            <a:r>
              <a:rPr lang="tr-TR" dirty="0"/>
              <a:t>)</a:t>
            </a:r>
          </a:p>
          <a:p>
            <a:endParaRPr lang="tr-TR" dirty="0"/>
          </a:p>
          <a:p>
            <a:r>
              <a:rPr lang="tr-TR" b="1" dirty="0">
                <a:solidFill>
                  <a:srgbClr val="FF0000"/>
                </a:solidFill>
              </a:rPr>
              <a:t>RISC</a:t>
            </a:r>
            <a:r>
              <a:rPr lang="tr-TR" dirty="0">
                <a:solidFill>
                  <a:srgbClr val="FF0000"/>
                </a:solidFill>
              </a:rPr>
              <a:t> </a:t>
            </a:r>
            <a:r>
              <a:rPr lang="tr-TR" dirty="0"/>
              <a:t>(</a:t>
            </a:r>
            <a:r>
              <a:rPr lang="tr-TR" i="1" dirty="0" err="1"/>
              <a:t>Red</a:t>
            </a:r>
            <a:r>
              <a:rPr lang="tr-TR" i="1" cap="small" dirty="0" err="1"/>
              <a:t>uc</a:t>
            </a:r>
            <a:r>
              <a:rPr lang="tr-TR" i="1" dirty="0" err="1"/>
              <a:t>ed</a:t>
            </a:r>
            <a:r>
              <a:rPr lang="tr-TR" i="1" dirty="0"/>
              <a:t> </a:t>
            </a:r>
            <a:r>
              <a:rPr lang="tr-TR" i="1" dirty="0" err="1"/>
              <a:t>Inst</a:t>
            </a:r>
            <a:r>
              <a:rPr lang="tr-TR" i="1" cap="small" dirty="0" err="1"/>
              <a:t>ruc</a:t>
            </a:r>
            <a:r>
              <a:rPr lang="tr-TR" i="1" dirty="0" err="1"/>
              <a:t>tion</a:t>
            </a:r>
            <a:r>
              <a:rPr lang="tr-TR" i="1" dirty="0"/>
              <a:t> Set </a:t>
            </a:r>
            <a:r>
              <a:rPr lang="tr-TR" i="1" dirty="0" err="1"/>
              <a:t>Comp</a:t>
            </a:r>
            <a:r>
              <a:rPr lang="tr-TR" i="1" cap="small" dirty="0" err="1"/>
              <a:t>ut</a:t>
            </a:r>
            <a:r>
              <a:rPr lang="tr-TR" i="1" dirty="0" err="1"/>
              <a:t>er</a:t>
            </a:r>
            <a:r>
              <a:rPr lang="tr-TR" i="1" dirty="0"/>
              <a:t>- İndirgenmiş komut setli bilgisayar</a:t>
            </a:r>
            <a:r>
              <a:rPr lang="tr-TR" dirty="0"/>
              <a:t>)</a:t>
            </a:r>
          </a:p>
          <a:p>
            <a:pPr lvl="0"/>
            <a:endParaRPr lang="tr-TR" dirty="0"/>
          </a:p>
        </p:txBody>
      </p:sp>
      <p:sp>
        <p:nvSpPr>
          <p:cNvPr id="3" name="2 Başlık"/>
          <p:cNvSpPr>
            <a:spLocks noGrp="1"/>
          </p:cNvSpPr>
          <p:nvPr>
            <p:ph type="title"/>
          </p:nvPr>
        </p:nvSpPr>
        <p:spPr/>
        <p:txBody>
          <a:bodyPr>
            <a:normAutofit fontScale="90000"/>
          </a:bodyPr>
          <a:lstStyle/>
          <a:p>
            <a:r>
              <a:rPr lang="tr-TR" dirty="0"/>
              <a:t>Komut yapıları, sayıları ve adresleme kiplerine göre: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340768"/>
            <a:ext cx="8229600" cy="4968552"/>
          </a:xfrm>
        </p:spPr>
        <p:txBody>
          <a:bodyPr>
            <a:normAutofit/>
          </a:bodyPr>
          <a:lstStyle/>
          <a:p>
            <a:r>
              <a:rPr lang="tr-TR" sz="2200" dirty="0"/>
              <a:t>Intel’in X86 mimarisine dayalı işlemci serisinin ortaya çıktığı 70’li yıllarda, </a:t>
            </a:r>
            <a:r>
              <a:rPr lang="tr-TR" sz="2200" dirty="0" err="1"/>
              <a:t>RAM’lerin</a:t>
            </a:r>
            <a:r>
              <a:rPr lang="tr-TR" sz="2200" dirty="0"/>
              <a:t> pahalı ve kısıtlı olması sebebiyle bu kaynakların tasarruflu bir şekilde kullanılarak yüksek seviyeli dillerin desteklenmesini savunan bazı tasarım mimarları bir araya gelerek CISC mimarisini geliştirmişlerdir. CISC tasarımının mükemmel örneği Intel x86 işlemcisi olarak karşımıza çıkmaktadır.</a:t>
            </a:r>
          </a:p>
          <a:p>
            <a:endParaRPr lang="tr-TR" sz="2200" dirty="0"/>
          </a:p>
          <a:p>
            <a:r>
              <a:rPr lang="tr-TR" sz="2200" dirty="0"/>
              <a:t>Bu mimari, programlanması kolay ve etkin bellek kullanımı sağlayan tasarım felsefesinin bir ürünüdür. Her ne kadar performans düşüklüğüne sahip olsa ve işlemciyi karmaşık hale getirse de yazılımı basitleştirmektedir. </a:t>
            </a:r>
          </a:p>
        </p:txBody>
      </p:sp>
      <p:sp>
        <p:nvSpPr>
          <p:cNvPr id="3" name="2 Başlık"/>
          <p:cNvSpPr>
            <a:spLocks noGrp="1"/>
          </p:cNvSpPr>
          <p:nvPr>
            <p:ph type="title"/>
          </p:nvPr>
        </p:nvSpPr>
        <p:spPr/>
        <p:txBody>
          <a:bodyPr>
            <a:noAutofit/>
          </a:bodyPr>
          <a:lstStyle/>
          <a:p>
            <a:r>
              <a:rPr lang="tr-TR" sz="2800" dirty="0">
                <a:solidFill>
                  <a:srgbClr val="FF0000"/>
                </a:solidFill>
              </a:rPr>
              <a:t>CISC (</a:t>
            </a:r>
            <a:r>
              <a:rPr lang="tr-TR" sz="2800" dirty="0" err="1">
                <a:solidFill>
                  <a:srgbClr val="FF0000"/>
                </a:solidFill>
              </a:rPr>
              <a:t>Complex</a:t>
            </a:r>
            <a:r>
              <a:rPr lang="tr-TR" sz="2800" dirty="0">
                <a:solidFill>
                  <a:srgbClr val="FF0000"/>
                </a:solidFill>
              </a:rPr>
              <a:t> </a:t>
            </a:r>
            <a:r>
              <a:rPr lang="tr-TR" sz="2800" dirty="0" err="1">
                <a:solidFill>
                  <a:srgbClr val="FF0000"/>
                </a:solidFill>
              </a:rPr>
              <a:t>instruction</a:t>
            </a:r>
            <a:r>
              <a:rPr lang="tr-TR" sz="2800" dirty="0">
                <a:solidFill>
                  <a:srgbClr val="FF0000"/>
                </a:solidFill>
              </a:rPr>
              <a:t> set </a:t>
            </a:r>
            <a:r>
              <a:rPr lang="tr-TR" sz="2800" dirty="0" err="1">
                <a:solidFill>
                  <a:srgbClr val="FF0000"/>
                </a:solidFill>
              </a:rPr>
              <a:t>computer</a:t>
            </a:r>
            <a:r>
              <a:rPr lang="tr-TR" sz="2800" dirty="0">
                <a:solidFill>
                  <a:srgbClr val="FF0000"/>
                </a:solidFill>
              </a:rPr>
              <a:t>-Karmaşık komut setli bilgisayar)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340768"/>
            <a:ext cx="8229600" cy="4968552"/>
          </a:xfrm>
        </p:spPr>
        <p:txBody>
          <a:bodyPr>
            <a:normAutofit lnSpcReduction="10000"/>
          </a:bodyPr>
          <a:lstStyle/>
          <a:p>
            <a:r>
              <a:rPr lang="tr-TR" sz="2200" dirty="0"/>
              <a:t>CISC mimarisinin karakteristik iki özelliğinden birisi değişken uzunluktaki komutlar, diğeri ise karmaşık komutlardır. </a:t>
            </a:r>
          </a:p>
          <a:p>
            <a:r>
              <a:rPr lang="tr-TR" sz="2200" dirty="0"/>
              <a:t>Değişken ve karmaşık uzunluktaki komutlar bellek tasarrufu sağlar. Karmaşık komutlar iki ya da daha fazla komutu tek bir komut haline getirdikleri için hem bellekten hem de programda yer alması gereken komut sayısından tasarruf sağlar. </a:t>
            </a:r>
          </a:p>
          <a:p>
            <a:r>
              <a:rPr lang="tr-TR" sz="2200" dirty="0"/>
              <a:t>Çok sayıda komut içerirler (Modern İşlemcilerde 2000-3000 seviyelerinde). Farklı uzunluklarda komutlar içerdiğinden çözmek ve önceden bellekten okumak (</a:t>
            </a:r>
            <a:r>
              <a:rPr lang="tr-TR" sz="2200" i="1" dirty="0" err="1"/>
              <a:t>prefetch</a:t>
            </a:r>
            <a:r>
              <a:rPr lang="tr-TR" sz="2200" dirty="0"/>
              <a:t>) daha zordur.</a:t>
            </a:r>
          </a:p>
          <a:p>
            <a:r>
              <a:rPr lang="tr-TR" sz="2400" dirty="0"/>
              <a:t>CISC mimarisinde genel amaçlı kaydedicilerin sayısı azdır (8 adet).</a:t>
            </a:r>
            <a:endParaRPr lang="tr-TR" sz="2200" dirty="0"/>
          </a:p>
        </p:txBody>
      </p:sp>
      <p:sp>
        <p:nvSpPr>
          <p:cNvPr id="3" name="2 Başlık"/>
          <p:cNvSpPr>
            <a:spLocks noGrp="1"/>
          </p:cNvSpPr>
          <p:nvPr>
            <p:ph type="title"/>
          </p:nvPr>
        </p:nvSpPr>
        <p:spPr/>
        <p:txBody>
          <a:bodyPr>
            <a:noAutofit/>
          </a:bodyPr>
          <a:lstStyle/>
          <a:p>
            <a:endParaRPr lang="tr-TR" sz="28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ox(i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4882547"/>
          </a:xfrm>
        </p:spPr>
        <p:txBody>
          <a:bodyPr>
            <a:normAutofit fontScale="70000" lnSpcReduction="20000"/>
          </a:bodyPr>
          <a:lstStyle/>
          <a:p>
            <a:r>
              <a:rPr lang="tr-TR" dirty="0"/>
              <a:t>Karmaşık komut karmaşık mimariyi de beraberinde getirir. Mimarideki karmaşıklığın artması, işlemci performansında istenmeyen durumların ortaya çıkmasına sebep olur. Ancak programların yüklenmesinde ve çalıştırılmasındaki düşük bellek kullanımı bu sorunu ortadan kaldırabilir. Farklı uzunluktaki komutlar </a:t>
            </a:r>
            <a:r>
              <a:rPr lang="tr-TR" dirty="0" err="1"/>
              <a:t>pipeline</a:t>
            </a:r>
            <a:r>
              <a:rPr lang="tr-TR" dirty="0"/>
              <a:t> (</a:t>
            </a:r>
            <a:r>
              <a:rPr lang="tr-TR" dirty="0" err="1"/>
              <a:t>işhattı</a:t>
            </a:r>
            <a:r>
              <a:rPr lang="tr-TR" dirty="0"/>
              <a:t>) süreçlerini olumsuz etkilemektedir.</a:t>
            </a:r>
          </a:p>
          <a:p>
            <a:endParaRPr lang="tr-TR" dirty="0"/>
          </a:p>
          <a:p>
            <a:r>
              <a:rPr lang="tr-TR" dirty="0"/>
              <a:t>CISC mimarisi çok kademeli işleme modeline dayanmaktadır. İlk kademe yüksek düzeyli dilin yazıldığı yerdir. Sonraki kademeyi makine dili oluşturur ki, yüksek düzeyli dilin derlenmesi sonucu bir dizi komutlar makine diline çevrilir. Bir sonraki kademede makine diline çevrilen komutların kodları çözülerek, mikroişlemcinin donanım birimlerini kontrol edebilen en basit işlenebilir kodlara (</a:t>
            </a:r>
            <a:r>
              <a:rPr lang="tr-TR" dirty="0" err="1"/>
              <a:t>mikrokod</a:t>
            </a:r>
            <a:r>
              <a:rPr lang="tr-TR" dirty="0"/>
              <a:t>) dönüştürülür. En alt kademede ise işlenebilir kodları alan donanım aracılığıyla gerekli görevler yerine getirilir.</a:t>
            </a:r>
          </a:p>
          <a:p>
            <a:endParaRPr lang="tr-TR" dirty="0"/>
          </a:p>
          <a:p>
            <a:r>
              <a:rPr lang="tr-TR" dirty="0"/>
              <a:t>Komut kümeleri, </a:t>
            </a:r>
            <a:r>
              <a:rPr lang="tr-TR" dirty="0" err="1"/>
              <a:t>assembly</a:t>
            </a:r>
            <a:r>
              <a:rPr lang="tr-TR" dirty="0"/>
              <a:t> dili programcılarının rahatlığı için tasarlanırlar ve donanım tasarımları oldukça karmaşıktır.</a:t>
            </a:r>
          </a:p>
        </p:txBody>
      </p:sp>
      <p:sp>
        <p:nvSpPr>
          <p:cNvPr id="3" name="2 Başlık"/>
          <p:cNvSpPr>
            <a:spLocks noGrp="1"/>
          </p:cNvSpPr>
          <p:nvPr>
            <p:ph type="title"/>
          </p:nvPr>
        </p:nvSpPr>
        <p:spPr/>
        <p:txBody>
          <a:bodyPr>
            <a:noAutofit/>
          </a:bodyPr>
          <a:lstStyle/>
          <a:p>
            <a:endParaRPr lang="tr-T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ox(in)">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r>
              <a:rPr lang="tr-TR" sz="2000" dirty="0"/>
              <a:t>CISC mimarili işlemcilerin kontrol birimi komut sayısının çok olmasından dolayı mikro programlama yöntemi ile yapılmış ve ön-bellek (</a:t>
            </a:r>
            <a:r>
              <a:rPr lang="tr-TR" sz="2000" dirty="0" err="1"/>
              <a:t>cache</a:t>
            </a:r>
            <a:r>
              <a:rPr lang="tr-TR" sz="2000" dirty="0"/>
              <a:t>) veri ve komut için olmakla iki yere ayrılmıştır. </a:t>
            </a:r>
          </a:p>
          <a:p>
            <a:r>
              <a:rPr lang="tr-TR" sz="2000" dirty="0"/>
              <a:t>Kontrol biriminde mikro programlama kullanıldığından dolayı yeni komutlar eklemek daha kolaydır, bu sonraki modellerin önceki modelin komut kümesini içermektedir (program uygunluğu). Bu, bir avantajdır. </a:t>
            </a:r>
          </a:p>
          <a:p>
            <a:r>
              <a:rPr lang="tr-TR" sz="2000" dirty="0"/>
              <a:t>Eklenen yeni komutlar daha çok işlev yürütebildiğinden dolayı, verilen bir görev için daha az komut kullanacaktır ve bu, belleği daha etkili kullanmaya olanak sağlamaktadır.</a:t>
            </a:r>
          </a:p>
        </p:txBody>
      </p:sp>
      <p:sp>
        <p:nvSpPr>
          <p:cNvPr id="3" name="2 Başlık"/>
          <p:cNvSpPr>
            <a:spLocks noGrp="1"/>
          </p:cNvSpPr>
          <p:nvPr>
            <p:ph type="title"/>
          </p:nvPr>
        </p:nvSpPr>
        <p:spPr/>
        <p:txBody>
          <a:bodyPr>
            <a:normAutofit/>
          </a:bodyPr>
          <a:lstStyle/>
          <a:p>
            <a:endParaRPr lang="tr-T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76672"/>
            <a:ext cx="8229600" cy="5760640"/>
          </a:xfrm>
        </p:spPr>
        <p:txBody>
          <a:bodyPr>
            <a:normAutofit lnSpcReduction="10000"/>
          </a:bodyPr>
          <a:lstStyle/>
          <a:p>
            <a:pPr>
              <a:buNone/>
            </a:pPr>
            <a:r>
              <a:rPr lang="tr-TR" sz="2500" b="1" dirty="0">
                <a:solidFill>
                  <a:srgbClr val="FF0000"/>
                </a:solidFill>
              </a:rPr>
              <a:t>CISC Mimarisinin Avantajları</a:t>
            </a:r>
          </a:p>
          <a:p>
            <a:r>
              <a:rPr lang="tr-TR" sz="1800" dirty="0"/>
              <a:t>CISC makineler ilk gelişim sıralarında bilgisayar performansını yükseltmek için mevcut teknolojileri kullandılar.</a:t>
            </a:r>
          </a:p>
          <a:p>
            <a:r>
              <a:rPr lang="tr-TR" sz="1800" dirty="0"/>
              <a:t>Mikro programlama </a:t>
            </a:r>
            <a:r>
              <a:rPr lang="tr-TR" sz="1800" dirty="0" err="1"/>
              <a:t>assembly</a:t>
            </a:r>
            <a:r>
              <a:rPr lang="tr-TR" sz="1800" dirty="0"/>
              <a:t> dilinin yürütülmesi kadar kolaydı ve sistemdeki kontrol biriminden daha ucuzdu. Yeni komutlar ve </a:t>
            </a:r>
            <a:r>
              <a:rPr lang="tr-TR" sz="1800" dirty="0" err="1"/>
              <a:t>mikrokodu</a:t>
            </a:r>
            <a:r>
              <a:rPr lang="tr-TR" sz="1800" dirty="0"/>
              <a:t> ROM’a eklemenin kolaylığı tasarımcılara CISC makinelerini daha önceki bilgisayarlar gibi çalıştırabilmelerini sağladı. Çünkü yeni bilgisayar önceki bilgisayarın komut kümelerini de içerecekti.</a:t>
            </a:r>
          </a:p>
          <a:p>
            <a:r>
              <a:rPr lang="tr-TR" sz="1800" dirty="0"/>
              <a:t>Her bir komut daha yetenekli olmaya başladığından verilen bir görevi yürütmek için daha az komut kullanılmaya başlandı. Bu, nispeten yavaş ana belleğin daha etkili kullanımını sağlamıştır.</a:t>
            </a:r>
          </a:p>
          <a:p>
            <a:r>
              <a:rPr lang="tr-TR" sz="1800" dirty="0"/>
              <a:t>Mikro program komut kümeleri, yüksek seviyeli dillerine benzer biçimde yazılabildiğinden </a:t>
            </a:r>
            <a:r>
              <a:rPr lang="sv-SE" sz="1800" dirty="0"/>
              <a:t>derleyici karmaşık olmak zorunda değildir.</a:t>
            </a:r>
            <a:endParaRPr lang="tr-TR" sz="1800" dirty="0"/>
          </a:p>
          <a:p>
            <a:r>
              <a:rPr lang="tr-TR" sz="1800" dirty="0"/>
              <a:t>İşlemci kontrol birimi </a:t>
            </a:r>
            <a:r>
              <a:rPr lang="tr-TR" sz="1800" dirty="0" err="1"/>
              <a:t>mikroprogram</a:t>
            </a:r>
            <a:r>
              <a:rPr lang="tr-TR" sz="1800" dirty="0"/>
              <a:t> tekniğiyle yapılır ve bu programı tutmak için ROM kullanılır. Bu komut kümesine yeni komutlar eklenmesi gibi bir esneklik getirir.</a:t>
            </a:r>
          </a:p>
          <a:p>
            <a:r>
              <a:rPr lang="tr-TR" sz="1800" dirty="0"/>
              <a:t>Komutların sayısının çok olması çok sayıda karmaşık işlemi tek bir komut yardımı ile yürütmeyi sağlamakla ve böylece programın bellekte tuttuğu yer hacminde tasarruf edilmesi;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76672"/>
            <a:ext cx="8229600" cy="5760640"/>
          </a:xfrm>
        </p:spPr>
        <p:txBody>
          <a:bodyPr>
            <a:normAutofit fontScale="47500" lnSpcReduction="20000"/>
          </a:bodyPr>
          <a:lstStyle/>
          <a:p>
            <a:pPr>
              <a:buNone/>
            </a:pPr>
            <a:r>
              <a:rPr lang="tr-TR" sz="5300" b="1" dirty="0">
                <a:solidFill>
                  <a:srgbClr val="FF0000"/>
                </a:solidFill>
              </a:rPr>
              <a:t>CISC Mimarisinin Dezavantajları</a:t>
            </a:r>
          </a:p>
          <a:p>
            <a:pPr>
              <a:buNone/>
            </a:pPr>
            <a:endParaRPr lang="tr-TR" sz="3500" b="1" dirty="0">
              <a:solidFill>
                <a:srgbClr val="FF0000"/>
              </a:solidFill>
            </a:endParaRPr>
          </a:p>
          <a:p>
            <a:r>
              <a:rPr lang="tr-TR" sz="3800" dirty="0"/>
              <a:t>İşlemci ailesinin ilk kuşakları her yeni versiyon tarafından kabullenilmiştir. Böylece komut kodu ve çip donanımı bilgisayarların her kuşağıyla birlikte daha karmaşık hale gelmiştir. Tasarım süresi daha uzun ve karmaşıktır.</a:t>
            </a:r>
          </a:p>
          <a:p>
            <a:endParaRPr lang="tr-TR" sz="1500" dirty="0"/>
          </a:p>
          <a:p>
            <a:r>
              <a:rPr lang="tr-TR" sz="3800" dirty="0"/>
              <a:t>Mümkün olduğu kadar çok komut, belleğe depolanabiliyor ve komutlar neredeyse her uzunlukta olabiliyor. Bunun anlamı farklı komutlar farklı miktarlarda saat çevrimi tutacaktır bu da paralel çalışma (boru hattı) verimliliğini düşürerek makinenin performansını düşürecektir. </a:t>
            </a:r>
          </a:p>
          <a:p>
            <a:pPr>
              <a:buNone/>
            </a:pPr>
            <a:endParaRPr lang="tr-TR" sz="1300" dirty="0"/>
          </a:p>
          <a:p>
            <a:r>
              <a:rPr lang="tr-TR" sz="3800" dirty="0"/>
              <a:t>Komutlar genellikle bayrak (durum) kodunu komuta bir yan etki olarak kurar. Bu ise ek çevrimler yani bekleme demektir. Aynı zamanda sonraki komutlar işlem yapmadan önce bayrak bitlerinin mevcut durumunu bilmek durumundadır. Bu da yine ek çevrim demektir.</a:t>
            </a:r>
          </a:p>
          <a:p>
            <a:endParaRPr lang="tr-TR" sz="1300" dirty="0"/>
          </a:p>
          <a:p>
            <a:r>
              <a:rPr lang="tr-TR" sz="3800" dirty="0"/>
              <a:t>Daha yavaş (</a:t>
            </a:r>
            <a:r>
              <a:rPr lang="tr-TR" sz="3800" dirty="0" err="1"/>
              <a:t>RISC’e</a:t>
            </a:r>
            <a:r>
              <a:rPr lang="tr-TR" sz="3800" dirty="0"/>
              <a:t> göre) çalışma hızına sahiptirler.</a:t>
            </a:r>
          </a:p>
          <a:p>
            <a:r>
              <a:rPr lang="tr-TR" sz="3800" dirty="0"/>
              <a:t>Tipik bir programda mevcut komutların yaklaşık %20’si kullanılıyor.</a:t>
            </a:r>
          </a:p>
          <a:p>
            <a:r>
              <a:rPr lang="tr-TR" sz="3800" dirty="0"/>
              <a:t>Dahili kaydedicilerin sayısı azdır. Bundan dolayı ön veya ana belleğe sık erişim istenebilir ki bu da işlem hızını düşürmektedir.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r>
              <a:rPr lang="tr-TR" dirty="0"/>
              <a:t>Yüksek düzeyli programlama dilleri ile yazılmış olan programların CISC makinelerde derlenmesi ile elde edilen kodlar incelendiğinde:</a:t>
            </a:r>
          </a:p>
          <a:p>
            <a:pPr lvl="0"/>
            <a:r>
              <a:rPr lang="tr-TR" dirty="0"/>
              <a:t>Çok sayıda atama (A = B) yapıldığı,</a:t>
            </a:r>
          </a:p>
          <a:p>
            <a:pPr lvl="0"/>
            <a:r>
              <a:rPr lang="tr-TR" dirty="0"/>
              <a:t>Erişilen veri tiplerinin çoğunlukla yerel ve matris olmayan veriler olduğu,</a:t>
            </a:r>
          </a:p>
          <a:p>
            <a:pPr lvl="0"/>
            <a:r>
              <a:rPr lang="tr-TR" dirty="0"/>
              <a:t>Makine dili programlarında en büyük yükü alt program çağrıları oluşturmakta olup, geri dönüş adresi, parametre aktarımı, yerel değişkenler, yığın (bellek) kullanımı gecikme oluşturmaktadır. CISC kodlarında da alt programların büyük çoğunluğunun 6 ya da daha az parametre aktardığı, 6 ya da daha az yerel değişken kullanıldığı, alt program çağırma derinliğinin çoğunlukla 8’den daha az olduğu görülmektedir. </a:t>
            </a:r>
          </a:p>
          <a:p>
            <a:r>
              <a:rPr lang="tr-TR" dirty="0"/>
              <a:t>İncelenen programlardan elde edilen bu veriler dikkate alınarak CPU performanslarını arttırmak amacıyla daha az bellek erişimi yapan ve komut setinin azaltıldığı RISC işlemciler tasarlanmıştır.</a:t>
            </a:r>
          </a:p>
        </p:txBody>
      </p:sp>
      <p:sp>
        <p:nvSpPr>
          <p:cNvPr id="3" name="2 Başlık"/>
          <p:cNvSpPr>
            <a:spLocks noGrp="1"/>
          </p:cNvSpPr>
          <p:nvPr>
            <p:ph type="title"/>
          </p:nvPr>
        </p:nvSpPr>
        <p:spPr/>
        <p:txBody>
          <a:bodyPr>
            <a:noAutofit/>
          </a:bodyPr>
          <a:lstStyle/>
          <a:p>
            <a:r>
              <a:rPr lang="tr-TR" sz="2800" dirty="0">
                <a:solidFill>
                  <a:srgbClr val="FF0000"/>
                </a:solidFill>
              </a:rPr>
              <a:t>RISC (</a:t>
            </a:r>
            <a:r>
              <a:rPr lang="tr-TR" sz="2800" dirty="0" err="1">
                <a:solidFill>
                  <a:srgbClr val="FF0000"/>
                </a:solidFill>
              </a:rPr>
              <a:t>Reduced</a:t>
            </a:r>
            <a:r>
              <a:rPr lang="tr-TR" sz="2800" dirty="0">
                <a:solidFill>
                  <a:srgbClr val="FF0000"/>
                </a:solidFill>
              </a:rPr>
              <a:t> </a:t>
            </a:r>
            <a:r>
              <a:rPr lang="tr-TR" sz="2800" dirty="0" err="1">
                <a:solidFill>
                  <a:srgbClr val="FF0000"/>
                </a:solidFill>
              </a:rPr>
              <a:t>instruction</a:t>
            </a:r>
            <a:r>
              <a:rPr lang="tr-TR" sz="2800" dirty="0">
                <a:solidFill>
                  <a:srgbClr val="FF0000"/>
                </a:solidFill>
              </a:rPr>
              <a:t> set </a:t>
            </a:r>
            <a:r>
              <a:rPr lang="tr-TR" sz="2800" dirty="0" err="1">
                <a:solidFill>
                  <a:srgbClr val="FF0000"/>
                </a:solidFill>
              </a:rPr>
              <a:t>computer</a:t>
            </a:r>
            <a:r>
              <a:rPr lang="tr-TR" sz="2800" dirty="0">
                <a:solidFill>
                  <a:srgbClr val="FF0000"/>
                </a:solidFill>
              </a:rPr>
              <a:t>-İndirgenmiş komut setli bilgisayar)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ox(in)">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ox(in)">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r>
              <a:rPr lang="tr-TR" sz="1800" dirty="0"/>
              <a:t>RISC mimarisi, CISC mimarili işlemcilerin dezavantajlı yanlarını gidermek için piyasanın tepkisi ile ona bir alternatif olarak geliştirilmiştir. </a:t>
            </a:r>
            <a:r>
              <a:rPr lang="tr-TR" sz="1800" dirty="0" err="1"/>
              <a:t>RISC’ı</a:t>
            </a:r>
            <a:r>
              <a:rPr lang="tr-TR" sz="1800" dirty="0"/>
              <a:t> IBM, </a:t>
            </a:r>
            <a:r>
              <a:rPr lang="tr-TR" sz="1800" dirty="0" err="1"/>
              <a:t>Apple</a:t>
            </a:r>
            <a:r>
              <a:rPr lang="tr-TR" sz="1800" dirty="0"/>
              <a:t> ve Motorola gibi firmalar sistematik bir şekilde geliştirmiştir. </a:t>
            </a:r>
          </a:p>
          <a:p>
            <a:r>
              <a:rPr lang="tr-TR" sz="1800" dirty="0"/>
              <a:t>Bilgisayarların gittikçe daha karmaşık hale getirildiği ve hepsinin bir kenara bırakılıp en baştan geri başlamak gerektiği fikri ön plandaydı.</a:t>
            </a:r>
          </a:p>
          <a:p>
            <a:r>
              <a:rPr lang="tr-TR" sz="1800" dirty="0"/>
              <a:t>70’lerin ortalarında yarı iletken teknolojisindeki gelişmeler, ana bellek ve işlemci yongaları arasındaki hız farkını azaltmaya başladı. Bellek hızı artırıldığından ve yüksek seviyeli diller </a:t>
            </a:r>
            <a:r>
              <a:rPr lang="tr-TR" sz="1800" dirty="0" err="1"/>
              <a:t>Assembly</a:t>
            </a:r>
            <a:r>
              <a:rPr lang="tr-TR" sz="1800" dirty="0"/>
              <a:t> dilinin yerini aldığından, </a:t>
            </a:r>
            <a:r>
              <a:rPr lang="tr-TR" sz="1800" dirty="0" err="1"/>
              <a:t>CISC’ın</a:t>
            </a:r>
            <a:r>
              <a:rPr lang="tr-TR" sz="1800" dirty="0"/>
              <a:t> başlıca üstünlükleri geçersizleşmeye başladı.</a:t>
            </a:r>
          </a:p>
          <a:p>
            <a:r>
              <a:rPr lang="tr-TR" sz="1800" dirty="0"/>
              <a:t>Bilgisayar tasarımcıları sadece donanımı hızlandırmaktan çok bilgisayar performansını iyileştirmek için başka yollar denemeye başladılar.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pPr lvl="0"/>
            <a:r>
              <a:rPr lang="tr-TR" sz="2000" dirty="0"/>
              <a:t>Az sayıda komut vardır (yaklaşık 200 civarı), komutların işlevleri basittir.</a:t>
            </a:r>
          </a:p>
          <a:p>
            <a:pPr lvl="0"/>
            <a:r>
              <a:rPr lang="tr-TR" sz="2000" dirty="0"/>
              <a:t>Az sayıda, basit adresleme kipi (örneğin 3 adet)</a:t>
            </a:r>
          </a:p>
          <a:p>
            <a:pPr lvl="0"/>
            <a:r>
              <a:rPr lang="tr-TR" sz="2000" dirty="0"/>
              <a:t>Komutlar bellek üzerinde işlem yapmazlar, işlemler iç </a:t>
            </a:r>
            <a:r>
              <a:rPr lang="tr-TR" sz="2000" dirty="0" err="1"/>
              <a:t>registerlarda</a:t>
            </a:r>
            <a:r>
              <a:rPr lang="tr-TR" sz="2000" dirty="0"/>
              <a:t> yapılır.</a:t>
            </a:r>
          </a:p>
          <a:p>
            <a:pPr lvl="0"/>
            <a:r>
              <a:rPr lang="tr-TR" sz="2000" dirty="0"/>
              <a:t>Belleğe sadece yazma/okuma işlemleri için erişilir (</a:t>
            </a:r>
            <a:r>
              <a:rPr lang="tr-TR" sz="2000" i="1" dirty="0" err="1"/>
              <a:t>load</a:t>
            </a:r>
            <a:r>
              <a:rPr lang="tr-TR" sz="2000" i="1" dirty="0"/>
              <a:t>-</a:t>
            </a:r>
            <a:r>
              <a:rPr lang="tr-TR" sz="2000" i="1" dirty="0" err="1"/>
              <a:t>store</a:t>
            </a:r>
            <a:r>
              <a:rPr lang="tr-TR" sz="2000" i="1" dirty="0"/>
              <a:t> </a:t>
            </a:r>
            <a:r>
              <a:rPr lang="tr-TR" sz="2000" i="1" dirty="0" err="1"/>
              <a:t>architect</a:t>
            </a:r>
            <a:r>
              <a:rPr lang="tr-TR" sz="2000" i="1" cap="small" dirty="0" err="1"/>
              <a:t>ure</a:t>
            </a:r>
            <a:r>
              <a:rPr lang="tr-TR" sz="2000" dirty="0"/>
              <a:t>).</a:t>
            </a:r>
          </a:p>
          <a:p>
            <a:pPr lvl="0"/>
            <a:r>
              <a:rPr lang="tr-TR" sz="2000" dirty="0"/>
              <a:t>Tek çevrimde alınıp yürütülebilen sabit uzunlukta komutlar (iş hattı (</a:t>
            </a:r>
            <a:r>
              <a:rPr lang="tr-TR" sz="2000" i="1" dirty="0" err="1"/>
              <a:t>pipeline</a:t>
            </a:r>
            <a:r>
              <a:rPr lang="tr-TR" sz="2000" dirty="0"/>
              <a:t>) performansını arttırır ve komut çözme işi kolaydır)</a:t>
            </a:r>
          </a:p>
          <a:p>
            <a:pPr lvl="0"/>
            <a:r>
              <a:rPr lang="tr-TR" sz="2000" dirty="0"/>
              <a:t>Çok sayıda </a:t>
            </a:r>
            <a:r>
              <a:rPr lang="tr-TR" sz="2000" dirty="0" err="1"/>
              <a:t>register</a:t>
            </a:r>
            <a:r>
              <a:rPr lang="tr-TR" sz="2000" dirty="0"/>
              <a:t> (32 adet)</a:t>
            </a:r>
          </a:p>
          <a:p>
            <a:endParaRPr lang="tr-TR" sz="2000" dirty="0"/>
          </a:p>
        </p:txBody>
      </p:sp>
      <p:sp>
        <p:nvSpPr>
          <p:cNvPr id="3" name="2 Başlık"/>
          <p:cNvSpPr>
            <a:spLocks noGrp="1"/>
          </p:cNvSpPr>
          <p:nvPr>
            <p:ph type="title"/>
          </p:nvPr>
        </p:nvSpPr>
        <p:spPr/>
        <p:txBody>
          <a:bodyPr>
            <a:normAutofit/>
          </a:bodyPr>
          <a:lstStyle/>
          <a:p>
            <a:r>
              <a:rPr lang="tr-TR" dirty="0"/>
              <a:t>RISC Özellikleri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620688"/>
            <a:ext cx="8229600" cy="5386603"/>
          </a:xfrm>
        </p:spPr>
        <p:txBody>
          <a:bodyPr>
            <a:noAutofit/>
          </a:bodyPr>
          <a:lstStyle/>
          <a:p>
            <a:r>
              <a:rPr lang="tr-TR" sz="2100" dirty="0"/>
              <a:t>Bilgisayar donanımının bir anda birden fazla komutu işlemcinin farklı alanlarında işleyebildiği tekniğe iş hattı (</a:t>
            </a:r>
            <a:r>
              <a:rPr lang="tr-TR" sz="2100" dirty="0" err="1"/>
              <a:t>pipeline</a:t>
            </a:r>
            <a:r>
              <a:rPr lang="tr-TR" sz="2100" dirty="0"/>
              <a:t>) tekniği denir. CPU bir komutu ele almaya başlamadan önce bir öncekinin tamamlanmasını beklemez.</a:t>
            </a:r>
          </a:p>
          <a:p>
            <a:r>
              <a:rPr lang="tr-TR" sz="2100" dirty="0"/>
              <a:t>CISC tabanlı makinelerde bir komutun işlenmesi 4 adımda yapılmaktadır. Bunlar komutu bellekten alıp getirmek, kodunu çözmek, işlemek ve yeniden belleğe yazmaktır. Bu kademeler RISC tabanlı makinelerde de bulunur. Fakat paralel olarak icra edilirler. Bir kademedeki işlem biter bitmez sonucu diğer kademeye aktarılır ve diğer komut üzerinde çalışmaya başlanılır.</a:t>
            </a:r>
          </a:p>
          <a:p>
            <a:r>
              <a:rPr lang="tr-TR" sz="2100" dirty="0"/>
              <a:t>Bu tekniğe sahip RISC tabanlı işlemcilerde, her bir komut her kademede bir saat çevrimi harcar. Böylece işlemci her saat çevrimi başına yeni bir komut kabul edebilir.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92500"/>
          </a:bodyPr>
          <a:lstStyle/>
          <a:p>
            <a:r>
              <a:rPr lang="tr-TR" sz="2400" dirty="0"/>
              <a:t>RISC mimarisi </a:t>
            </a:r>
            <a:r>
              <a:rPr lang="tr-TR" sz="2400" i="1" dirty="0" err="1"/>
              <a:t>pipeline</a:t>
            </a:r>
            <a:r>
              <a:rPr lang="tr-TR" sz="2400" i="1" dirty="0"/>
              <a:t> </a:t>
            </a:r>
            <a:r>
              <a:rPr lang="tr-TR" sz="2400" dirty="0"/>
              <a:t>kullanımıyla yüksek bir performans sağlamıştır. </a:t>
            </a:r>
            <a:r>
              <a:rPr lang="tr-TR" sz="2400" dirty="0" err="1"/>
              <a:t>Pipeline</a:t>
            </a:r>
            <a:r>
              <a:rPr lang="tr-TR" sz="2400" dirty="0"/>
              <a:t>, RISC işlemcilerde standart bir özelliktir. Bu tasarım tekniği şu özelliklere sahiptir:</a:t>
            </a:r>
          </a:p>
          <a:p>
            <a:pPr lvl="1">
              <a:buFont typeface="Wingdings" pitchFamily="2" charset="2"/>
              <a:buChar char="§"/>
            </a:pPr>
            <a:r>
              <a:rPr lang="tr-TR" dirty="0"/>
              <a:t>Bir çevrimlik zamanda bir komut işleyebilme</a:t>
            </a:r>
          </a:p>
          <a:p>
            <a:pPr lvl="1">
              <a:buFont typeface="Wingdings" pitchFamily="2" charset="2"/>
              <a:buChar char="§"/>
            </a:pPr>
            <a:r>
              <a:rPr lang="nn-NO" dirty="0"/>
              <a:t>Aynı uzunluk ve sabit formatta komut kümesi</a:t>
            </a:r>
            <a:r>
              <a:rPr lang="tr-TR" dirty="0"/>
              <a:t> içerme</a:t>
            </a:r>
            <a:endParaRPr lang="nn-NO" dirty="0"/>
          </a:p>
          <a:p>
            <a:pPr lvl="1">
              <a:buFont typeface="Wingdings" pitchFamily="2" charset="2"/>
              <a:buChar char="§"/>
            </a:pPr>
            <a:r>
              <a:rPr lang="sv-SE" dirty="0"/>
              <a:t>Ana belleğe sadece load ve store komutlarıyla erişim, operasyonların sadece kaydedici</a:t>
            </a:r>
            <a:r>
              <a:rPr lang="tr-TR" dirty="0"/>
              <a:t> üzerinde yapılması</a:t>
            </a:r>
          </a:p>
          <a:p>
            <a:pPr lvl="1">
              <a:buFont typeface="Wingdings" pitchFamily="2" charset="2"/>
              <a:buChar char="§"/>
            </a:pPr>
            <a:r>
              <a:rPr lang="tr-TR" dirty="0"/>
              <a:t>Bütün icra birimlerinin </a:t>
            </a:r>
            <a:r>
              <a:rPr lang="tr-TR" dirty="0" err="1"/>
              <a:t>mikrokod</a:t>
            </a:r>
            <a:r>
              <a:rPr lang="tr-TR" dirty="0"/>
              <a:t> kullanılmadan donanımsal çalışması</a:t>
            </a:r>
          </a:p>
          <a:p>
            <a:pPr lvl="1">
              <a:buFont typeface="Wingdings" pitchFamily="2" charset="2"/>
              <a:buChar char="§"/>
            </a:pPr>
            <a:r>
              <a:rPr lang="tr-TR" dirty="0"/>
              <a:t>Yüksek seviyeli dilleri destekleme</a:t>
            </a:r>
          </a:p>
          <a:p>
            <a:pPr lvl="1">
              <a:buFont typeface="Wingdings" pitchFamily="2" charset="2"/>
              <a:buChar char="§"/>
            </a:pPr>
            <a:r>
              <a:rPr lang="tr-TR" dirty="0"/>
              <a:t>Çok sayıda kaydediciye sahip olması</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sz="2400" dirty="0"/>
              <a:t>RISC mimarisinde </a:t>
            </a:r>
            <a:r>
              <a:rPr lang="tr-TR" sz="2400" dirty="0" err="1"/>
              <a:t>mikroprogramlama</a:t>
            </a:r>
            <a:r>
              <a:rPr lang="tr-TR" sz="2400" dirty="0"/>
              <a:t> kullanılmayıp kontrol sinyalleri İşlemci kontrol biriminde donanımsal olarak tasarlandığı için; </a:t>
            </a:r>
          </a:p>
          <a:p>
            <a:r>
              <a:rPr lang="tr-TR" sz="2400" dirty="0"/>
              <a:t>kontrol sinyalleri </a:t>
            </a:r>
            <a:r>
              <a:rPr lang="tr-TR" sz="2400" dirty="0" err="1"/>
              <a:t>mikroprogramla</a:t>
            </a:r>
            <a:r>
              <a:rPr lang="tr-TR" sz="2400" dirty="0"/>
              <a:t> çalışmaya göre daha hızlı üretilir, </a:t>
            </a:r>
          </a:p>
          <a:p>
            <a:r>
              <a:rPr lang="tr-TR" sz="2400" dirty="0"/>
              <a:t>fakat yeni komutlar eklenmesi mümkün olmamaktadır. </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620688"/>
            <a:ext cx="8229600" cy="5386603"/>
          </a:xfrm>
        </p:spPr>
        <p:txBody>
          <a:bodyPr>
            <a:normAutofit/>
          </a:bodyPr>
          <a:lstStyle/>
          <a:p>
            <a:r>
              <a:rPr lang="tr-TR" sz="2200" dirty="0"/>
              <a:t>Günümüzün RISC yapısına sahip ticari mikroişlemcilerinde genel olarak iki tarz görülür. </a:t>
            </a:r>
          </a:p>
          <a:p>
            <a:r>
              <a:rPr lang="nb-NO" sz="2200" dirty="0"/>
              <a:t>Bunlar Berkeley Modeli ve Standford modelidir. </a:t>
            </a:r>
            <a:endParaRPr lang="tr-TR" sz="2200" dirty="0"/>
          </a:p>
          <a:p>
            <a:endParaRPr lang="tr-TR" sz="2200" dirty="0"/>
          </a:p>
          <a:p>
            <a:r>
              <a:rPr lang="nb-NO" sz="2200" dirty="0"/>
              <a:t>Aralarındaki esas fark kaydedici kümeleri ve</a:t>
            </a:r>
            <a:r>
              <a:rPr lang="tr-TR" sz="2200" dirty="0"/>
              <a:t> bunların kullanımıyla alakalıdır. Her ikisi de veri ve komutların birbirinden ayrıldığı veriye erişimin paralel yapıldığı ve komut ve veri uyuşmazlığını ortadan kaldıran </a:t>
            </a:r>
            <a:r>
              <a:rPr lang="tr-TR" sz="2200" dirty="0" err="1"/>
              <a:t>Harward</a:t>
            </a:r>
            <a:r>
              <a:rPr lang="tr-TR" sz="2200" dirty="0"/>
              <a:t> mimarisine sahiptir. Komutlar ve veri için ayrı önbellekler kullanılır.</a:t>
            </a:r>
          </a:p>
          <a:p>
            <a:r>
              <a:rPr lang="tr-TR" sz="2200" dirty="0"/>
              <a:t>Eğer bu iki akış tek bir yoldan yapılmaya kalkışılırsa, herhangi bir veri çağırması komut akışını durdurur ve işlemcinin tek çevrimde işleme hedefine ulaşmasının önüne geçer.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ox(i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ox(in)">
                                      <p:cBhvr>
                                        <p:cTn id="12" dur="500"/>
                                        <p:tgtEl>
                                          <p:spTgt spid="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ox(in)">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04664"/>
            <a:ext cx="8229600" cy="5602627"/>
          </a:xfrm>
        </p:spPr>
        <p:txBody>
          <a:bodyPr>
            <a:normAutofit lnSpcReduction="10000"/>
          </a:bodyPr>
          <a:lstStyle/>
          <a:p>
            <a:pPr>
              <a:buNone/>
            </a:pPr>
            <a:r>
              <a:rPr lang="tr-TR" sz="2500" dirty="0">
                <a:solidFill>
                  <a:srgbClr val="FF0000"/>
                </a:solidFill>
              </a:rPr>
              <a:t>RISC Mimarisinin Avantajları</a:t>
            </a:r>
          </a:p>
          <a:p>
            <a:pPr>
              <a:buNone/>
            </a:pPr>
            <a:endParaRPr lang="tr-TR" sz="2500" dirty="0">
              <a:solidFill>
                <a:srgbClr val="FF0000"/>
              </a:solidFill>
            </a:endParaRPr>
          </a:p>
          <a:p>
            <a:r>
              <a:rPr lang="tr-TR" sz="2000" dirty="0"/>
              <a:t>Hız: Azaltılmış komut kümesi, kanal ve </a:t>
            </a:r>
            <a:r>
              <a:rPr lang="tr-TR" sz="2000" dirty="0" err="1"/>
              <a:t>süperskalar</a:t>
            </a:r>
            <a:r>
              <a:rPr lang="tr-TR" sz="2000" dirty="0"/>
              <a:t> tasarıma izin verdiğinden RISC işlemciler genellikle karşılaştırılabilir yarı iletken teknolojisi ve aynı saat oranları kullanılan CISC işlemcilerinin performansının 2 veya 4 katı daha yüksek performans gösterirler.</a:t>
            </a:r>
          </a:p>
          <a:p>
            <a:r>
              <a:rPr lang="tr-TR" sz="2000" dirty="0"/>
              <a:t>Basit Donanım: RISC işlemcinin komut kümesi çok basit olduğundan çok az çip uzayı kullanırlar. Ekstra fonksiyonlar, bellek kontrol birimleri veya kayan noktalı aritmetik birimleri de aynı çip üzerine yerleştirilir.</a:t>
            </a:r>
          </a:p>
          <a:p>
            <a:r>
              <a:rPr lang="tr-TR" sz="2000" dirty="0"/>
              <a:t>Kısa Tasarım Zamanı: RISC işlemciler CISC işlemcilere göre daha basit olduğundan daha çabuk tasarlanabilirler ve diğer teknolojik gelişmelerin avantajlarını CISC tasarımlarına göre daha çabuk kabul edebilirler.</a:t>
            </a:r>
          </a:p>
          <a:p>
            <a:r>
              <a:rPr lang="tr-TR" sz="2000" dirty="0"/>
              <a:t>Dahili kaydedicilerin sayısı çok olduğundan dolayı veri ve ara sonuçlar için ön veya ana belleğe sık erişim istenmemektedir.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404664"/>
            <a:ext cx="8496944" cy="5602627"/>
          </a:xfrm>
        </p:spPr>
        <p:txBody>
          <a:bodyPr>
            <a:normAutofit fontScale="55000" lnSpcReduction="20000"/>
          </a:bodyPr>
          <a:lstStyle/>
          <a:p>
            <a:pPr>
              <a:buNone/>
            </a:pPr>
            <a:r>
              <a:rPr lang="tr-TR" sz="4000" dirty="0">
                <a:solidFill>
                  <a:srgbClr val="FF0000"/>
                </a:solidFill>
              </a:rPr>
              <a:t>RISC Mimarisinin Dezavantajları</a:t>
            </a:r>
          </a:p>
          <a:p>
            <a:pPr>
              <a:buNone/>
            </a:pPr>
            <a:endParaRPr lang="tr-TR" sz="4000" dirty="0">
              <a:solidFill>
                <a:srgbClr val="FF0000"/>
              </a:solidFill>
            </a:endParaRPr>
          </a:p>
          <a:p>
            <a:pPr>
              <a:lnSpc>
                <a:spcPct val="120000"/>
              </a:lnSpc>
            </a:pPr>
            <a:r>
              <a:rPr lang="tr-TR" sz="3300" dirty="0"/>
              <a:t>CISC tasarım stratejisinden RISC tasarım stratejisine yapılan geçiş kendi problemlerini de beraberinde getirmiştir. Donanım mühendisleri kodları CISC işlemcisinden RISC işlemcisine aktarırken anahtar işlemleri göz önünde bulundurmak zorundadır.</a:t>
            </a:r>
          </a:p>
          <a:p>
            <a:pPr>
              <a:lnSpc>
                <a:spcPct val="120000"/>
              </a:lnSpc>
            </a:pPr>
            <a:r>
              <a:rPr lang="tr-TR" sz="3300" dirty="0"/>
              <a:t>Derleyiciler "daha akıllı" olmak zorundadır. İşletim sistemi ve derleyiciye daha çok yük düşmektedir. (Bir RISC işlemcisinin performansı işlediği kodun algoritmasına çok bağlıdır. Eğer programcı veya derleyici, komut programlamada zayıf iş çıkarırsa, işlemci atıl durumda kalarak zaman harcayabilir. Programlama kuralları karmaşık olabileceğinden çoğu zaman programcılar yüksek düzeyli bir dil kullanırlar ve komut düzenlemeyi derleyiciye bırakırlar.)</a:t>
            </a:r>
          </a:p>
          <a:p>
            <a:pPr>
              <a:lnSpc>
                <a:spcPct val="120000"/>
              </a:lnSpc>
            </a:pPr>
            <a:r>
              <a:rPr lang="tr-TR" sz="3300" dirty="0"/>
              <a:t>Makine dili komutlarının karıştırılması kodu okumayı zorlaştırır. Bunun için programcı kodlama yaparken dikkatli olmak zorundadır.</a:t>
            </a:r>
          </a:p>
          <a:p>
            <a:r>
              <a:rPr lang="tr-TR" sz="3300" dirty="0"/>
              <a:t>İşlemcide işlenen program bellekte daha çok yer tutabilir.</a:t>
            </a:r>
          </a:p>
          <a:p>
            <a:r>
              <a:rPr lang="tr-TR" sz="3300" dirty="0"/>
              <a:t>Komut kümesine yeni komutlar eklemek mümkün değildir (bunun için kontrol birimi yeniden tasarlanmalıdır. Dolayısıyla Kod genişlemesi problem olabilir.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9512" y="980728"/>
            <a:ext cx="8784976" cy="4810539"/>
          </a:xfrm>
        </p:spPr>
        <p:txBody>
          <a:bodyPr>
            <a:noAutofit/>
          </a:bodyPr>
          <a:lstStyle/>
          <a:p>
            <a:r>
              <a:rPr lang="tr-TR" sz="1600" dirty="0"/>
              <a:t>RISC ve CISC işlemciler birbirleri ile hızlarına, komut işleme tekniklerine, kullanılan transistor sayılarına, vb. kriterlere göre karşılaştırılabilirler. İki mimari arasındaki farklar şöyle özetlenebilir:</a:t>
            </a:r>
          </a:p>
          <a:p>
            <a:endParaRPr lang="tr-TR" sz="1400" dirty="0"/>
          </a:p>
          <a:p>
            <a:pPr>
              <a:buNone/>
            </a:pPr>
            <a:r>
              <a:rPr lang="tr-TR" sz="1400" b="1" dirty="0"/>
              <a:t>1- Hız: </a:t>
            </a:r>
            <a:r>
              <a:rPr lang="tr-TR" sz="1400" dirty="0"/>
              <a:t>İki işlemci mimarisi arasındaki hız farkı, kullanılan komut işleme teknikleri sonucu oluşur. RISC işlemciler, genellikle aynı saat frekansında çalışan CISC işlemcilere göre daha hızlıdır.</a:t>
            </a:r>
          </a:p>
          <a:p>
            <a:pPr>
              <a:buNone/>
            </a:pPr>
            <a:r>
              <a:rPr lang="tr-TR" sz="1400" b="1" dirty="0"/>
              <a:t>2- Komut işleme tekniği: </a:t>
            </a:r>
            <a:r>
              <a:rPr lang="tr-TR" sz="1400" dirty="0"/>
              <a:t>CISC işlemcilerde ‘kademeli komut işleme’ tekniği kullanılırken, RISC işlemcilerde ‘kanal komut işleme tekniği’ (</a:t>
            </a:r>
            <a:r>
              <a:rPr lang="tr-TR" sz="1400" dirty="0" err="1"/>
              <a:t>pipeline</a:t>
            </a:r>
            <a:r>
              <a:rPr lang="tr-TR" sz="1400" dirty="0"/>
              <a:t>) kullanılır. CISC tekniği ile aynı anda tek bir komut işlenebilir ve komutun işlenmesi bitmeden yeni bir komut üzerinde çalışmaya başlanamaz. RISC tekniğinde ise, aynı anda çok sayıda komut işlenmektedir. Komutların birbirini takip etmesi nedeni ile her bir komut bir birim uzunluktadır ve her işlem adımında bir komuta ait işlemler bitirilir.</a:t>
            </a:r>
          </a:p>
          <a:p>
            <a:pPr>
              <a:buNone/>
            </a:pPr>
            <a:r>
              <a:rPr lang="tr-TR" sz="1400" b="1" dirty="0"/>
              <a:t>3- </a:t>
            </a:r>
            <a:r>
              <a:rPr lang="tr-TR" sz="1400" b="1" dirty="0" err="1"/>
              <a:t>Transistör</a:t>
            </a:r>
            <a:r>
              <a:rPr lang="tr-TR" sz="1400" b="1" dirty="0"/>
              <a:t> sayısı: </a:t>
            </a:r>
            <a:r>
              <a:rPr lang="tr-TR" sz="1400" dirty="0"/>
              <a:t>CISC işlemcilerde kullanılan transistor sayısı, RISC işlemcilere göre daha fazladır. Daha fazla sayıda transistor kullanılması, daha geniş alan gereksinimi ve daha fazla ısı ortaya çıkarır, Oluşan daha fazla ısı nedeniyle soğutma ihtiyacı ortaya çıkar ve soğutma işlemi, ısı dağıtıcısı veya fanlar kullanılarak gerçekleştirilir.</a:t>
            </a:r>
          </a:p>
          <a:p>
            <a:pPr>
              <a:buNone/>
            </a:pPr>
            <a:r>
              <a:rPr lang="tr-TR" sz="1400" b="1" dirty="0"/>
              <a:t>4- Donanımsal yapı (Tasarım şekli): </a:t>
            </a:r>
            <a:r>
              <a:rPr lang="tr-TR" sz="1400" dirty="0"/>
              <a:t>RISC işlemciler , CISC işlemcilere göre daha basit yapıda olduklarından daha kolay tasarlanırlar.</a:t>
            </a:r>
          </a:p>
          <a:p>
            <a:pPr>
              <a:buNone/>
            </a:pPr>
            <a:r>
              <a:rPr lang="tr-TR" sz="1400" b="1" dirty="0"/>
              <a:t>5-Komut yapısı; </a:t>
            </a:r>
            <a:r>
              <a:rPr lang="tr-TR" sz="1400" dirty="0"/>
              <a:t>RISC mimarisi, </a:t>
            </a:r>
            <a:r>
              <a:rPr lang="tr-TR" sz="1400" dirty="0" err="1"/>
              <a:t>CISC’in</a:t>
            </a:r>
            <a:r>
              <a:rPr lang="tr-TR" sz="1400" dirty="0"/>
              <a:t> güçlü komutlarından yoksundur ve aynı işlemi yapmak için daha fazla komuta gereksinim duyar. RISC mimaride aynı uzunlukta basit komutlar kullanılırken CISC mimaride karmaşık yapıda değişken uzunlukta komutlar kullanılır.</a:t>
            </a:r>
          </a:p>
        </p:txBody>
      </p:sp>
      <p:sp>
        <p:nvSpPr>
          <p:cNvPr id="3" name="2 Başlık"/>
          <p:cNvSpPr>
            <a:spLocks noGrp="1"/>
          </p:cNvSpPr>
          <p:nvPr>
            <p:ph type="title"/>
          </p:nvPr>
        </p:nvSpPr>
        <p:spPr>
          <a:xfrm>
            <a:off x="457200" y="44624"/>
            <a:ext cx="8229600" cy="1143000"/>
          </a:xfrm>
        </p:spPr>
        <p:txBody>
          <a:bodyPr>
            <a:noAutofit/>
          </a:bodyPr>
          <a:lstStyle/>
          <a:p>
            <a:r>
              <a:rPr lang="tr-TR" sz="3200" dirty="0"/>
              <a:t>RISC VE CISC MİMARİ KARŞILAŞTIRMASI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ox(i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ox(in)">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ox(in)">
                                      <p:cBhvr>
                                        <p:cTn id="3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lstStyle/>
          <a:p>
            <a:endParaRPr lang="tr-TR"/>
          </a:p>
        </p:txBody>
      </p:sp>
      <p:pic>
        <p:nvPicPr>
          <p:cNvPr id="6146" name="Picture 2" descr="https://miro.medium.com/max/1691/1*KY292On2Vg06zT_wgmq-Bw.png"/>
          <p:cNvPicPr>
            <a:picLocks noChangeAspect="1" noChangeArrowheads="1"/>
          </p:cNvPicPr>
          <p:nvPr/>
        </p:nvPicPr>
        <p:blipFill>
          <a:blip r:embed="rId2" cstate="print"/>
          <a:srcRect/>
          <a:stretch>
            <a:fillRect/>
          </a:stretch>
        </p:blipFill>
        <p:spPr bwMode="auto">
          <a:xfrm>
            <a:off x="395537" y="1268760"/>
            <a:ext cx="8352928" cy="355759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268760"/>
            <a:ext cx="8229600" cy="4666523"/>
          </a:xfrm>
        </p:spPr>
        <p:txBody>
          <a:bodyPr>
            <a:normAutofit fontScale="70000" lnSpcReduction="20000"/>
          </a:bodyPr>
          <a:lstStyle/>
          <a:p>
            <a:pPr lvl="0">
              <a:buNone/>
            </a:pPr>
            <a:r>
              <a:rPr lang="tr-TR" sz="3100" b="1" dirty="0">
                <a:solidFill>
                  <a:srgbClr val="FF0000"/>
                </a:solidFill>
              </a:rPr>
              <a:t>CISC:</a:t>
            </a:r>
          </a:p>
          <a:p>
            <a:r>
              <a:rPr lang="tr-TR" dirty="0"/>
              <a:t>Intel x86 (Pentium’a kadar), VAX, PDP-11, Motorola 68K.</a:t>
            </a:r>
          </a:p>
          <a:p>
            <a:endParaRPr lang="tr-TR" dirty="0"/>
          </a:p>
          <a:p>
            <a:pPr lvl="0">
              <a:buNone/>
            </a:pPr>
            <a:r>
              <a:rPr lang="tr-TR" sz="3100" b="1" dirty="0">
                <a:solidFill>
                  <a:srgbClr val="FF0000"/>
                </a:solidFill>
              </a:rPr>
              <a:t>RISC:</a:t>
            </a:r>
          </a:p>
          <a:p>
            <a:r>
              <a:rPr lang="tr-TR" dirty="0"/>
              <a:t>ARM, MIPS, </a:t>
            </a:r>
            <a:r>
              <a:rPr lang="tr-TR" dirty="0" err="1"/>
              <a:t>PowerPC</a:t>
            </a:r>
            <a:r>
              <a:rPr lang="tr-TR" dirty="0"/>
              <a:t>, </a:t>
            </a:r>
            <a:r>
              <a:rPr lang="tr-TR" dirty="0" err="1"/>
              <a:t>Atmel</a:t>
            </a:r>
            <a:r>
              <a:rPr lang="tr-TR" dirty="0"/>
              <a:t> AVR, SPARC, </a:t>
            </a:r>
            <a:r>
              <a:rPr lang="tr-TR" dirty="0" err="1"/>
              <a:t>Alpha</a:t>
            </a:r>
            <a:r>
              <a:rPr lang="tr-TR" dirty="0"/>
              <a:t>, HP-PA, i860, i960 </a:t>
            </a:r>
          </a:p>
          <a:p>
            <a:pPr lvl="0"/>
            <a:r>
              <a:rPr lang="tr-TR" dirty="0"/>
              <a:t>Karışık (</a:t>
            </a:r>
            <a:r>
              <a:rPr lang="tr-TR" i="1" dirty="0" err="1"/>
              <a:t>Hybrid</a:t>
            </a:r>
            <a:r>
              <a:rPr lang="tr-TR" dirty="0"/>
              <a:t>) (Dış kabuğu CISC özellikleri göstermektedir ancak iç çekirdeği RISC yapısındadır: Pentium, AMD </a:t>
            </a:r>
            <a:r>
              <a:rPr lang="tr-TR" dirty="0" err="1"/>
              <a:t>Athlon</a:t>
            </a:r>
            <a:r>
              <a:rPr lang="tr-TR" dirty="0"/>
              <a:t>.</a:t>
            </a:r>
          </a:p>
          <a:p>
            <a:pPr lvl="0"/>
            <a:endParaRPr lang="tr-TR" dirty="0"/>
          </a:p>
          <a:p>
            <a:pPr>
              <a:buNone/>
            </a:pPr>
            <a:r>
              <a:rPr lang="tr-TR" b="1" dirty="0"/>
              <a:t>Günümüzdeki durum:</a:t>
            </a:r>
          </a:p>
          <a:p>
            <a:r>
              <a:rPr lang="tr-TR" dirty="0"/>
              <a:t>RISC işlemciler bazı CISC özellikleri tasarımlarına katarken bazı CISC işlemciler de RISC özellikleri içermektedir.</a:t>
            </a:r>
          </a:p>
          <a:p>
            <a:r>
              <a:rPr lang="tr-TR" dirty="0"/>
              <a:t>Sonuç olarak güncel bazı RISC tasarımları, örneğin </a:t>
            </a:r>
            <a:r>
              <a:rPr lang="tr-TR" dirty="0" err="1"/>
              <a:t>PowerPC</a:t>
            </a:r>
            <a:r>
              <a:rPr lang="tr-TR" dirty="0"/>
              <a:t>, artık "saf" bir RISC değildir.</a:t>
            </a:r>
          </a:p>
          <a:p>
            <a:r>
              <a:rPr lang="tr-TR" dirty="0"/>
              <a:t>Benzer şekilde bazı CISC işlemciler de, örneğin Pentium II ve sonrası, "saf" CISC tasarımlar değillerdir ve RISC işlemcilerin bazı özelliklerini taşımaktadırlar.</a:t>
            </a:r>
          </a:p>
        </p:txBody>
      </p:sp>
      <p:sp>
        <p:nvSpPr>
          <p:cNvPr id="3" name="2 Başlık"/>
          <p:cNvSpPr>
            <a:spLocks noGrp="1"/>
          </p:cNvSpPr>
          <p:nvPr>
            <p:ph type="title"/>
          </p:nvPr>
        </p:nvSpPr>
        <p:spPr>
          <a:xfrm>
            <a:off x="457200" y="188640"/>
            <a:ext cx="8229600" cy="1143000"/>
          </a:xfrm>
        </p:spPr>
        <p:txBody>
          <a:bodyPr/>
          <a:lstStyle/>
          <a:p>
            <a:r>
              <a:rPr lang="tr-TR" dirty="0"/>
              <a:t>CISC ve RISC işlemci örnekleri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282757"/>
            <a:ext cx="8496944" cy="4738531"/>
          </a:xfrm>
        </p:spPr>
        <p:txBody>
          <a:bodyPr>
            <a:normAutofit fontScale="77500" lnSpcReduction="20000"/>
          </a:bodyPr>
          <a:lstStyle/>
          <a:p>
            <a:pPr lvl="0"/>
            <a:r>
              <a:rPr lang="tr-TR" sz="2800" dirty="0"/>
              <a:t>ARM:</a:t>
            </a:r>
            <a:endParaRPr lang="tr-TR" sz="4000" dirty="0"/>
          </a:p>
          <a:p>
            <a:pPr lvl="1"/>
            <a:r>
              <a:rPr lang="tr-TR" sz="2400" dirty="0" err="1"/>
              <a:t>Apple</a:t>
            </a:r>
            <a:r>
              <a:rPr lang="tr-TR" sz="2400" dirty="0"/>
              <a:t> </a:t>
            </a:r>
            <a:r>
              <a:rPr lang="tr-TR" sz="2400" dirty="0" err="1"/>
              <a:t>iPod</a:t>
            </a:r>
            <a:r>
              <a:rPr lang="tr-TR" sz="2400" dirty="0"/>
              <a:t> , </a:t>
            </a:r>
            <a:r>
              <a:rPr lang="tr-TR" sz="2400" dirty="0" err="1"/>
              <a:t>Apple</a:t>
            </a:r>
            <a:r>
              <a:rPr lang="tr-TR" sz="2400" dirty="0"/>
              <a:t> </a:t>
            </a:r>
            <a:r>
              <a:rPr lang="tr-TR" sz="2400" dirty="0" err="1"/>
              <a:t>iPhone</a:t>
            </a:r>
            <a:r>
              <a:rPr lang="tr-TR" sz="2400" dirty="0"/>
              <a:t>, </a:t>
            </a:r>
            <a:r>
              <a:rPr lang="tr-TR" sz="2400" dirty="0" err="1"/>
              <a:t>iPod</a:t>
            </a:r>
            <a:r>
              <a:rPr lang="tr-TR" sz="2400" dirty="0"/>
              <a:t> </a:t>
            </a:r>
            <a:r>
              <a:rPr lang="tr-TR" sz="2400" dirty="0" err="1"/>
              <a:t>Touch</a:t>
            </a:r>
            <a:r>
              <a:rPr lang="tr-TR" sz="2400" dirty="0"/>
              <a:t>, </a:t>
            </a:r>
            <a:r>
              <a:rPr lang="tr-TR" sz="2400" dirty="0" err="1"/>
              <a:t>Apple</a:t>
            </a:r>
            <a:r>
              <a:rPr lang="tr-TR" sz="2400" dirty="0"/>
              <a:t> </a:t>
            </a:r>
            <a:r>
              <a:rPr lang="tr-TR" sz="2400" dirty="0" err="1"/>
              <a:t>iPad</a:t>
            </a:r>
            <a:r>
              <a:rPr lang="tr-TR" sz="2400" dirty="0"/>
              <a:t>, M1 işlemcisi.</a:t>
            </a:r>
            <a:endParaRPr lang="tr-TR" sz="3600" dirty="0"/>
          </a:p>
          <a:p>
            <a:pPr lvl="1"/>
            <a:r>
              <a:rPr lang="tr-TR" sz="2400" dirty="0" err="1"/>
              <a:t>Palm</a:t>
            </a:r>
            <a:r>
              <a:rPr lang="tr-TR" sz="2400" dirty="0"/>
              <a:t> </a:t>
            </a:r>
            <a:r>
              <a:rPr lang="tr-TR" sz="2400" dirty="0" err="1"/>
              <a:t>and</a:t>
            </a:r>
            <a:r>
              <a:rPr lang="tr-TR" sz="2400" dirty="0"/>
              <a:t> </a:t>
            </a:r>
            <a:r>
              <a:rPr lang="tr-TR" sz="2400" dirty="0" err="1"/>
              <a:t>PocketPC</a:t>
            </a:r>
            <a:r>
              <a:rPr lang="tr-TR" sz="2400" dirty="0"/>
              <a:t> PDA, </a:t>
            </a:r>
            <a:r>
              <a:rPr lang="tr-TR" sz="2400" dirty="0" err="1"/>
              <a:t>smartphone</a:t>
            </a:r>
            <a:endParaRPr lang="tr-TR" sz="3600" dirty="0"/>
          </a:p>
          <a:p>
            <a:pPr lvl="1"/>
            <a:r>
              <a:rPr lang="tr-TR" sz="2400" dirty="0"/>
              <a:t>RIM </a:t>
            </a:r>
            <a:r>
              <a:rPr lang="tr-TR" sz="2400" dirty="0" err="1"/>
              <a:t>BlackBerry</a:t>
            </a:r>
            <a:r>
              <a:rPr lang="tr-TR" sz="2400" dirty="0"/>
              <a:t> </a:t>
            </a:r>
            <a:r>
              <a:rPr lang="tr-TR" sz="2400" dirty="0" err="1"/>
              <a:t>smartphone</a:t>
            </a:r>
            <a:r>
              <a:rPr lang="tr-TR" sz="2400" dirty="0"/>
              <a:t>/</a:t>
            </a:r>
            <a:r>
              <a:rPr lang="tr-TR" sz="2400" dirty="0" err="1"/>
              <a:t>email</a:t>
            </a:r>
            <a:r>
              <a:rPr lang="tr-TR" sz="2400" dirty="0"/>
              <a:t> device.</a:t>
            </a:r>
            <a:endParaRPr lang="tr-TR" sz="3600" dirty="0"/>
          </a:p>
          <a:p>
            <a:pPr lvl="1"/>
            <a:r>
              <a:rPr lang="tr-TR" sz="2400" dirty="0"/>
              <a:t>Microsoft Windows Mobile</a:t>
            </a:r>
            <a:endParaRPr lang="tr-TR" sz="3600" dirty="0"/>
          </a:p>
          <a:p>
            <a:pPr lvl="1"/>
            <a:r>
              <a:rPr lang="tr-TR" sz="2400" dirty="0" err="1"/>
              <a:t>Nintendo</a:t>
            </a:r>
            <a:r>
              <a:rPr lang="tr-TR" sz="2400" dirty="0"/>
              <a:t> </a:t>
            </a:r>
            <a:r>
              <a:rPr lang="tr-TR" sz="2400" dirty="0" err="1"/>
              <a:t>Game</a:t>
            </a:r>
            <a:r>
              <a:rPr lang="tr-TR" sz="2400" dirty="0"/>
              <a:t> Boy </a:t>
            </a:r>
            <a:r>
              <a:rPr lang="tr-TR" sz="2400" dirty="0" err="1"/>
              <a:t>Advance</a:t>
            </a:r>
            <a:endParaRPr lang="tr-TR" sz="3600" dirty="0"/>
          </a:p>
          <a:p>
            <a:pPr lvl="0"/>
            <a:r>
              <a:rPr lang="tr-TR" sz="2800" dirty="0"/>
              <a:t>MIPS:</a:t>
            </a:r>
            <a:endParaRPr lang="tr-TR" sz="4000" dirty="0"/>
          </a:p>
          <a:p>
            <a:pPr lvl="1"/>
            <a:r>
              <a:rPr lang="tr-TR" sz="2400" dirty="0"/>
              <a:t>SGI </a:t>
            </a:r>
            <a:r>
              <a:rPr lang="tr-TR" sz="2400" dirty="0" err="1"/>
              <a:t>computers</a:t>
            </a:r>
            <a:r>
              <a:rPr lang="tr-TR" sz="2400" dirty="0"/>
              <a:t>, </a:t>
            </a:r>
            <a:r>
              <a:rPr lang="tr-TR" sz="2400" dirty="0" err="1"/>
              <a:t>PlayStation</a:t>
            </a:r>
            <a:r>
              <a:rPr lang="tr-TR" sz="2400" dirty="0"/>
              <a:t>, </a:t>
            </a:r>
            <a:r>
              <a:rPr lang="tr-TR" sz="2400" dirty="0" err="1"/>
              <a:t>PlayStation</a:t>
            </a:r>
            <a:r>
              <a:rPr lang="tr-TR" sz="2400" dirty="0"/>
              <a:t> 2</a:t>
            </a:r>
            <a:endParaRPr lang="tr-TR" sz="3600" dirty="0"/>
          </a:p>
          <a:p>
            <a:pPr lvl="0"/>
            <a:r>
              <a:rPr lang="tr-TR" sz="2800" dirty="0" err="1"/>
              <a:t>Power</a:t>
            </a:r>
            <a:r>
              <a:rPr lang="tr-TR" sz="2800" dirty="0"/>
              <a:t> </a:t>
            </a:r>
            <a:r>
              <a:rPr lang="tr-TR" sz="2800" dirty="0" err="1"/>
              <a:t>Architecture</a:t>
            </a:r>
            <a:r>
              <a:rPr lang="tr-TR" sz="2800" dirty="0"/>
              <a:t> (IBM, </a:t>
            </a:r>
            <a:r>
              <a:rPr lang="tr-TR" sz="2800" dirty="0" err="1"/>
              <a:t>Freescale</a:t>
            </a:r>
            <a:r>
              <a:rPr lang="tr-TR" sz="2800" dirty="0"/>
              <a:t> (eski Motorola SPS)):</a:t>
            </a:r>
            <a:endParaRPr lang="tr-TR" sz="4000" dirty="0"/>
          </a:p>
          <a:p>
            <a:pPr lvl="1"/>
            <a:r>
              <a:rPr lang="tr-TR" sz="2400" dirty="0"/>
              <a:t>IBM </a:t>
            </a:r>
            <a:r>
              <a:rPr lang="tr-TR" sz="2400" dirty="0" err="1"/>
              <a:t>supercomputers</a:t>
            </a:r>
            <a:r>
              <a:rPr lang="tr-TR" sz="2400" dirty="0"/>
              <a:t>, </a:t>
            </a:r>
            <a:r>
              <a:rPr lang="tr-TR" sz="2400" dirty="0" err="1"/>
              <a:t>midrange</a:t>
            </a:r>
            <a:r>
              <a:rPr lang="tr-TR" sz="2400" dirty="0"/>
              <a:t> </a:t>
            </a:r>
            <a:r>
              <a:rPr lang="tr-TR" sz="2400" dirty="0" err="1"/>
              <a:t>servers</a:t>
            </a:r>
            <a:r>
              <a:rPr lang="tr-TR" sz="2400" dirty="0"/>
              <a:t> </a:t>
            </a:r>
            <a:r>
              <a:rPr lang="tr-TR" sz="2400" dirty="0" err="1"/>
              <a:t>and</a:t>
            </a:r>
            <a:r>
              <a:rPr lang="tr-TR" sz="2400" dirty="0"/>
              <a:t> </a:t>
            </a:r>
            <a:r>
              <a:rPr lang="tr-TR" sz="2400" dirty="0" err="1"/>
              <a:t>workstations</a:t>
            </a:r>
            <a:r>
              <a:rPr lang="tr-TR" sz="2400" dirty="0"/>
              <a:t>,</a:t>
            </a:r>
            <a:endParaRPr lang="tr-TR" sz="3600" dirty="0"/>
          </a:p>
          <a:p>
            <a:pPr lvl="1"/>
            <a:r>
              <a:rPr lang="tr-TR" sz="2400" dirty="0" err="1"/>
              <a:t>Apple</a:t>
            </a:r>
            <a:r>
              <a:rPr lang="tr-TR" sz="2400" dirty="0"/>
              <a:t> </a:t>
            </a:r>
            <a:r>
              <a:rPr lang="tr-TR" sz="2400" dirty="0" err="1"/>
              <a:t>PowerPC</a:t>
            </a:r>
            <a:r>
              <a:rPr lang="tr-TR" sz="2400" dirty="0"/>
              <a:t>-tabanlı Macintosh</a:t>
            </a:r>
            <a:endParaRPr lang="tr-TR" sz="3600" dirty="0"/>
          </a:p>
          <a:p>
            <a:pPr lvl="1"/>
            <a:r>
              <a:rPr lang="tr-TR" sz="2400" dirty="0" err="1"/>
              <a:t>Nintendo</a:t>
            </a:r>
            <a:r>
              <a:rPr lang="tr-TR" sz="2400" dirty="0"/>
              <a:t> </a:t>
            </a:r>
            <a:r>
              <a:rPr lang="tr-TR" sz="2400" dirty="0" err="1"/>
              <a:t>Gamecube</a:t>
            </a:r>
            <a:r>
              <a:rPr lang="tr-TR" sz="2400" dirty="0"/>
              <a:t>, </a:t>
            </a:r>
            <a:r>
              <a:rPr lang="tr-TR" sz="2400" dirty="0" err="1"/>
              <a:t>Wii</a:t>
            </a:r>
            <a:endParaRPr lang="tr-TR" sz="3600" dirty="0"/>
          </a:p>
          <a:p>
            <a:pPr lvl="1"/>
            <a:r>
              <a:rPr lang="tr-TR" sz="2400" dirty="0"/>
              <a:t>Microsoft Xbox 360</a:t>
            </a:r>
            <a:endParaRPr lang="tr-TR" sz="3600" dirty="0"/>
          </a:p>
          <a:p>
            <a:pPr lvl="1"/>
            <a:r>
              <a:rPr lang="tr-TR" sz="2400" dirty="0"/>
              <a:t>Sony </a:t>
            </a:r>
            <a:r>
              <a:rPr lang="tr-TR" sz="2400" dirty="0" err="1"/>
              <a:t>PlayStation</a:t>
            </a:r>
            <a:r>
              <a:rPr lang="tr-TR" sz="2400" dirty="0"/>
              <a:t> 3</a:t>
            </a:r>
            <a:endParaRPr lang="tr-TR" sz="3600" dirty="0"/>
          </a:p>
          <a:p>
            <a:pPr lvl="0"/>
            <a:r>
              <a:rPr lang="tr-TR" sz="2800" dirty="0" err="1"/>
              <a:t>Atmel</a:t>
            </a:r>
            <a:r>
              <a:rPr lang="tr-TR" sz="2800" dirty="0"/>
              <a:t> AVR:</a:t>
            </a:r>
            <a:endParaRPr lang="tr-TR" sz="4000" dirty="0"/>
          </a:p>
          <a:p>
            <a:pPr lvl="1"/>
            <a:r>
              <a:rPr lang="tr-TR" sz="2400" dirty="0"/>
              <a:t>BMW otomobillerde denetçi olarak kullanılıyor.</a:t>
            </a:r>
            <a:endParaRPr lang="tr-TR" dirty="0"/>
          </a:p>
        </p:txBody>
      </p:sp>
      <p:sp>
        <p:nvSpPr>
          <p:cNvPr id="3" name="2 Başlık"/>
          <p:cNvSpPr>
            <a:spLocks noGrp="1"/>
          </p:cNvSpPr>
          <p:nvPr>
            <p:ph type="title"/>
          </p:nvPr>
        </p:nvSpPr>
        <p:spPr>
          <a:xfrm>
            <a:off x="457200" y="188640"/>
            <a:ext cx="8229600" cy="922114"/>
          </a:xfrm>
        </p:spPr>
        <p:txBody>
          <a:bodyPr>
            <a:noAutofit/>
          </a:bodyPr>
          <a:lstStyle/>
          <a:p>
            <a:r>
              <a:rPr lang="tr-TR" sz="3200" dirty="0"/>
              <a:t>RISC işlemcilerin kullanıldığı ürünlere ilişkin örnekler</a:t>
            </a:r>
            <a:endParaRPr lang="tr-TR" sz="4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484784"/>
            <a:ext cx="8229600" cy="4608512"/>
          </a:xfrm>
        </p:spPr>
        <p:txBody>
          <a:bodyPr>
            <a:normAutofit/>
          </a:bodyPr>
          <a:lstStyle/>
          <a:p>
            <a:r>
              <a:rPr lang="tr-TR" sz="2400" b="1" dirty="0" err="1"/>
              <a:t>Acorn</a:t>
            </a:r>
            <a:r>
              <a:rPr lang="tr-TR" sz="2400" b="1" dirty="0"/>
              <a:t> </a:t>
            </a:r>
            <a:r>
              <a:rPr lang="tr-TR" sz="2400" b="1" dirty="0" err="1"/>
              <a:t>Computers</a:t>
            </a:r>
            <a:r>
              <a:rPr lang="tr-TR" sz="2400" b="1" dirty="0"/>
              <a:t> Ltd.</a:t>
            </a:r>
            <a:r>
              <a:rPr lang="tr-TR" sz="2400" dirty="0"/>
              <a:t> tarafından geliştirme projesi olarak ARM dizaynı 1983 yılında başlamıştır.</a:t>
            </a:r>
          </a:p>
          <a:p>
            <a:endParaRPr lang="tr-TR" sz="2400" dirty="0"/>
          </a:p>
          <a:p>
            <a:r>
              <a:rPr lang="tr-TR" sz="2400" dirty="0"/>
              <a:t>RISC tabanlı bir işlemci mimarisidir, 32 ve 64 bit versiyonları vardır, genel itibarıyla düşük güç tüketimi, diğer RISC tabanlı işlemcilere göre yüksek performanslı oluşu ve x86-x64 işlemcilere göre daha hesaplı olmasından dolayı gömülü sistemlerde, taşınabilir aygıtlarda kullanılan yonga setlerinde genelde ARM işlemci tercih edilir. </a:t>
            </a:r>
          </a:p>
        </p:txBody>
      </p:sp>
      <p:sp>
        <p:nvSpPr>
          <p:cNvPr id="3" name="2 Başlık"/>
          <p:cNvSpPr>
            <a:spLocks noGrp="1"/>
          </p:cNvSpPr>
          <p:nvPr>
            <p:ph type="title"/>
          </p:nvPr>
        </p:nvSpPr>
        <p:spPr/>
        <p:txBody>
          <a:bodyPr>
            <a:normAutofit/>
          </a:bodyPr>
          <a:lstStyle/>
          <a:p>
            <a:br>
              <a:rPr lang="tr-TR" sz="1400" dirty="0">
                <a:solidFill>
                  <a:srgbClr val="000000"/>
                </a:solidFill>
                <a:latin typeface="Franklin Gothic Book"/>
              </a:rPr>
            </a:br>
            <a:r>
              <a:rPr lang="tr-TR" sz="4400" dirty="0" err="1">
                <a:latin typeface="Franklin Gothic Book"/>
              </a:rPr>
              <a:t>Acorn</a:t>
            </a:r>
            <a:r>
              <a:rPr lang="tr-TR" sz="4400" dirty="0">
                <a:latin typeface="Franklin Gothic Book"/>
              </a:rPr>
              <a:t> RISC </a:t>
            </a:r>
            <a:r>
              <a:rPr lang="tr-TR" sz="4400" dirty="0" err="1">
                <a:latin typeface="Franklin Gothic Book"/>
              </a:rPr>
              <a:t>Machine</a:t>
            </a:r>
            <a:r>
              <a:rPr lang="tr-TR" sz="4400" dirty="0">
                <a:latin typeface="Franklin Gothic Book"/>
              </a:rPr>
              <a:t> (ARM) </a:t>
            </a: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200" dirty="0" err="1"/>
              <a:t>PDA’lar</a:t>
            </a:r>
            <a:r>
              <a:rPr lang="tr-TR" sz="2200" dirty="0"/>
              <a:t> ve el cihazlarında yaygın olarak kullanılır </a:t>
            </a:r>
          </a:p>
          <a:p>
            <a:r>
              <a:rPr lang="tr-TR" sz="2200" dirty="0" err="1"/>
              <a:t>Iphone</a:t>
            </a:r>
            <a:r>
              <a:rPr lang="tr-TR" sz="2200" dirty="0"/>
              <a:t>, </a:t>
            </a:r>
            <a:r>
              <a:rPr lang="tr-TR" sz="2200" dirty="0" err="1"/>
              <a:t>Ipod</a:t>
            </a:r>
            <a:r>
              <a:rPr lang="tr-TR" sz="2200" dirty="0"/>
              <a:t> </a:t>
            </a:r>
          </a:p>
          <a:p>
            <a:r>
              <a:rPr lang="tr-TR" sz="2200" dirty="0"/>
              <a:t>En yaygın biçimde kullanılan gömülü sistem mimarisidir </a:t>
            </a:r>
          </a:p>
          <a:p>
            <a:r>
              <a:rPr lang="tr-TR" sz="2200" dirty="0"/>
              <a:t>Herhangi bir türdeki mimariler içinde en geniş kullanım alanı olan mimaridir. </a:t>
            </a:r>
          </a:p>
          <a:p>
            <a:r>
              <a:rPr lang="tr-TR" sz="2200" dirty="0"/>
              <a:t>ARM firması kendi başına işlemci üretmez, dizayn ve lisansı satar. </a:t>
            </a:r>
          </a:p>
          <a:p>
            <a:r>
              <a:rPr lang="tr-TR" sz="2200" dirty="0"/>
              <a:t>Özelleştirilebildiğinden aynı jenerasyon işlemci, farklı üreticilerden değiştirilmiş olarak çıkabilir. Bu nedenle performansta farklılıklar görülür.</a:t>
            </a:r>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ox(in)">
                                      <p:cBhvr>
                                        <p:cTn id="10" dur="500"/>
                                        <p:tgtEl>
                                          <p:spTgt spid="2">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ox(in)">
                                      <p:cBhvr>
                                        <p:cTn id="13" dur="500"/>
                                        <p:tgtEl>
                                          <p:spTgt spid="2">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ox(in)">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ox(in)">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ox(in)">
                                      <p:cBhvr>
                                        <p:cTn id="2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BB338707-427F-73D2-6CD7-5B736A23D68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9237" r="9251"/>
          <a:stretch/>
        </p:blipFill>
        <p:spPr>
          <a:xfrm>
            <a:off x="189778" y="692696"/>
            <a:ext cx="8764443" cy="4968552"/>
          </a:xfrm>
        </p:spPr>
      </p:pic>
      <p:sp>
        <p:nvSpPr>
          <p:cNvPr id="3" name="Başlık 2">
            <a:extLst>
              <a:ext uri="{FF2B5EF4-FFF2-40B4-BE49-F238E27FC236}">
                <a16:creationId xmlns:a16="http://schemas.microsoft.com/office/drawing/2014/main" id="{456DAE6D-C44A-C50C-A378-F138C51EAAD8}"/>
              </a:ext>
            </a:extLst>
          </p:cNvPr>
          <p:cNvSpPr>
            <a:spLocks noGrp="1"/>
          </p:cNvSpPr>
          <p:nvPr>
            <p:ph type="title"/>
          </p:nvPr>
        </p:nvSpPr>
        <p:spPr/>
        <p:txBody>
          <a:bodyPr/>
          <a:lstStyle/>
          <a:p>
            <a:endParaRPr lang="tr-TR"/>
          </a:p>
        </p:txBody>
      </p:sp>
    </p:spTree>
    <p:extLst>
      <p:ext uri="{BB962C8B-B14F-4D97-AF65-F5344CB8AC3E}">
        <p14:creationId xmlns:p14="http://schemas.microsoft.com/office/powerpoint/2010/main" val="3515087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ekran görüntüsü, pil içeren bir resim&#10;&#10;Yapay zeka tarafından oluşturulan içerik yanlış olabilir.">
            <a:extLst>
              <a:ext uri="{FF2B5EF4-FFF2-40B4-BE49-F238E27FC236}">
                <a16:creationId xmlns:a16="http://schemas.microsoft.com/office/drawing/2014/main" id="{F8EB79DB-DFFE-B44E-195D-3FC2889C78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3732" y="692696"/>
            <a:ext cx="8229600" cy="4388845"/>
          </a:xfrm>
        </p:spPr>
      </p:pic>
      <p:sp>
        <p:nvSpPr>
          <p:cNvPr id="3" name="Başlık 2">
            <a:extLst>
              <a:ext uri="{FF2B5EF4-FFF2-40B4-BE49-F238E27FC236}">
                <a16:creationId xmlns:a16="http://schemas.microsoft.com/office/drawing/2014/main" id="{6FDFCE75-2979-507A-9B27-8131920D161F}"/>
              </a:ext>
            </a:extLst>
          </p:cNvPr>
          <p:cNvSpPr>
            <a:spLocks noGrp="1"/>
          </p:cNvSpPr>
          <p:nvPr>
            <p:ph type="title"/>
          </p:nvPr>
        </p:nvSpPr>
        <p:spPr/>
        <p:txBody>
          <a:bodyPr/>
          <a:lstStyle/>
          <a:p>
            <a:endParaRPr lang="tr-TR"/>
          </a:p>
        </p:txBody>
      </p:sp>
    </p:spTree>
    <p:extLst>
      <p:ext uri="{BB962C8B-B14F-4D97-AF65-F5344CB8AC3E}">
        <p14:creationId xmlns:p14="http://schemas.microsoft.com/office/powerpoint/2010/main" val="38913917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14064</TotalTime>
  <Words>2310</Words>
  <Application>Microsoft Office PowerPoint</Application>
  <PresentationFormat>Ekran Gösterisi (4:3)</PresentationFormat>
  <Paragraphs>146</Paragraphs>
  <Slides>25</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25</vt:i4>
      </vt:variant>
    </vt:vector>
  </HeadingPairs>
  <TitlesOfParts>
    <vt:vector size="32" baseType="lpstr">
      <vt:lpstr>Franklin Gothic Book</vt:lpstr>
      <vt:lpstr>Lucida Sans Unicode</vt:lpstr>
      <vt:lpstr>Verdana</vt:lpstr>
      <vt:lpstr>Wingdings</vt:lpstr>
      <vt:lpstr>Wingdings 2</vt:lpstr>
      <vt:lpstr>Wingdings 3</vt:lpstr>
      <vt:lpstr>Kalabalık</vt:lpstr>
      <vt:lpstr>Merkezi İşlem Birimi-CPU’nun SINIFLANDIRILMASI</vt:lpstr>
      <vt:lpstr>Komut yapıları, sayıları ve adresleme kiplerine göre:</vt:lpstr>
      <vt:lpstr>CISC (Complex instruction set computer-Karmaşık komut setli bilgisayar)</vt:lpstr>
      <vt:lpstr>PowerPoint Sunusu</vt:lpstr>
      <vt:lpstr>PowerPoint Sunusu</vt:lpstr>
      <vt:lpstr>PowerPoint Sunusu</vt:lpstr>
      <vt:lpstr>PowerPoint Sunusu</vt:lpstr>
      <vt:lpstr>PowerPoint Sunusu</vt:lpstr>
      <vt:lpstr>RISC (Reduced instruction set computer-İndirgenmiş komut setli bilgisayar)</vt:lpstr>
      <vt:lpstr>PowerPoint Sunusu</vt:lpstr>
      <vt:lpstr>RISC Özellikleri</vt:lpstr>
      <vt:lpstr>PowerPoint Sunusu</vt:lpstr>
      <vt:lpstr>PowerPoint Sunusu</vt:lpstr>
      <vt:lpstr>PowerPoint Sunusu</vt:lpstr>
      <vt:lpstr>PowerPoint Sunusu</vt:lpstr>
      <vt:lpstr>PowerPoint Sunusu</vt:lpstr>
      <vt:lpstr>PowerPoint Sunusu</vt:lpstr>
      <vt:lpstr>RISC VE CISC MİMARİ KARŞILAŞTIRMASI</vt:lpstr>
      <vt:lpstr>PowerPoint Sunusu</vt:lpstr>
      <vt:lpstr>CISC ve RISC işlemci örnekleri</vt:lpstr>
      <vt:lpstr>RISC işlemcilerin kullanıldığı ürünlere ilişkin örnekler</vt:lpstr>
      <vt:lpstr> Acorn RISC Machine (ARM) </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503</cp:revision>
  <dcterms:created xsi:type="dcterms:W3CDTF">2021-02-14T11:19:24Z</dcterms:created>
  <dcterms:modified xsi:type="dcterms:W3CDTF">2025-02-10T21:10:08Z</dcterms:modified>
</cp:coreProperties>
</file>