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sldIdLst>
    <p:sldId id="261" r:id="rId2"/>
    <p:sldId id="291" r:id="rId3"/>
    <p:sldId id="295" r:id="rId4"/>
    <p:sldId id="262" r:id="rId5"/>
    <p:sldId id="288" r:id="rId6"/>
    <p:sldId id="289"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90" r:id="rId32"/>
    <p:sldId id="294" r:id="rId33"/>
    <p:sldId id="293" r:id="rId3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466" autoAdjust="0"/>
  </p:normalViewPr>
  <p:slideViewPr>
    <p:cSldViewPr>
      <p:cViewPr varScale="1">
        <p:scale>
          <a:sx n="63" d="100"/>
          <a:sy n="63" d="100"/>
        </p:scale>
        <p:origin x="1380" y="5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0" name="9 Dik Üçgen"/>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Başlık"/>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tr-TR"/>
              <a:t>Asıl başlık stili için tıklatın</a:t>
            </a:r>
            <a:endParaRPr kumimoji="0" lang="en-US"/>
          </a:p>
        </p:txBody>
      </p:sp>
      <p:sp>
        <p:nvSpPr>
          <p:cNvPr id="17" name="16 Alt Başlık"/>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a:t>Asıl alt başlık stilini düzenlemek için tıklatın</a:t>
            </a:r>
            <a:endParaRPr kumimoji="0" lang="en-US"/>
          </a:p>
        </p:txBody>
      </p:sp>
      <p:grpSp>
        <p:nvGrpSpPr>
          <p:cNvPr id="2" name="1 Grup"/>
          <p:cNvGrpSpPr/>
          <p:nvPr/>
        </p:nvGrpSpPr>
        <p:grpSpPr>
          <a:xfrm>
            <a:off x="-3765" y="4953000"/>
            <a:ext cx="9147765" cy="1912088"/>
            <a:chOff x="-3765" y="4832896"/>
            <a:chExt cx="9147765" cy="2032192"/>
          </a:xfrm>
        </p:grpSpPr>
        <p:sp>
          <p:nvSpPr>
            <p:cNvPr id="7" name="6 Serbest Form"/>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7 Serbest Form"/>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Serbest Form"/>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11 Düz Bağlayıcı"/>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29 Veri Yer Tutucusu"/>
          <p:cNvSpPr>
            <a:spLocks noGrp="1"/>
          </p:cNvSpPr>
          <p:nvPr>
            <p:ph type="dt" sz="half" idx="10"/>
          </p:nvPr>
        </p:nvSpPr>
        <p:spPr/>
        <p:txBody>
          <a:bodyPr/>
          <a:lstStyle>
            <a:lvl1pPr>
              <a:defRPr>
                <a:solidFill>
                  <a:srgbClr val="FFFFFF"/>
                </a:solidFill>
              </a:defRPr>
            </a:lvl1pPr>
            <a:extLst/>
          </a:lstStyle>
          <a:p>
            <a:fld id="{D9F75050-0E15-4C5B-92B0-66D068882F1F}" type="datetimeFigureOut">
              <a:rPr lang="tr-TR" smtClean="0"/>
              <a:pPr/>
              <a:t>14.04.2022</a:t>
            </a:fld>
            <a:endParaRPr lang="tr-TR"/>
          </a:p>
        </p:txBody>
      </p:sp>
      <p:sp>
        <p:nvSpPr>
          <p:cNvPr id="19" name="18 Altbilgi Yer Tutucusu"/>
          <p:cNvSpPr>
            <a:spLocks noGrp="1"/>
          </p:cNvSpPr>
          <p:nvPr>
            <p:ph type="ftr" sz="quarter" idx="11"/>
          </p:nvPr>
        </p:nvSpPr>
        <p:spPr/>
        <p:txBody>
          <a:bodyPr/>
          <a:lstStyle>
            <a:lvl1pPr>
              <a:defRPr>
                <a:solidFill>
                  <a:schemeClr val="accent1">
                    <a:tint val="20000"/>
                  </a:schemeClr>
                </a:solidFill>
              </a:defRPr>
            </a:lvl1pPr>
            <a:extLst/>
          </a:lstStyle>
          <a:p>
            <a:endParaRPr lang="tr-TR"/>
          </a:p>
        </p:txBody>
      </p:sp>
      <p:sp>
        <p:nvSpPr>
          <p:cNvPr id="27" name="26 Slayt Numarası Yer Tutucusu"/>
          <p:cNvSpPr>
            <a:spLocks noGrp="1"/>
          </p:cNvSpPr>
          <p:nvPr>
            <p:ph type="sldNum" sz="quarter" idx="12"/>
          </p:nvPr>
        </p:nvSpPr>
        <p:spPr/>
        <p:txBody>
          <a:bodyPr/>
          <a:lstStyle>
            <a:lvl1pPr>
              <a:defRPr>
                <a:solidFill>
                  <a:srgbClr val="FFFFFF"/>
                </a:solidFill>
              </a:defRPr>
            </a:lvl1pPr>
            <a:extLst/>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14.04.2022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7" name="6 Başlık"/>
          <p:cNvSpPr>
            <a:spLocks noGrp="1"/>
          </p:cNvSpPr>
          <p:nvPr>
            <p:ph type="title"/>
          </p:nvPr>
        </p:nvSpPr>
        <p:spPr/>
        <p:txBody>
          <a:bodyPr rtlCol="0"/>
          <a:lstStyle/>
          <a:p>
            <a:r>
              <a:rPr kumimoji="0" lang="tr-TR"/>
              <a:t>Asıl başlık stili için tıklatın</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tr-TR"/>
              <a:t>Asıl başlık stili için tıklatın</a:t>
            </a:r>
            <a:endParaRPr kumimoji="0" lang="en-US"/>
          </a:p>
        </p:txBody>
      </p:sp>
      <p:sp>
        <p:nvSpPr>
          <p:cNvPr id="3" name="2 Metin Yer Tutucusu"/>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14.04.2022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7" name="6 Köşeli Çift Ayraç"/>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7 Köşeli Çift Ayraç"/>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bg>
      <p:bgRef idx="1002">
        <a:schemeClr val="bg1"/>
      </p:bgRef>
    </p:bg>
    <p:spTree>
      <p:nvGrpSpPr>
        <p:cNvPr id="1" name=""/>
        <p:cNvGrpSpPr/>
        <p:nvPr/>
      </p:nvGrpSpPr>
      <p:grpSpPr>
        <a:xfrm>
          <a:off x="0" y="0"/>
          <a:ext cx="0" cy="0"/>
          <a:chOff x="0" y="0"/>
          <a:chExt cx="0" cy="0"/>
        </a:xfrm>
      </p:grpSpPr>
      <p:sp>
        <p:nvSpPr>
          <p:cNvPr id="3" name="2 İçerik Yer Tutucusu"/>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İçerik Yer Tutucusu"/>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14.04.2022</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8" name="7 Başlık"/>
          <p:cNvSpPr>
            <a:spLocks noGrp="1"/>
          </p:cNvSpPr>
          <p:nvPr>
            <p:ph type="title"/>
          </p:nvPr>
        </p:nvSpPr>
        <p:spPr/>
        <p:txBody>
          <a:bodyPr rtlCol="0"/>
          <a:lstStyle/>
          <a:p>
            <a:r>
              <a:rPr kumimoji="0" lang="tr-TR"/>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bg>
      <p:bgRef idx="1003">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8229600" cy="1143000"/>
          </a:xfrm>
        </p:spPr>
        <p:txBody>
          <a:bodyPr anchor="ctr"/>
          <a:lstStyle>
            <a:lvl1pPr>
              <a:defRPr/>
            </a:lvl1pPr>
            <a:extLst/>
          </a:lstStyle>
          <a:p>
            <a:r>
              <a:rPr kumimoji="0" lang="tr-TR"/>
              <a:t>Asıl başlık stili için tıklatın</a:t>
            </a:r>
            <a:endParaRPr kumimoji="0" lang="en-US"/>
          </a:p>
        </p:txBody>
      </p:sp>
      <p:sp>
        <p:nvSpPr>
          <p:cNvPr id="3" name="2 Metin Yer Tutucusu"/>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4" name="3 Metin Yer Tutucusu"/>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5" name="4 İçerik Yer Tutucusu"/>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6" name="5 İçerik Yer Tutucusu"/>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7" name="6 Veri Yer Tutucusu"/>
          <p:cNvSpPr>
            <a:spLocks noGrp="1"/>
          </p:cNvSpPr>
          <p:nvPr>
            <p:ph type="dt" sz="half" idx="10"/>
          </p:nvPr>
        </p:nvSpPr>
        <p:spPr/>
        <p:txBody>
          <a:bodyPr/>
          <a:lstStyle/>
          <a:p>
            <a:fld id="{D9F75050-0E15-4C5B-92B0-66D068882F1F}" type="datetimeFigureOut">
              <a:rPr lang="tr-TR" smtClean="0"/>
              <a:pPr/>
              <a:t>14.04.2022</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bg>
      <p:bgRef idx="1002">
        <a:schemeClr val="bg1"/>
      </p:bgRef>
    </p:bg>
    <p:spTree>
      <p:nvGrpSpPr>
        <p:cNvPr id="1" name=""/>
        <p:cNvGrpSpPr/>
        <p:nvPr/>
      </p:nvGrpSpPr>
      <p:grpSpPr>
        <a:xfrm>
          <a:off x="0" y="0"/>
          <a:ext cx="0" cy="0"/>
          <a:chOff x="0" y="0"/>
          <a:chExt cx="0" cy="0"/>
        </a:xfrm>
      </p:grpSpPr>
      <p:sp>
        <p:nvSpPr>
          <p:cNvPr id="3" name="2 Veri Yer Tutucusu"/>
          <p:cNvSpPr>
            <a:spLocks noGrp="1"/>
          </p:cNvSpPr>
          <p:nvPr>
            <p:ph type="dt" sz="half" idx="10"/>
          </p:nvPr>
        </p:nvSpPr>
        <p:spPr/>
        <p:txBody>
          <a:bodyPr/>
          <a:lstStyle/>
          <a:p>
            <a:fld id="{D9F75050-0E15-4C5B-92B0-66D068882F1F}" type="datetimeFigureOut">
              <a:rPr lang="tr-TR" smtClean="0"/>
              <a:pPr/>
              <a:t>14.04.2022</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6" name="5 Başlık"/>
          <p:cNvSpPr>
            <a:spLocks noGrp="1"/>
          </p:cNvSpPr>
          <p:nvPr>
            <p:ph type="title"/>
          </p:nvPr>
        </p:nvSpPr>
        <p:spPr/>
        <p:txBody>
          <a:bodyPr rtlCol="0"/>
          <a:lstStyle/>
          <a:p>
            <a:r>
              <a:rPr kumimoji="0" lang="tr-TR"/>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14.04.2022</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3">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tr-TR"/>
              <a:t>Asıl başlık stili için tıklatın</a:t>
            </a:r>
            <a:endParaRPr kumimoji="0" lang="en-US"/>
          </a:p>
        </p:txBody>
      </p:sp>
      <p:sp>
        <p:nvSpPr>
          <p:cNvPr id="3" name="2 Metin Yer Tutucusu"/>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tr-TR"/>
              <a:t>Asıl metin stillerini düzenlemek için tıklatın</a:t>
            </a:r>
          </a:p>
        </p:txBody>
      </p:sp>
      <p:sp>
        <p:nvSpPr>
          <p:cNvPr id="4" name="3 İçerik Yer Tutucusu"/>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a:xfrm>
            <a:off x="6727032" y="6407944"/>
            <a:ext cx="1920240" cy="365760"/>
          </a:xfrm>
        </p:spPr>
        <p:txBody>
          <a:bodyPr/>
          <a:lstStyle/>
          <a:p>
            <a:fld id="{D9F75050-0E15-4C5B-92B0-66D068882F1F}" type="datetimeFigureOut">
              <a:rPr lang="tr-TR" smtClean="0"/>
              <a:pPr/>
              <a:t>14.04.2022</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bg>
      <p:bgRef idx="1002">
        <a:schemeClr val="bg1"/>
      </p:bgRef>
    </p:bg>
    <p:spTree>
      <p:nvGrpSpPr>
        <p:cNvPr id="1" name=""/>
        <p:cNvGrpSpPr/>
        <p:nvPr/>
      </p:nvGrpSpPr>
      <p:grpSpPr>
        <a:xfrm>
          <a:off x="0" y="0"/>
          <a:ext cx="0" cy="0"/>
          <a:chOff x="0" y="0"/>
          <a:chExt cx="0" cy="0"/>
        </a:xfrm>
      </p:grpSpPr>
      <p:sp>
        <p:nvSpPr>
          <p:cNvPr id="4" name="3 Metin Yer Tutucusu"/>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tr-TR"/>
              <a:t>Asıl metin stillerini düzenlemek için tıklatın</a:t>
            </a:r>
          </a:p>
        </p:txBody>
      </p:sp>
      <p:sp>
        <p:nvSpPr>
          <p:cNvPr id="3" name="2 Resim Yer Tutucusu"/>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tr-TR"/>
              <a:t>Resim eklemek için simgeyi tıklatın</a:t>
            </a:r>
            <a:endParaRPr kumimoji="0" lang="en-US" dirty="0"/>
          </a:p>
        </p:txBody>
      </p:sp>
      <p:sp>
        <p:nvSpPr>
          <p:cNvPr id="5" name="4 Veri Yer Tutucusu"/>
          <p:cNvSpPr>
            <a:spLocks noGrp="1"/>
          </p:cNvSpPr>
          <p:nvPr>
            <p:ph type="dt" sz="half" idx="10"/>
          </p:nvPr>
        </p:nvSpPr>
        <p:spPr/>
        <p:txBody>
          <a:bodyPr/>
          <a:lstStyle>
            <a:lvl1pPr>
              <a:defRPr>
                <a:solidFill>
                  <a:schemeClr val="tx1"/>
                </a:solidFill>
              </a:defRPr>
            </a:lvl1pPr>
            <a:extLst/>
          </a:lstStyle>
          <a:p>
            <a:fld id="{D9F75050-0E15-4C5B-92B0-66D068882F1F}" type="datetimeFigureOut">
              <a:rPr lang="tr-TR" smtClean="0"/>
              <a:pPr/>
              <a:t>14.04.2022</a:t>
            </a:fld>
            <a:endParaRPr lang="tr-TR"/>
          </a:p>
        </p:txBody>
      </p:sp>
      <p:sp>
        <p:nvSpPr>
          <p:cNvPr id="6" name="5 Altbilgi Yer Tutucusu"/>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tr-TR"/>
          </a:p>
        </p:txBody>
      </p:sp>
      <p:sp>
        <p:nvSpPr>
          <p:cNvPr id="7" name="6 Slayt Numarası Yer Tutucusu"/>
          <p:cNvSpPr>
            <a:spLocks noGrp="1"/>
          </p:cNvSpPr>
          <p:nvPr>
            <p:ph type="sldNum" sz="quarter" idx="12"/>
          </p:nvPr>
        </p:nvSpPr>
        <p:spPr/>
        <p:txBody>
          <a:bodyPr/>
          <a:lstStyle>
            <a:lvl1pPr>
              <a:defRPr>
                <a:solidFill>
                  <a:schemeClr val="tx1"/>
                </a:solidFill>
              </a:defRPr>
            </a:lvl1pPr>
            <a:extLst/>
          </a:lstStyle>
          <a:p>
            <a:fld id="{B1DEFA8C-F947-479F-BE07-76B6B3F80BF1}" type="slidenum">
              <a:rPr lang="tr-TR" smtClean="0"/>
              <a:pPr/>
              <a:t>‹#›</a:t>
            </a:fld>
            <a:endParaRPr lang="tr-TR"/>
          </a:p>
        </p:txBody>
      </p:sp>
      <p:sp>
        <p:nvSpPr>
          <p:cNvPr id="2" name="1 Başlık"/>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tr-TR"/>
              <a:t>Asıl başlık stili için tıklatın</a:t>
            </a:r>
            <a:endParaRPr kumimoji="0" lang="en-US"/>
          </a:p>
        </p:txBody>
      </p:sp>
      <p:sp>
        <p:nvSpPr>
          <p:cNvPr id="8" name="7 Serbest Form"/>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Serbest Form"/>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Dik Üçgen"/>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10 Düz Bağlayıcı"/>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11 Köşeli Çift Ayraç"/>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12 Köşeli Çift Ayraç"/>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1481329"/>
            <a:ext cx="8229600" cy="4386071"/>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14.04.2022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44013" y="274640"/>
            <a:ext cx="1777470" cy="5592761"/>
          </a:xfrm>
        </p:spPr>
        <p:txBody>
          <a:bodyPr vert="eaVert"/>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274641"/>
            <a:ext cx="6324600" cy="5592760"/>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14.04.2022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Serbest Form"/>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Serbest Form"/>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Dik Üçgen"/>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14 Düz Bağlayıcı"/>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Başlık Yer Tutucusu"/>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tr-TR"/>
              <a:t>Asıl başlık stili için tıklatın</a:t>
            </a:r>
            <a:endParaRPr kumimoji="0" lang="en-US"/>
          </a:p>
        </p:txBody>
      </p:sp>
      <p:sp>
        <p:nvSpPr>
          <p:cNvPr id="30" name="29 Metin Yer Tutucusu"/>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10" name="9 Veri Yer Tutucusu"/>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9F75050-0E15-4C5B-92B0-66D068882F1F}" type="datetimeFigureOut">
              <a:rPr lang="tr-TR" smtClean="0"/>
              <a:pPr/>
              <a:t>14.04.2022</a:t>
            </a:fld>
            <a:endParaRPr lang="tr-TR"/>
          </a:p>
        </p:txBody>
      </p:sp>
      <p:sp>
        <p:nvSpPr>
          <p:cNvPr id="22" name="21 Altbilgi Yer Tutucusu"/>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tr-TR"/>
          </a:p>
        </p:txBody>
      </p:sp>
      <p:sp>
        <p:nvSpPr>
          <p:cNvPr id="18" name="17 Slayt Numarası Yer Tutucusu"/>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476672"/>
            <a:ext cx="8229600" cy="5458611"/>
          </a:xfrm>
        </p:spPr>
        <p:txBody>
          <a:bodyPr>
            <a:noAutofit/>
          </a:bodyPr>
          <a:lstStyle/>
          <a:p>
            <a:pPr>
              <a:buNone/>
            </a:pPr>
            <a:r>
              <a:rPr lang="tr-TR" sz="2800" b="1" dirty="0"/>
              <a:t>Program Komutlarının Çalıştırılması</a:t>
            </a:r>
            <a:endParaRPr lang="tr-TR" sz="2400" b="1" dirty="0"/>
          </a:p>
          <a:p>
            <a:r>
              <a:rPr lang="tr-TR" sz="2200" dirty="0"/>
              <a:t>Makine komutu (</a:t>
            </a:r>
            <a:r>
              <a:rPr lang="tr-TR" sz="2200" dirty="0" err="1"/>
              <a:t>Machine</a:t>
            </a:r>
            <a:r>
              <a:rPr lang="tr-TR" sz="2200" dirty="0"/>
              <a:t> </a:t>
            </a:r>
            <a:r>
              <a:rPr lang="tr-TR" sz="2200" dirty="0" err="1"/>
              <a:t>instruction</a:t>
            </a:r>
            <a:r>
              <a:rPr lang="tr-TR" sz="2200" dirty="0"/>
              <a:t>) işlemciye ne yapması gerektiğini söyleyen ve ikili formatta yazılmış (10010110 gibi) ifadelerdir. Komutlar </a:t>
            </a:r>
            <a:r>
              <a:rPr lang="tr-TR" sz="2200" dirty="0" err="1"/>
              <a:t>ard</a:t>
            </a:r>
            <a:r>
              <a:rPr lang="tr-TR" sz="2200" dirty="0"/>
              <a:t> arda sıralanarak programlar oluşturulur. Başka bir ifade ile program makine komutlarının </a:t>
            </a:r>
            <a:r>
              <a:rPr lang="tr-TR" sz="2200" dirty="0" err="1"/>
              <a:t>ard</a:t>
            </a:r>
            <a:r>
              <a:rPr lang="tr-TR" sz="2200" dirty="0"/>
              <a:t> arda sıralanmasıdır.</a:t>
            </a:r>
          </a:p>
          <a:p>
            <a:endParaRPr lang="tr-TR" sz="1000" dirty="0"/>
          </a:p>
          <a:p>
            <a:r>
              <a:rPr lang="tr-TR" sz="2200" dirty="0"/>
              <a:t>Programlar ve veriler aynı bellek üzerinde yer alırlar. CPU bellekten komut kodunu okur Komut kaydedicisine (IR) yükler. Kontrol birimi IR deki değere göre gerekli kontrol sinyallerini üreterek işlemin yapılmasını sağlar. Bir program içinde yer alan her bir makine komutunun çalışması üç adımda gerçekleştirilir. Bunlar:</a:t>
            </a:r>
          </a:p>
          <a:p>
            <a:pPr lvl="1"/>
            <a:r>
              <a:rPr lang="tr-TR" sz="2200" dirty="0" err="1"/>
              <a:t>Algetir</a:t>
            </a:r>
            <a:r>
              <a:rPr lang="tr-TR" sz="2200" dirty="0"/>
              <a:t> (</a:t>
            </a:r>
            <a:r>
              <a:rPr lang="tr-TR" sz="2200" dirty="0" err="1"/>
              <a:t>Fetch</a:t>
            </a:r>
            <a:r>
              <a:rPr lang="tr-TR" sz="2200" dirty="0"/>
              <a:t>) </a:t>
            </a:r>
          </a:p>
          <a:p>
            <a:pPr lvl="1"/>
            <a:r>
              <a:rPr lang="tr-TR" sz="2200" dirty="0"/>
              <a:t>Kodunu çöz (</a:t>
            </a:r>
            <a:r>
              <a:rPr lang="tr-TR" sz="2200" dirty="0" err="1"/>
              <a:t>Decode</a:t>
            </a:r>
            <a:r>
              <a:rPr lang="tr-TR" sz="2200" dirty="0"/>
              <a:t>) </a:t>
            </a:r>
          </a:p>
          <a:p>
            <a:pPr lvl="1"/>
            <a:r>
              <a:rPr lang="tr-TR" sz="2200" dirty="0"/>
              <a:t>Çalıştır (</a:t>
            </a:r>
            <a:r>
              <a:rPr lang="tr-TR" sz="2200" dirty="0" err="1"/>
              <a:t>Execute</a:t>
            </a:r>
            <a:r>
              <a:rPr lang="tr-TR" sz="2200" dirty="0"/>
              <a: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620688"/>
            <a:ext cx="8229600" cy="5616624"/>
          </a:xfrm>
        </p:spPr>
        <p:txBody>
          <a:bodyPr>
            <a:noAutofit/>
          </a:bodyPr>
          <a:lstStyle/>
          <a:p>
            <a:r>
              <a:rPr lang="tr-TR" sz="2000" dirty="0"/>
              <a:t>Aritmetik Mantık Birimi (ALU): İki girişli (A ve B) ve bir çıkışlı (Y) </a:t>
            </a:r>
            <a:r>
              <a:rPr lang="tr-TR" sz="2000" dirty="0" err="1"/>
              <a:t>kombinasyonel</a:t>
            </a:r>
            <a:r>
              <a:rPr lang="tr-TR" sz="2000" dirty="0"/>
              <a:t> bir devre olup giriş ve çıkışları genelde kaydedicilerle birleştirilmiştir. Bu birim toplama, çıkarma, lojik çarpma ve kaydırma gibi bir dizi işlemleri yürütmek için kullanılır. Eğer işlemcide bir kerede işlenen veri uzunluğu n bit ise ALU da n bit veriler üzerinde işlem yapmaktadır. Daha karmaşık işlemcilerdeki </a:t>
            </a:r>
            <a:r>
              <a:rPr lang="tr-TR" sz="2000" dirty="0" err="1"/>
              <a:t>ALU’ları</a:t>
            </a:r>
            <a:r>
              <a:rPr lang="tr-TR" sz="2000" dirty="0"/>
              <a:t> daha karmaşık işlemler yapabilmektedir. Ayrıca böyle işlemcilerde birden fazla ALU olabilir. </a:t>
            </a:r>
          </a:p>
          <a:p>
            <a:endParaRPr lang="tr-TR" sz="2000" dirty="0"/>
          </a:p>
          <a:p>
            <a:r>
              <a:rPr lang="tr-TR" sz="2000" dirty="0"/>
              <a:t>Kaydediciler, genel ve özel amaçlı olmakla yerel bellek </a:t>
            </a:r>
            <a:r>
              <a:rPr lang="tr-TR" sz="2000" dirty="0" err="1"/>
              <a:t>rölünü</a:t>
            </a:r>
            <a:r>
              <a:rPr lang="tr-TR" sz="2000" dirty="0"/>
              <a:t> oynamakta ve diğer görevleri üstlenmektedir. Bu görevlerden en önemlisi ALU için kaydedicilerin giriş ve çıkış olarak kullanılması gösterilebilir. Kaydedicilerin sayısı çeşitli mimari yapılarında çeşitlidir. CISC mimarisindeki kaydedicilerin sayısı 8 civarında, RISC mimarisinde ise 32 olmaktadır.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548680"/>
            <a:ext cx="8229600" cy="5688632"/>
          </a:xfrm>
        </p:spPr>
        <p:txBody>
          <a:bodyPr>
            <a:normAutofit fontScale="77500" lnSpcReduction="20000"/>
          </a:bodyPr>
          <a:lstStyle/>
          <a:p>
            <a:r>
              <a:rPr lang="tr-TR" dirty="0"/>
              <a:t>Program sayacı ve adres kaydedicisi dış bellekteki adresi oluşturmak ve adres yoluna iletmek içindir. Bu birimlerin uzunluğu genelde adres yolunun uzunluğuna eşit olmaktadır. Program sayacı komutun yürütülmesinin her aşamasında “1” artırılarak bir sonraki komutun veya verinin adresini oluşturur. </a:t>
            </a:r>
          </a:p>
          <a:p>
            <a:r>
              <a:rPr lang="tr-TR" dirty="0"/>
              <a:t>Komut Kaydedicisi, komutun kodunu alarak dekodere iletir. Dekoder kontrol biriminin bir devresi olup, komutun hangi işlemi yapacağını deşifre etmek içindir. Kontrol birimi hangi işlemi yapacağını dekoderden alarak bu işlemi yapmak için gereken kontrol sinyallerini üretir.  Genelde kontrol birimi iki tür tasarlanmaktadır:</a:t>
            </a:r>
          </a:p>
          <a:p>
            <a:r>
              <a:rPr lang="tr-TR" b="1" dirty="0"/>
              <a:t>1)   </a:t>
            </a:r>
            <a:r>
              <a:rPr lang="tr-TR" dirty="0"/>
              <a:t>Donanım yardımıyla</a:t>
            </a:r>
          </a:p>
          <a:p>
            <a:r>
              <a:rPr lang="tr-TR" b="1" dirty="0"/>
              <a:t>2)   </a:t>
            </a:r>
            <a:r>
              <a:rPr lang="tr-TR" dirty="0" err="1"/>
              <a:t>Mikroprogram</a:t>
            </a:r>
            <a:r>
              <a:rPr lang="tr-TR" dirty="0"/>
              <a:t> yoluyla</a:t>
            </a:r>
          </a:p>
          <a:p>
            <a:r>
              <a:rPr lang="tr-TR" dirty="0"/>
              <a:t>1. yöntem RISC, 2. yöntem  CISC mimarisinde kullanılmaktadır.</a:t>
            </a:r>
          </a:p>
          <a:p>
            <a:endParaRPr lang="tr-TR" dirty="0"/>
          </a:p>
          <a:p>
            <a:r>
              <a:rPr lang="tr-TR" dirty="0"/>
              <a:t>Bütün birimlerin senkron olarak çalışması belirli bir frekansta darbeler üreten saat yardımıyla sağlanmaktadır.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a:bodyPr>
          <a:lstStyle/>
          <a:p>
            <a:r>
              <a:rPr lang="tr-TR" sz="2000" dirty="0"/>
              <a:t>Temel bilgisayarda bir makine komutu 2 parçaya ayrılmıştır. Bu diğer işlemciler için farklı olabilir.</a:t>
            </a:r>
          </a:p>
          <a:p>
            <a:r>
              <a:rPr lang="tr-TR" sz="2000" dirty="0"/>
              <a:t>İlk 12 bitlik kısım komutun kullandığı adresi (</a:t>
            </a:r>
            <a:r>
              <a:rPr lang="tr-TR" sz="2000" b="1" dirty="0" err="1"/>
              <a:t>Operand</a:t>
            </a:r>
            <a:r>
              <a:rPr lang="tr-TR" sz="2000" dirty="0"/>
              <a:t>) tutar. Son 4 bitlik kısım </a:t>
            </a:r>
            <a:r>
              <a:rPr lang="tr-TR" sz="2000" b="1" dirty="0" err="1"/>
              <a:t>opcode</a:t>
            </a:r>
            <a:r>
              <a:rPr lang="tr-TR" sz="2000" dirty="0"/>
              <a:t> (</a:t>
            </a:r>
            <a:r>
              <a:rPr lang="tr-TR" sz="2000" dirty="0" err="1"/>
              <a:t>operation</a:t>
            </a:r>
            <a:r>
              <a:rPr lang="tr-TR" sz="2000" dirty="0"/>
              <a:t> </a:t>
            </a:r>
            <a:r>
              <a:rPr lang="tr-TR" sz="2000" dirty="0" err="1"/>
              <a:t>code</a:t>
            </a:r>
            <a:r>
              <a:rPr lang="tr-TR" sz="2000" dirty="0"/>
              <a:t>) işlem kodunu tutar. Ayrıca 15. Bit Bellek kullanımı (</a:t>
            </a:r>
            <a:r>
              <a:rPr lang="tr-TR" sz="2000" dirty="0" err="1"/>
              <a:t>addressing</a:t>
            </a:r>
            <a:r>
              <a:rPr lang="tr-TR" sz="2000" dirty="0"/>
              <a:t> </a:t>
            </a:r>
            <a:r>
              <a:rPr lang="tr-TR" sz="2000" dirty="0" err="1"/>
              <a:t>mode</a:t>
            </a:r>
            <a:r>
              <a:rPr lang="tr-TR" sz="2000" dirty="0"/>
              <a:t>) ile ilgili olup doğrudan (</a:t>
            </a:r>
            <a:r>
              <a:rPr lang="tr-TR" sz="2000" dirty="0" err="1"/>
              <a:t>direct</a:t>
            </a:r>
            <a:r>
              <a:rPr lang="tr-TR" sz="2000" dirty="0"/>
              <a:t>) ve dolaylı (</a:t>
            </a:r>
            <a:r>
              <a:rPr lang="tr-TR" sz="2000" dirty="0" err="1"/>
              <a:t>indirect</a:t>
            </a:r>
            <a:r>
              <a:rPr lang="tr-TR" sz="2000" dirty="0"/>
              <a:t>) olarak komutun belleği kullanacağını belirtmektedir. </a:t>
            </a:r>
          </a:p>
          <a:p>
            <a:r>
              <a:rPr lang="tr-TR" sz="2000" dirty="0"/>
              <a:t>Temel bilgisayarın komut formatı şu şekildedir.</a:t>
            </a:r>
          </a:p>
        </p:txBody>
      </p:sp>
      <p:sp>
        <p:nvSpPr>
          <p:cNvPr id="3" name="2 Başlık"/>
          <p:cNvSpPr>
            <a:spLocks noGrp="1"/>
          </p:cNvSpPr>
          <p:nvPr>
            <p:ph type="title"/>
          </p:nvPr>
        </p:nvSpPr>
        <p:spPr/>
        <p:txBody>
          <a:bodyPr>
            <a:normAutofit fontScale="90000"/>
          </a:bodyPr>
          <a:lstStyle/>
          <a:p>
            <a:r>
              <a:rPr lang="tr-TR" sz="4000" dirty="0"/>
              <a:t>Komut Formatı (</a:t>
            </a:r>
            <a:r>
              <a:rPr lang="tr-TR" sz="4000" dirty="0" err="1"/>
              <a:t>Instruction</a:t>
            </a:r>
            <a:r>
              <a:rPr lang="tr-TR" sz="4000" dirty="0"/>
              <a:t> Format) </a:t>
            </a:r>
            <a:endParaRPr lang="tr-TR" dirty="0"/>
          </a:p>
        </p:txBody>
      </p:sp>
      <p:pic>
        <p:nvPicPr>
          <p:cNvPr id="17410" name="Picture 2"/>
          <p:cNvPicPr>
            <a:picLocks noChangeAspect="1" noChangeArrowheads="1"/>
          </p:cNvPicPr>
          <p:nvPr/>
        </p:nvPicPr>
        <p:blipFill>
          <a:blip r:embed="rId2" cstate="print"/>
          <a:srcRect t="9624"/>
          <a:stretch>
            <a:fillRect/>
          </a:stretch>
        </p:blipFill>
        <p:spPr bwMode="auto">
          <a:xfrm>
            <a:off x="2412681" y="4149080"/>
            <a:ext cx="4751607" cy="216024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73057" name="Picture 1" descr="D:\Mims\Ders notları\Bahar\2021\Bilgisayar Mimarisi\Ekran Alıntısı.JPG"/>
          <p:cNvPicPr>
            <a:picLocks noChangeAspect="1" noChangeArrowheads="1"/>
          </p:cNvPicPr>
          <p:nvPr/>
        </p:nvPicPr>
        <p:blipFill>
          <a:blip r:embed="rId2" cstate="print"/>
          <a:srcRect/>
          <a:stretch>
            <a:fillRect/>
          </a:stretch>
        </p:blipFill>
        <p:spPr bwMode="auto">
          <a:xfrm>
            <a:off x="1835696" y="260648"/>
            <a:ext cx="5343332" cy="5832648"/>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dirty="0"/>
          </a:p>
        </p:txBody>
      </p:sp>
      <p:pic>
        <p:nvPicPr>
          <p:cNvPr id="199682" name="Picture 2" descr="D:\Mims\Ders notları\Bahar\2021\Bilgisayar Mimarisi\Ekran Alıntısı.JPG"/>
          <p:cNvPicPr>
            <a:picLocks noChangeAspect="1" noChangeArrowheads="1"/>
          </p:cNvPicPr>
          <p:nvPr/>
        </p:nvPicPr>
        <p:blipFill>
          <a:blip r:embed="rId2" cstate="print"/>
          <a:srcRect/>
          <a:stretch>
            <a:fillRect/>
          </a:stretch>
        </p:blipFill>
        <p:spPr bwMode="auto">
          <a:xfrm>
            <a:off x="2123728" y="116632"/>
            <a:ext cx="4752528" cy="6493553"/>
          </a:xfrm>
          <a:prstGeom prst="rect">
            <a:avLst/>
          </a:prstGeom>
          <a:noFill/>
        </p:spPr>
      </p:pic>
      <p:sp>
        <p:nvSpPr>
          <p:cNvPr id="5" name="4 Dikdörtgen"/>
          <p:cNvSpPr/>
          <p:nvPr/>
        </p:nvSpPr>
        <p:spPr>
          <a:xfrm>
            <a:off x="2051720" y="116632"/>
            <a:ext cx="1368152" cy="216024"/>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764704"/>
            <a:ext cx="8229600" cy="4525963"/>
          </a:xfrm>
        </p:spPr>
        <p:txBody>
          <a:bodyPr>
            <a:normAutofit/>
          </a:bodyPr>
          <a:lstStyle/>
          <a:p>
            <a:r>
              <a:rPr lang="tr-TR" sz="2000" dirty="0"/>
              <a:t>ADD 457 komutu </a:t>
            </a:r>
            <a:r>
              <a:rPr lang="tr-TR" sz="2000" dirty="0" err="1"/>
              <a:t>hex</a:t>
            </a:r>
            <a:r>
              <a:rPr lang="tr-TR" sz="2000" dirty="0"/>
              <a:t> olarak verilen doğrudan 457 adresindeki veri ile AC kaydedicisindeki veriyi toplamaktadır. (Soldaki şekil). </a:t>
            </a:r>
          </a:p>
          <a:p>
            <a:r>
              <a:rPr lang="tr-TR" sz="2000" dirty="0"/>
              <a:t>ADD 300 I komutu </a:t>
            </a:r>
            <a:r>
              <a:rPr lang="tr-TR" sz="2000" dirty="0" err="1"/>
              <a:t>indirect</a:t>
            </a:r>
            <a:r>
              <a:rPr lang="tr-TR" sz="2000" dirty="0"/>
              <a:t> olarak 300 adresindeki dolaylı olarak verilen ikinci adres 1350 adresindeki değer ile AC kaydedicisini toplamaktadır.(sağdaki şekil)</a:t>
            </a:r>
          </a:p>
        </p:txBody>
      </p:sp>
      <p:sp>
        <p:nvSpPr>
          <p:cNvPr id="3" name="2 Başlık"/>
          <p:cNvSpPr>
            <a:spLocks noGrp="1"/>
          </p:cNvSpPr>
          <p:nvPr>
            <p:ph type="title"/>
          </p:nvPr>
        </p:nvSpPr>
        <p:spPr>
          <a:xfrm>
            <a:off x="457200" y="188640"/>
            <a:ext cx="8229600" cy="724942"/>
          </a:xfrm>
        </p:spPr>
        <p:txBody>
          <a:bodyPr>
            <a:normAutofit/>
          </a:bodyPr>
          <a:lstStyle/>
          <a:p>
            <a:r>
              <a:rPr lang="tr-TR" dirty="0"/>
              <a:t>Örnek: </a:t>
            </a:r>
          </a:p>
        </p:txBody>
      </p:sp>
      <p:pic>
        <p:nvPicPr>
          <p:cNvPr id="18434" name="Picture 2"/>
          <p:cNvPicPr>
            <a:picLocks noChangeAspect="1" noChangeArrowheads="1"/>
          </p:cNvPicPr>
          <p:nvPr/>
        </p:nvPicPr>
        <p:blipFill>
          <a:blip r:embed="rId2" cstate="print"/>
          <a:srcRect/>
          <a:stretch>
            <a:fillRect/>
          </a:stretch>
        </p:blipFill>
        <p:spPr bwMode="auto">
          <a:xfrm>
            <a:off x="2195736" y="2708920"/>
            <a:ext cx="5038725" cy="3514725"/>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94561" name="Picture 1" descr="D:\Mims\Ders notları\Bahar\2021\Bilgisayar Mimarisi\Ekran Alıntısı.JPG"/>
          <p:cNvPicPr>
            <a:picLocks noChangeAspect="1" noChangeArrowheads="1"/>
          </p:cNvPicPr>
          <p:nvPr/>
        </p:nvPicPr>
        <p:blipFill>
          <a:blip r:embed="rId2" cstate="print"/>
          <a:srcRect/>
          <a:stretch>
            <a:fillRect/>
          </a:stretch>
        </p:blipFill>
        <p:spPr bwMode="auto">
          <a:xfrm>
            <a:off x="467544" y="692696"/>
            <a:ext cx="8214692" cy="5175923"/>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93537" name="Picture 1" descr="D:\Mims\Ders notları\Bahar\2021\Bilgisayar Mimarisi\Ekran Alıntısı.JPG"/>
          <p:cNvPicPr>
            <a:picLocks noChangeAspect="1" noChangeArrowheads="1"/>
          </p:cNvPicPr>
          <p:nvPr/>
        </p:nvPicPr>
        <p:blipFill>
          <a:blip r:embed="rId2" cstate="print"/>
          <a:srcRect/>
          <a:stretch>
            <a:fillRect/>
          </a:stretch>
        </p:blipFill>
        <p:spPr bwMode="auto">
          <a:xfrm>
            <a:off x="467544" y="692695"/>
            <a:ext cx="8208912" cy="5138097"/>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92513" name="Picture 1" descr="D:\Mims\Ders notları\Bahar\2021\Bilgisayar Mimarisi\Ekran Alıntısı.JPG"/>
          <p:cNvPicPr>
            <a:picLocks noChangeAspect="1" noChangeArrowheads="1"/>
          </p:cNvPicPr>
          <p:nvPr/>
        </p:nvPicPr>
        <p:blipFill>
          <a:blip r:embed="rId2" cstate="print"/>
          <a:srcRect/>
          <a:stretch>
            <a:fillRect/>
          </a:stretch>
        </p:blipFill>
        <p:spPr bwMode="auto">
          <a:xfrm>
            <a:off x="467544" y="692696"/>
            <a:ext cx="8224217" cy="5121369"/>
          </a:xfrm>
          <a:prstGeom prst="rect">
            <a:avLst/>
          </a:prstGeom>
          <a:noFill/>
        </p:spPr>
      </p:pic>
      <p:sp>
        <p:nvSpPr>
          <p:cNvPr id="5" name="4 Metin kutusu"/>
          <p:cNvSpPr txBox="1"/>
          <p:nvPr/>
        </p:nvSpPr>
        <p:spPr>
          <a:xfrm>
            <a:off x="5364088" y="4437112"/>
            <a:ext cx="649537" cy="338554"/>
          </a:xfrm>
          <a:prstGeom prst="rect">
            <a:avLst/>
          </a:prstGeom>
          <a:noFill/>
        </p:spPr>
        <p:txBody>
          <a:bodyPr wrap="none" rtlCol="0">
            <a:spAutoFit/>
          </a:bodyPr>
          <a:lstStyle/>
          <a:p>
            <a:r>
              <a:rPr lang="tr-TR" sz="1600" dirty="0"/>
              <a:t>(</a:t>
            </a:r>
            <a:r>
              <a:rPr lang="tr-TR" sz="1600" b="1" dirty="0"/>
              <a:t>IAR</a:t>
            </a:r>
            <a:r>
              <a:rPr lang="tr-TR" sz="1600" dirty="0"/>
              <a:t>)</a:t>
            </a:r>
          </a:p>
        </p:txBody>
      </p:sp>
      <p:sp>
        <p:nvSpPr>
          <p:cNvPr id="6" name="5 Metin kutusu"/>
          <p:cNvSpPr txBox="1"/>
          <p:nvPr/>
        </p:nvSpPr>
        <p:spPr>
          <a:xfrm>
            <a:off x="3851920" y="4653136"/>
            <a:ext cx="2348720" cy="584775"/>
          </a:xfrm>
          <a:prstGeom prst="rect">
            <a:avLst/>
          </a:prstGeom>
          <a:noFill/>
        </p:spPr>
        <p:txBody>
          <a:bodyPr wrap="none" rtlCol="0">
            <a:spAutoFit/>
          </a:bodyPr>
          <a:lstStyle/>
          <a:p>
            <a:r>
              <a:rPr lang="tr-TR" sz="1600" b="1" dirty="0"/>
              <a:t>          veya</a:t>
            </a:r>
          </a:p>
          <a:p>
            <a:r>
              <a:rPr lang="tr-TR" sz="1600" b="1" dirty="0"/>
              <a:t>Program Counter (PC)</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91489" name="Picture 1" descr="D:\Mims\Ders notları\Bahar\2021\Bilgisayar Mimarisi\Ekran Alıntısı.JPG"/>
          <p:cNvPicPr>
            <a:picLocks noChangeAspect="1" noChangeArrowheads="1"/>
          </p:cNvPicPr>
          <p:nvPr/>
        </p:nvPicPr>
        <p:blipFill>
          <a:blip r:embed="rId2" cstate="print"/>
          <a:srcRect/>
          <a:stretch>
            <a:fillRect/>
          </a:stretch>
        </p:blipFill>
        <p:spPr bwMode="auto">
          <a:xfrm>
            <a:off x="467544" y="588339"/>
            <a:ext cx="8233742" cy="5216925"/>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90465" name="Picture 1" descr="D:\Mims\Ders notları\Bahar\2021\Bilgisayar Mimarisi\Ekran Alıntısı.JPG"/>
          <p:cNvPicPr>
            <a:picLocks noChangeAspect="1" noChangeArrowheads="1"/>
          </p:cNvPicPr>
          <p:nvPr/>
        </p:nvPicPr>
        <p:blipFill>
          <a:blip r:embed="rId2" cstate="print"/>
          <a:srcRect/>
          <a:stretch>
            <a:fillRect/>
          </a:stretch>
        </p:blipFill>
        <p:spPr bwMode="auto">
          <a:xfrm>
            <a:off x="467544" y="583803"/>
            <a:ext cx="8224217" cy="5221461"/>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89441" name="Picture 1" descr="D:\Mims\Ders notları\Bahar\2021\Bilgisayar Mimarisi\Ekran Alıntısı.JPG"/>
          <p:cNvPicPr>
            <a:picLocks noChangeAspect="1" noChangeArrowheads="1"/>
          </p:cNvPicPr>
          <p:nvPr/>
        </p:nvPicPr>
        <p:blipFill>
          <a:blip r:embed="rId2" cstate="print"/>
          <a:srcRect/>
          <a:stretch>
            <a:fillRect/>
          </a:stretch>
        </p:blipFill>
        <p:spPr bwMode="auto">
          <a:xfrm>
            <a:off x="467544" y="620688"/>
            <a:ext cx="8224217" cy="5188096"/>
          </a:xfrm>
          <a:prstGeom prst="rect">
            <a:avLst/>
          </a:prstGeom>
          <a:noFill/>
        </p:spPr>
      </p:pic>
      <p:pic>
        <p:nvPicPr>
          <p:cNvPr id="5" name="Picture 1" descr="D:\Mims\Ders notları\Bahar\2021\Bilgisayar Mimarisi\Ekran Alıntısı.JPG"/>
          <p:cNvPicPr>
            <a:picLocks noChangeAspect="1" noChangeArrowheads="1"/>
          </p:cNvPicPr>
          <p:nvPr/>
        </p:nvPicPr>
        <p:blipFill>
          <a:blip r:embed="rId3" cstate="print"/>
          <a:srcRect/>
          <a:stretch>
            <a:fillRect/>
          </a:stretch>
        </p:blipFill>
        <p:spPr bwMode="auto">
          <a:xfrm>
            <a:off x="237456" y="4005064"/>
            <a:ext cx="3614464" cy="226235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88417" name="Picture 1" descr="D:\Mims\Ders notları\Bahar\2021\Bilgisayar Mimarisi\Ekran Alıntısı.JPG"/>
          <p:cNvPicPr>
            <a:picLocks noChangeAspect="1" noChangeArrowheads="1"/>
          </p:cNvPicPr>
          <p:nvPr/>
        </p:nvPicPr>
        <p:blipFill>
          <a:blip r:embed="rId2" cstate="print"/>
          <a:srcRect/>
          <a:stretch>
            <a:fillRect/>
          </a:stretch>
        </p:blipFill>
        <p:spPr bwMode="auto">
          <a:xfrm>
            <a:off x="467544" y="562554"/>
            <a:ext cx="8214692" cy="524271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87393" name="Picture 1" descr="D:\Mims\Ders notları\Bahar\2021\Bilgisayar Mimarisi\Ekran Alıntısı.JPG"/>
          <p:cNvPicPr>
            <a:picLocks noChangeAspect="1" noChangeArrowheads="1"/>
          </p:cNvPicPr>
          <p:nvPr/>
        </p:nvPicPr>
        <p:blipFill>
          <a:blip r:embed="rId2" cstate="print"/>
          <a:srcRect/>
          <a:stretch>
            <a:fillRect/>
          </a:stretch>
        </p:blipFill>
        <p:spPr bwMode="auto">
          <a:xfrm>
            <a:off x="323528" y="607923"/>
            <a:ext cx="8539683" cy="5197341"/>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86369" name="Picture 1" descr="D:\Mims\Ders notları\Bahar\2021\Bilgisayar Mimarisi\Ekran Alıntısı.JPG"/>
          <p:cNvPicPr>
            <a:picLocks noChangeAspect="1" noChangeArrowheads="1"/>
          </p:cNvPicPr>
          <p:nvPr/>
        </p:nvPicPr>
        <p:blipFill>
          <a:blip r:embed="rId2" cstate="print"/>
          <a:srcRect/>
          <a:stretch>
            <a:fillRect/>
          </a:stretch>
        </p:blipFill>
        <p:spPr bwMode="auto">
          <a:xfrm>
            <a:off x="323528" y="561929"/>
            <a:ext cx="8604448" cy="5243335"/>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85345" name="Picture 1" descr="D:\Mims\Ders notları\Bahar\2021\Bilgisayar Mimarisi\Ekran Alıntısı.JPG"/>
          <p:cNvPicPr>
            <a:picLocks noChangeAspect="1" noChangeArrowheads="1"/>
          </p:cNvPicPr>
          <p:nvPr/>
        </p:nvPicPr>
        <p:blipFill>
          <a:blip r:embed="rId2" cstate="print"/>
          <a:srcRect/>
          <a:stretch>
            <a:fillRect/>
          </a:stretch>
        </p:blipFill>
        <p:spPr bwMode="auto">
          <a:xfrm>
            <a:off x="467544" y="548680"/>
            <a:ext cx="8274641" cy="5236689"/>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84321" name="Picture 1" descr="D:\Mims\Ders notları\Bahar\2021\Bilgisayar Mimarisi\Ekran Alıntısı.JPG"/>
          <p:cNvPicPr>
            <a:picLocks noChangeAspect="1" noChangeArrowheads="1"/>
          </p:cNvPicPr>
          <p:nvPr/>
        </p:nvPicPr>
        <p:blipFill>
          <a:blip r:embed="rId2" cstate="print"/>
          <a:srcRect/>
          <a:stretch>
            <a:fillRect/>
          </a:stretch>
        </p:blipFill>
        <p:spPr bwMode="auto">
          <a:xfrm>
            <a:off x="467544" y="548680"/>
            <a:ext cx="8272382" cy="5256584"/>
          </a:xfrm>
          <a:prstGeom prst="rect">
            <a:avLst/>
          </a:prstGeom>
          <a:noFill/>
        </p:spPr>
      </p:pic>
      <p:pic>
        <p:nvPicPr>
          <p:cNvPr id="6" name="Picture 1" descr="D:\Mims\Ders notları\Bahar\2021\Bilgisayar Mimarisi\Ekran Alıntısı.JPG"/>
          <p:cNvPicPr>
            <a:picLocks noChangeAspect="1" noChangeArrowheads="1"/>
          </p:cNvPicPr>
          <p:nvPr/>
        </p:nvPicPr>
        <p:blipFill>
          <a:blip r:embed="rId3" cstate="print"/>
          <a:srcRect/>
          <a:stretch>
            <a:fillRect/>
          </a:stretch>
        </p:blipFill>
        <p:spPr bwMode="auto">
          <a:xfrm>
            <a:off x="237456" y="4005064"/>
            <a:ext cx="3614464" cy="226235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83297" name="Picture 1" descr="D:\Mims\Ders notları\Bahar\2021\Bilgisayar Mimarisi\Ekran Alıntısı.JPG"/>
          <p:cNvPicPr>
            <a:picLocks noChangeAspect="1" noChangeArrowheads="1"/>
          </p:cNvPicPr>
          <p:nvPr/>
        </p:nvPicPr>
        <p:blipFill>
          <a:blip r:embed="rId2" cstate="print"/>
          <a:srcRect/>
          <a:stretch>
            <a:fillRect/>
          </a:stretch>
        </p:blipFill>
        <p:spPr bwMode="auto">
          <a:xfrm>
            <a:off x="467544" y="620688"/>
            <a:ext cx="8214692" cy="519262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82273" name="Picture 1" descr="D:\Mims\Ders notları\Bahar\2021\Bilgisayar Mimarisi\Ekran Alıntısı.JPG"/>
          <p:cNvPicPr>
            <a:picLocks noChangeAspect="1" noChangeArrowheads="1"/>
          </p:cNvPicPr>
          <p:nvPr/>
        </p:nvPicPr>
        <p:blipFill>
          <a:blip r:embed="rId2" cstate="print"/>
          <a:srcRect/>
          <a:stretch>
            <a:fillRect/>
          </a:stretch>
        </p:blipFill>
        <p:spPr bwMode="auto">
          <a:xfrm>
            <a:off x="467544" y="579251"/>
            <a:ext cx="8214692" cy="5226013"/>
          </a:xfrm>
          <a:prstGeom prst="rect">
            <a:avLst/>
          </a:prstGeom>
          <a:noFill/>
        </p:spPr>
      </p:pic>
      <p:pic>
        <p:nvPicPr>
          <p:cNvPr id="5" name="Picture 1" descr="D:\Mims\Ders notları\Bahar\2021\Bilgisayar Mimarisi\Ekran Alıntısı.JPG"/>
          <p:cNvPicPr>
            <a:picLocks noChangeAspect="1" noChangeArrowheads="1"/>
          </p:cNvPicPr>
          <p:nvPr/>
        </p:nvPicPr>
        <p:blipFill>
          <a:blip r:embed="rId3" cstate="print"/>
          <a:srcRect/>
          <a:stretch>
            <a:fillRect/>
          </a:stretch>
        </p:blipFill>
        <p:spPr bwMode="auto">
          <a:xfrm>
            <a:off x="237456" y="4005064"/>
            <a:ext cx="3614464" cy="226235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81249" name="Picture 1" descr="D:\Mims\Ders notları\Bahar\2021\Bilgisayar Mimarisi\Ekran Alıntısı.JPG"/>
          <p:cNvPicPr>
            <a:picLocks noChangeAspect="1" noChangeArrowheads="1"/>
          </p:cNvPicPr>
          <p:nvPr/>
        </p:nvPicPr>
        <p:blipFill>
          <a:blip r:embed="rId2" cstate="print"/>
          <a:srcRect/>
          <a:stretch>
            <a:fillRect/>
          </a:stretch>
        </p:blipFill>
        <p:spPr bwMode="auto">
          <a:xfrm>
            <a:off x="467544" y="577103"/>
            <a:ext cx="8244408" cy="5228161"/>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80225" name="Picture 1" descr="D:\Mims\Ders notları\Bahar\2021\Bilgisayar Mimarisi\Ekran Alıntısı.JPG"/>
          <p:cNvPicPr>
            <a:picLocks noChangeAspect="1" noChangeArrowheads="1"/>
          </p:cNvPicPr>
          <p:nvPr/>
        </p:nvPicPr>
        <p:blipFill>
          <a:blip r:embed="rId2" cstate="print"/>
          <a:srcRect/>
          <a:stretch>
            <a:fillRect/>
          </a:stretch>
        </p:blipFill>
        <p:spPr bwMode="auto">
          <a:xfrm>
            <a:off x="467544" y="620688"/>
            <a:ext cx="8214692" cy="5209317"/>
          </a:xfrm>
          <a:prstGeom prst="rect">
            <a:avLst/>
          </a:prstGeom>
          <a:noFill/>
        </p:spPr>
      </p:pic>
      <p:cxnSp>
        <p:nvCxnSpPr>
          <p:cNvPr id="8" name="7 Düz Ok Bağlayıcısı"/>
          <p:cNvCxnSpPr/>
          <p:nvPr/>
        </p:nvCxnSpPr>
        <p:spPr>
          <a:xfrm flipH="1">
            <a:off x="3059832" y="3284984"/>
            <a:ext cx="2088232" cy="158417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 name="8 Metin kutusu"/>
          <p:cNvSpPr txBox="1"/>
          <p:nvPr/>
        </p:nvSpPr>
        <p:spPr>
          <a:xfrm>
            <a:off x="1259632" y="5013176"/>
            <a:ext cx="3900427" cy="369332"/>
          </a:xfrm>
          <a:prstGeom prst="rect">
            <a:avLst/>
          </a:prstGeom>
          <a:noFill/>
        </p:spPr>
        <p:txBody>
          <a:bodyPr wrap="none" rtlCol="0">
            <a:spAutoFit/>
          </a:bodyPr>
          <a:lstStyle/>
          <a:p>
            <a:r>
              <a:rPr lang="tr-TR" dirty="0">
                <a:solidFill>
                  <a:srgbClr val="FF0000"/>
                </a:solidFill>
              </a:rPr>
              <a:t>İkinci </a:t>
            </a:r>
            <a:r>
              <a:rPr lang="tr-TR" dirty="0" err="1">
                <a:solidFill>
                  <a:srgbClr val="FF0000"/>
                </a:solidFill>
              </a:rPr>
              <a:t>register’a</a:t>
            </a:r>
            <a:r>
              <a:rPr lang="tr-TR" dirty="0">
                <a:solidFill>
                  <a:srgbClr val="FF0000"/>
                </a:solidFill>
              </a:rPr>
              <a:t> sonuç kaydedilir.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79201" name="Picture 1" descr="D:\Mims\Ders notları\Bahar\2021\Bilgisayar Mimarisi\Ekran Alıntısı.JPG"/>
          <p:cNvPicPr>
            <a:picLocks noChangeAspect="1" noChangeArrowheads="1"/>
          </p:cNvPicPr>
          <p:nvPr/>
        </p:nvPicPr>
        <p:blipFill>
          <a:blip r:embed="rId2" cstate="print"/>
          <a:srcRect/>
          <a:stretch>
            <a:fillRect/>
          </a:stretch>
        </p:blipFill>
        <p:spPr bwMode="auto">
          <a:xfrm>
            <a:off x="360040" y="620688"/>
            <a:ext cx="8460432" cy="5165665"/>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sp>
        <p:nvSpPr>
          <p:cNvPr id="4" name="3 Metin kutusu"/>
          <p:cNvSpPr txBox="1"/>
          <p:nvPr/>
        </p:nvSpPr>
        <p:spPr>
          <a:xfrm>
            <a:off x="467544" y="5405735"/>
            <a:ext cx="8444941" cy="615553"/>
          </a:xfrm>
          <a:prstGeom prst="rect">
            <a:avLst/>
          </a:prstGeom>
          <a:noFill/>
        </p:spPr>
        <p:txBody>
          <a:bodyPr wrap="none" rtlCol="0">
            <a:spAutoFit/>
          </a:bodyPr>
          <a:lstStyle/>
          <a:p>
            <a:r>
              <a:rPr lang="tr-TR" sz="1700" dirty="0">
                <a:solidFill>
                  <a:srgbClr val="FF0000"/>
                </a:solidFill>
              </a:rPr>
              <a:t>Kontrol Birimi (</a:t>
            </a:r>
            <a:r>
              <a:rPr lang="tr-TR" sz="1700" dirty="0" err="1">
                <a:solidFill>
                  <a:srgbClr val="FF0000"/>
                </a:solidFill>
              </a:rPr>
              <a:t>Control</a:t>
            </a:r>
            <a:r>
              <a:rPr lang="tr-TR" sz="1700" dirty="0">
                <a:solidFill>
                  <a:srgbClr val="FF0000"/>
                </a:solidFill>
              </a:rPr>
              <a:t> </a:t>
            </a:r>
            <a:r>
              <a:rPr lang="tr-TR" sz="1700" dirty="0" err="1">
                <a:solidFill>
                  <a:srgbClr val="FF0000"/>
                </a:solidFill>
              </a:rPr>
              <a:t>Unit</a:t>
            </a:r>
            <a:r>
              <a:rPr lang="tr-TR" sz="1700" dirty="0">
                <a:solidFill>
                  <a:srgbClr val="FF0000"/>
                </a:solidFill>
              </a:rPr>
              <a:t>) sonucu direk </a:t>
            </a:r>
            <a:r>
              <a:rPr lang="tr-TR" sz="1700" dirty="0" err="1">
                <a:solidFill>
                  <a:srgbClr val="FF0000"/>
                </a:solidFill>
              </a:rPr>
              <a:t>Register</a:t>
            </a:r>
            <a:r>
              <a:rPr lang="tr-TR" sz="1700" dirty="0">
                <a:solidFill>
                  <a:srgbClr val="FF0000"/>
                </a:solidFill>
              </a:rPr>
              <a:t> A ya yazamaz. Bu sebeple; </a:t>
            </a:r>
          </a:p>
          <a:p>
            <a:r>
              <a:rPr lang="tr-TR" sz="1700" dirty="0">
                <a:solidFill>
                  <a:srgbClr val="FF0000"/>
                </a:solidFill>
              </a:rPr>
              <a:t>geçici olarak sonucu saklamak için Dahili kayıtçı (</a:t>
            </a:r>
            <a:r>
              <a:rPr lang="tr-TR" sz="1700" dirty="0" err="1">
                <a:solidFill>
                  <a:srgbClr val="FF0000"/>
                </a:solidFill>
              </a:rPr>
              <a:t>internal</a:t>
            </a:r>
            <a:r>
              <a:rPr lang="tr-TR" sz="1700" dirty="0">
                <a:solidFill>
                  <a:srgbClr val="FF0000"/>
                </a:solidFill>
              </a:rPr>
              <a:t> </a:t>
            </a:r>
            <a:r>
              <a:rPr lang="tr-TR" sz="1700" dirty="0" err="1">
                <a:solidFill>
                  <a:srgbClr val="FF0000"/>
                </a:solidFill>
              </a:rPr>
              <a:t>register</a:t>
            </a:r>
            <a:r>
              <a:rPr lang="tr-TR" sz="1700" dirty="0">
                <a:solidFill>
                  <a:srgbClr val="FF0000"/>
                </a:solidFill>
              </a:rPr>
              <a:t>) kullanır.</a:t>
            </a:r>
          </a:p>
        </p:txBody>
      </p:sp>
      <p:pic>
        <p:nvPicPr>
          <p:cNvPr id="178177" name="Picture 1" descr="D:\Mims\Ders notları\Bahar\2021\Bilgisayar Mimarisi\Ekran Alıntısı.JPG"/>
          <p:cNvPicPr>
            <a:picLocks noChangeAspect="1" noChangeArrowheads="1"/>
          </p:cNvPicPr>
          <p:nvPr/>
        </p:nvPicPr>
        <p:blipFill>
          <a:blip r:embed="rId2" cstate="print"/>
          <a:srcRect/>
          <a:stretch>
            <a:fillRect/>
          </a:stretch>
        </p:blipFill>
        <p:spPr bwMode="auto">
          <a:xfrm>
            <a:off x="467544" y="297247"/>
            <a:ext cx="8244408" cy="5075969"/>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77153" name="Picture 1" descr="D:\Mims\Ders notları\Bahar\2021\Bilgisayar Mimarisi\Ekran Alıntısı.JPG"/>
          <p:cNvPicPr>
            <a:picLocks noChangeAspect="1" noChangeArrowheads="1"/>
          </p:cNvPicPr>
          <p:nvPr/>
        </p:nvPicPr>
        <p:blipFill>
          <a:blip r:embed="rId2" cstate="print"/>
          <a:srcRect/>
          <a:stretch>
            <a:fillRect/>
          </a:stretch>
        </p:blipFill>
        <p:spPr bwMode="auto">
          <a:xfrm>
            <a:off x="467544" y="807192"/>
            <a:ext cx="8244408" cy="4998072"/>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76129" name="Picture 1" descr="D:\Mims\Ders notları\Bahar\2021\Bilgisayar Mimarisi\Ekran Alıntısı.JPG"/>
          <p:cNvPicPr>
            <a:picLocks noChangeAspect="1" noChangeArrowheads="1"/>
          </p:cNvPicPr>
          <p:nvPr/>
        </p:nvPicPr>
        <p:blipFill>
          <a:blip r:embed="rId2" cstate="print"/>
          <a:srcRect/>
          <a:stretch>
            <a:fillRect/>
          </a:stretch>
        </p:blipFill>
        <p:spPr bwMode="auto">
          <a:xfrm>
            <a:off x="467544" y="764704"/>
            <a:ext cx="8242126" cy="5058402"/>
          </a:xfrm>
          <a:prstGeom prst="rect">
            <a:avLst/>
          </a:prstGeom>
          <a:noFill/>
        </p:spPr>
      </p:pic>
      <p:pic>
        <p:nvPicPr>
          <p:cNvPr id="5" name="Picture 1" descr="D:\Mims\Ders notları\Bahar\2021\Bilgisayar Mimarisi\Ekran Alıntısı.JPG"/>
          <p:cNvPicPr>
            <a:picLocks noChangeAspect="1" noChangeArrowheads="1"/>
          </p:cNvPicPr>
          <p:nvPr/>
        </p:nvPicPr>
        <p:blipFill>
          <a:blip r:embed="rId3" cstate="print"/>
          <a:srcRect/>
          <a:stretch>
            <a:fillRect/>
          </a:stretch>
        </p:blipFill>
        <p:spPr bwMode="auto">
          <a:xfrm>
            <a:off x="237456" y="4005064"/>
            <a:ext cx="3614464" cy="226235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75105" name="Picture 1" descr="D:\Mims\Ders notları\Bahar\2021\Bilgisayar Mimarisi\Ekran Alıntısı.JPG"/>
          <p:cNvPicPr>
            <a:picLocks noChangeAspect="1" noChangeArrowheads="1"/>
          </p:cNvPicPr>
          <p:nvPr/>
        </p:nvPicPr>
        <p:blipFill>
          <a:blip r:embed="rId2" cstate="print"/>
          <a:srcRect/>
          <a:stretch>
            <a:fillRect/>
          </a:stretch>
        </p:blipFill>
        <p:spPr bwMode="auto">
          <a:xfrm>
            <a:off x="467544" y="764704"/>
            <a:ext cx="8251651" cy="5038190"/>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74081" name="Picture 1" descr="D:\Mims\Ders notları\Bahar\2021\Bilgisayar Mimarisi\Ekran Alıntısı.JPG"/>
          <p:cNvPicPr>
            <a:picLocks noChangeAspect="1" noChangeArrowheads="1"/>
          </p:cNvPicPr>
          <p:nvPr/>
        </p:nvPicPr>
        <p:blipFill>
          <a:blip r:embed="rId2" cstate="print"/>
          <a:srcRect/>
          <a:stretch>
            <a:fillRect/>
          </a:stretch>
        </p:blipFill>
        <p:spPr bwMode="auto">
          <a:xfrm>
            <a:off x="467544" y="764704"/>
            <a:ext cx="8242126" cy="5042242"/>
          </a:xfrm>
          <a:prstGeom prst="rect">
            <a:avLst/>
          </a:prstGeom>
          <a:noFill/>
        </p:spPr>
      </p:pic>
      <p:pic>
        <p:nvPicPr>
          <p:cNvPr id="174082" name="Picture 2" descr="D:\Mims\Ders notları\Bahar\2021\Bilgisayar Mimarisi\Ekran Alıntısı.JPG"/>
          <p:cNvPicPr>
            <a:picLocks noChangeAspect="1" noChangeArrowheads="1"/>
          </p:cNvPicPr>
          <p:nvPr/>
        </p:nvPicPr>
        <p:blipFill>
          <a:blip r:embed="rId3" cstate="print"/>
          <a:srcRect/>
          <a:stretch>
            <a:fillRect/>
          </a:stretch>
        </p:blipFill>
        <p:spPr bwMode="auto">
          <a:xfrm>
            <a:off x="3635896" y="4581128"/>
            <a:ext cx="542214" cy="86754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4082"/>
                                        </p:tgtEl>
                                        <p:attrNameLst>
                                          <p:attrName>style.visibility</p:attrName>
                                        </p:attrNameLst>
                                      </p:cBhvr>
                                      <p:to>
                                        <p:strVal val="visible"/>
                                      </p:to>
                                    </p:set>
                                    <p:animEffect transition="in" filter="fade">
                                      <p:cBhvr>
                                        <p:cTn id="7" dur="2000"/>
                                        <p:tgtEl>
                                          <p:spTgt spid="1740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95585" name="Picture 1" descr="D:\Mims\Ders notları\Bahar\2021\Bilgisayar Mimarisi\Ekran Alıntısı.JPG"/>
          <p:cNvPicPr>
            <a:picLocks noChangeAspect="1" noChangeArrowheads="1"/>
          </p:cNvPicPr>
          <p:nvPr/>
        </p:nvPicPr>
        <p:blipFill>
          <a:blip r:embed="rId2" cstate="print"/>
          <a:srcRect/>
          <a:stretch>
            <a:fillRect/>
          </a:stretch>
        </p:blipFill>
        <p:spPr bwMode="auto">
          <a:xfrm>
            <a:off x="395536" y="404664"/>
            <a:ext cx="8418909" cy="5251718"/>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2050" name="Picture 2" descr="D:\Mims\Ders notları\Bahar\2021\Bilgisayar Mimarisi\Ekran Alıntısı.JPG"/>
          <p:cNvPicPr>
            <a:picLocks noChangeAspect="1" noChangeArrowheads="1"/>
          </p:cNvPicPr>
          <p:nvPr/>
        </p:nvPicPr>
        <p:blipFill>
          <a:blip r:embed="rId2" cstate="print"/>
          <a:srcRect/>
          <a:stretch>
            <a:fillRect/>
          </a:stretch>
        </p:blipFill>
        <p:spPr bwMode="auto">
          <a:xfrm>
            <a:off x="2411760" y="116632"/>
            <a:ext cx="4896544" cy="6300907"/>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3314" name="Picture 2" descr="http://farabi.sutef.gen.tr/bilorg/image/2_1.JPG"/>
          <p:cNvPicPr>
            <a:picLocks noChangeAspect="1" noChangeArrowheads="1"/>
          </p:cNvPicPr>
          <p:nvPr/>
        </p:nvPicPr>
        <p:blipFill>
          <a:blip r:embed="rId2" cstate="print"/>
          <a:srcRect/>
          <a:stretch>
            <a:fillRect/>
          </a:stretch>
        </p:blipFill>
        <p:spPr bwMode="auto">
          <a:xfrm>
            <a:off x="755576" y="1484784"/>
            <a:ext cx="7505055" cy="360040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332656"/>
            <a:ext cx="8229600" cy="5674635"/>
          </a:xfrm>
        </p:spPr>
        <p:txBody>
          <a:bodyPr>
            <a:normAutofit/>
          </a:bodyPr>
          <a:lstStyle/>
          <a:p>
            <a:r>
              <a:rPr lang="tr-TR" sz="2200" b="1" dirty="0"/>
              <a:t>Örnek:</a:t>
            </a:r>
            <a:r>
              <a:rPr lang="tr-TR" sz="2200" dirty="0"/>
              <a:t> Ana belleğin ve kaydedicilerin bizi ilgilendiren bölümündeki içerikleri aşağıdaki gibi olsun. Program sayacı veya komut göstergesinin içeriği 0200 olsun. Komut setinde 80</a:t>
            </a:r>
            <a:r>
              <a:rPr lang="tr-TR" sz="2200" baseline="-25000" dirty="0"/>
              <a:t>16</a:t>
            </a:r>
            <a:r>
              <a:rPr lang="tr-TR" sz="2200" dirty="0"/>
              <a:t>’ a karşılık gelen işlem R2←R0+R1 olsun, yani R0 ve R1 kaydedicilerinin içerikleri toplanarak R2’e yazılması ön görülmektedir.</a:t>
            </a:r>
          </a:p>
          <a:p>
            <a:endParaRPr lang="tr-TR" sz="2200" dirty="0"/>
          </a:p>
        </p:txBody>
      </p:sp>
      <p:pic>
        <p:nvPicPr>
          <p:cNvPr id="3" name="Picture 2" descr="http://farabi.sutef.gen.tr/bilorg/image/2_3.JPG"/>
          <p:cNvPicPr>
            <a:picLocks noChangeAspect="1" noChangeArrowheads="1"/>
          </p:cNvPicPr>
          <p:nvPr/>
        </p:nvPicPr>
        <p:blipFill>
          <a:blip r:embed="rId2" cstate="print"/>
          <a:srcRect/>
          <a:stretch>
            <a:fillRect/>
          </a:stretch>
        </p:blipFill>
        <p:spPr bwMode="auto">
          <a:xfrm>
            <a:off x="35496" y="2420888"/>
            <a:ext cx="4680520" cy="2789715"/>
          </a:xfrm>
          <a:prstGeom prst="rect">
            <a:avLst/>
          </a:prstGeom>
          <a:noFill/>
        </p:spPr>
      </p:pic>
      <p:pic>
        <p:nvPicPr>
          <p:cNvPr id="4" name="Picture 4" descr="http://farabi.sutef.gen.tr/bilorg/image/2_4.JPG"/>
          <p:cNvPicPr>
            <a:picLocks noChangeAspect="1" noChangeArrowheads="1"/>
          </p:cNvPicPr>
          <p:nvPr/>
        </p:nvPicPr>
        <p:blipFill>
          <a:blip r:embed="rId3" cstate="print"/>
          <a:srcRect/>
          <a:stretch>
            <a:fillRect/>
          </a:stretch>
        </p:blipFill>
        <p:spPr bwMode="auto">
          <a:xfrm>
            <a:off x="4644008" y="3533865"/>
            <a:ext cx="4464496" cy="3207503"/>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476672"/>
            <a:ext cx="8229600" cy="5530619"/>
          </a:xfrm>
        </p:spPr>
        <p:txBody>
          <a:bodyPr>
            <a:normAutofit fontScale="85000" lnSpcReduction="20000"/>
          </a:bodyPr>
          <a:lstStyle/>
          <a:p>
            <a:r>
              <a:rPr lang="tr-TR" dirty="0"/>
              <a:t>İşleme başlama anı t olsun. Bir sonraki t+1 adımına gelene kadar işlemci aşağıdaki işlemleri yürütür.</a:t>
            </a:r>
          </a:p>
          <a:p>
            <a:r>
              <a:rPr lang="tr-TR" dirty="0"/>
              <a:t>Adım1: Program sayacının içeriği (0200</a:t>
            </a:r>
            <a:r>
              <a:rPr lang="tr-TR" baseline="-25000" dirty="0"/>
              <a:t>16</a:t>
            </a:r>
            <a:r>
              <a:rPr lang="tr-TR" dirty="0"/>
              <a:t>) adres yoluna verilir ve bu adresteki 80</a:t>
            </a:r>
            <a:r>
              <a:rPr lang="tr-TR" baseline="-25000" dirty="0"/>
              <a:t>16</a:t>
            </a:r>
            <a:r>
              <a:rPr lang="tr-TR" dirty="0"/>
              <a:t> sayısı bellekten okunarak komut kaydedicisine yazılır. Bu komutun yürütülmesinin “Al-getir” aşamasıdır.</a:t>
            </a:r>
          </a:p>
          <a:p>
            <a:r>
              <a:rPr lang="tr-TR" dirty="0"/>
              <a:t>Adım2: Komut kaydedicisindeki 80</a:t>
            </a:r>
            <a:r>
              <a:rPr lang="tr-TR" baseline="-25000" dirty="0"/>
              <a:t>16</a:t>
            </a:r>
            <a:r>
              <a:rPr lang="tr-TR" dirty="0"/>
              <a:t> kodu dekodere verilerek bu kodun hangi işleme denk geldiği çözülür. Bu komutun yürütülmesinin “Deşifre et” aşamasıdır.</a:t>
            </a:r>
          </a:p>
          <a:p>
            <a:r>
              <a:rPr lang="tr-TR" dirty="0"/>
              <a:t>Adım3: Kontrol Birimi işleme uygun kontrol sinyalleri üretir ve komutun ön gördüğü toplama işlemi (R2←R0+R1) yürütülür. Bu, komutun “yürütülme” aşamasıdır.</a:t>
            </a:r>
          </a:p>
          <a:p>
            <a:r>
              <a:rPr lang="tr-TR" dirty="0"/>
              <a:t>Adım4: (t+1) anına gelindiğinde R2 kaydedicisinin içeriği (A3</a:t>
            </a:r>
            <a:r>
              <a:rPr lang="tr-TR" baseline="-25000" dirty="0"/>
              <a:t>16</a:t>
            </a:r>
            <a:r>
              <a:rPr lang="tr-TR" dirty="0"/>
              <a:t>+2B</a:t>
            </a:r>
            <a:r>
              <a:rPr lang="tr-TR" baseline="-25000" dirty="0"/>
              <a:t>16</a:t>
            </a:r>
            <a:r>
              <a:rPr lang="tr-TR" dirty="0"/>
              <a:t>) =CE</a:t>
            </a:r>
            <a:r>
              <a:rPr lang="tr-TR" baseline="-25000" dirty="0"/>
              <a:t>16</a:t>
            </a:r>
            <a:r>
              <a:rPr lang="tr-TR" dirty="0"/>
              <a:t> olduğu görülür. Otomatik olarak program sayacının içeriği “1” artırılır.</a:t>
            </a:r>
          </a:p>
          <a:p>
            <a:r>
              <a:rPr lang="tr-TR" dirty="0"/>
              <a:t>Adım5: Yeniden Adım1’deki aşamayı yürütülür. Böylece işlemci devamlı bu şekilde çalışacaktır.</a:t>
            </a:r>
          </a:p>
          <a:p>
            <a:endParaRPr lang="tr-T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alabalık">
  <a:themeElements>
    <a:clrScheme name="Kalabalık">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Kalabalık">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Kalabalık">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13280</TotalTime>
  <Words>736</Words>
  <Application>Microsoft Office PowerPoint</Application>
  <PresentationFormat>Ekran Gösterisi (4:3)</PresentationFormat>
  <Paragraphs>37</Paragraphs>
  <Slides>33</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33</vt:i4>
      </vt:variant>
    </vt:vector>
  </HeadingPairs>
  <TitlesOfParts>
    <vt:vector size="38" baseType="lpstr">
      <vt:lpstr>Lucida Sans Unicode</vt:lpstr>
      <vt:lpstr>Verdana</vt:lpstr>
      <vt:lpstr>Wingdings 2</vt:lpstr>
      <vt:lpstr>Wingdings 3</vt:lpstr>
      <vt:lpstr>Kalabalık</vt:lpstr>
      <vt:lpstr>PowerPoint Sunusu</vt:lpstr>
      <vt:lpstr>PowerPoint Sunusu</vt:lpstr>
      <vt:lpstr>PowerPoint Sunusu</vt:lpstr>
      <vt:lpstr>Komut Formatı (Instruction Format) </vt:lpstr>
      <vt:lpstr>PowerPoint Sunusu</vt:lpstr>
      <vt:lpstr>PowerPoint Sunusu</vt:lpstr>
      <vt:lpstr>Örnek: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Bilgisayar Mimarisi</dc:title>
  <dc:creator>ihsan</dc:creator>
  <cp:lastModifiedBy>İhsan Pençe</cp:lastModifiedBy>
  <cp:revision>427</cp:revision>
  <dcterms:created xsi:type="dcterms:W3CDTF">2021-02-14T11:19:24Z</dcterms:created>
  <dcterms:modified xsi:type="dcterms:W3CDTF">2022-04-14T11:42:40Z</dcterms:modified>
</cp:coreProperties>
</file>