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59"/>
  </p:notesMasterIdLst>
  <p:sldIdLst>
    <p:sldId id="466" r:id="rId2"/>
    <p:sldId id="467" r:id="rId3"/>
    <p:sldId id="468" r:id="rId4"/>
    <p:sldId id="469" r:id="rId5"/>
    <p:sldId id="470" r:id="rId6"/>
    <p:sldId id="471" r:id="rId7"/>
    <p:sldId id="472" r:id="rId8"/>
    <p:sldId id="473" r:id="rId9"/>
    <p:sldId id="474" r:id="rId10"/>
    <p:sldId id="475" r:id="rId11"/>
    <p:sldId id="476" r:id="rId12"/>
    <p:sldId id="481" r:id="rId13"/>
    <p:sldId id="448" r:id="rId14"/>
    <p:sldId id="449" r:id="rId15"/>
    <p:sldId id="450" r:id="rId16"/>
    <p:sldId id="451" r:id="rId17"/>
    <p:sldId id="452" r:id="rId18"/>
    <p:sldId id="463" r:id="rId19"/>
    <p:sldId id="482" r:id="rId20"/>
    <p:sldId id="462" r:id="rId21"/>
    <p:sldId id="461" r:id="rId22"/>
    <p:sldId id="460" r:id="rId23"/>
    <p:sldId id="459" r:id="rId24"/>
    <p:sldId id="483" r:id="rId25"/>
    <p:sldId id="457" r:id="rId26"/>
    <p:sldId id="465" r:id="rId27"/>
    <p:sldId id="464" r:id="rId28"/>
    <p:sldId id="402" r:id="rId29"/>
    <p:sldId id="485" r:id="rId30"/>
    <p:sldId id="488" r:id="rId31"/>
    <p:sldId id="437" r:id="rId32"/>
    <p:sldId id="486" r:id="rId33"/>
    <p:sldId id="484" r:id="rId34"/>
    <p:sldId id="436" r:id="rId35"/>
    <p:sldId id="435" r:id="rId36"/>
    <p:sldId id="434" r:id="rId37"/>
    <p:sldId id="433" r:id="rId38"/>
    <p:sldId id="432" r:id="rId39"/>
    <p:sldId id="431" r:id="rId40"/>
    <p:sldId id="430" r:id="rId41"/>
    <p:sldId id="487" r:id="rId42"/>
    <p:sldId id="442" r:id="rId43"/>
    <p:sldId id="417" r:id="rId44"/>
    <p:sldId id="416" r:id="rId45"/>
    <p:sldId id="415" r:id="rId46"/>
    <p:sldId id="414" r:id="rId47"/>
    <p:sldId id="413" r:id="rId48"/>
    <p:sldId id="443" r:id="rId49"/>
    <p:sldId id="412" r:id="rId50"/>
    <p:sldId id="411" r:id="rId51"/>
    <p:sldId id="410" r:id="rId52"/>
    <p:sldId id="406" r:id="rId53"/>
    <p:sldId id="405" r:id="rId54"/>
    <p:sldId id="438" r:id="rId55"/>
    <p:sldId id="439" r:id="rId56"/>
    <p:sldId id="440" r:id="rId57"/>
    <p:sldId id="441" r:id="rId58"/>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p:restoredTop sz="94668"/>
  </p:normalViewPr>
  <p:slideViewPr>
    <p:cSldViewPr>
      <p:cViewPr varScale="1">
        <p:scale>
          <a:sx n="119" d="100"/>
          <a:sy n="119" d="100"/>
        </p:scale>
        <p:origin x="197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95947DB8-A30E-58AB-9AFC-2EF29E5AF44F}"/>
    <pc:docChg chg="modSld">
      <pc:chgData name="İhsan Pençe" userId="2188b72f-395e-4735-86c6-9b1407aec0e3" providerId="ADAL" clId="{95947DB8-A30E-58AB-9AFC-2EF29E5AF44F}" dt="2025-10-21T15:54:45.178" v="1" actId="20577"/>
      <pc:docMkLst>
        <pc:docMk/>
      </pc:docMkLst>
      <pc:sldChg chg="modSp mod">
        <pc:chgData name="İhsan Pençe" userId="2188b72f-395e-4735-86c6-9b1407aec0e3" providerId="ADAL" clId="{95947DB8-A30E-58AB-9AFC-2EF29E5AF44F}" dt="2025-10-21T15:54:45.178" v="1" actId="20577"/>
        <pc:sldMkLst>
          <pc:docMk/>
          <pc:sldMk cId="4203967534" sldId="457"/>
        </pc:sldMkLst>
        <pc:spChg chg="mod">
          <ac:chgData name="İhsan Pençe" userId="2188b72f-395e-4735-86c6-9b1407aec0e3" providerId="ADAL" clId="{95947DB8-A30E-58AB-9AFC-2EF29E5AF44F}" dt="2025-10-21T15:54:45.178" v="1" actId="20577"/>
          <ac:spMkLst>
            <pc:docMk/>
            <pc:sldMk cId="4203967534" sldId="457"/>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EE0B2-3D44-4B7D-A7C9-3522FEF18FBC}" type="datetimeFigureOut">
              <a:rPr lang="tr-TR"/>
              <a:t>21.10.2025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75A85-1CBD-40BD-A462-A98A3751644C}" type="slidenum">
              <a:rPr lang="tr-TR"/>
              <a:t>‹#›</a:t>
            </a:fld>
            <a:endParaRPr lang="tr-TR"/>
          </a:p>
        </p:txBody>
      </p:sp>
    </p:spTree>
    <p:extLst>
      <p:ext uri="{BB962C8B-B14F-4D97-AF65-F5344CB8AC3E}">
        <p14:creationId xmlns:p14="http://schemas.microsoft.com/office/powerpoint/2010/main" val="354146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8A9F38EE-6FE3-45E6-91EB-8AE4FEA02341}"/>
              </a:ext>
            </a:extLst>
          </p:cNvPr>
          <p:cNvSpPr>
            <a:spLocks noGrp="1"/>
          </p:cNvSpPr>
          <p:nvPr>
            <p:ph type="dt" sz="half" idx="10"/>
          </p:nvPr>
        </p:nvSpPr>
        <p:spPr/>
        <p:txBody>
          <a:bodyPr/>
          <a:lstStyle>
            <a:lvl1pPr>
              <a:defRPr/>
            </a:lvl1pPr>
          </a:lstStyle>
          <a:p>
            <a:pPr>
              <a:defRPr/>
            </a:pPr>
            <a:fld id="{19D90A81-18C5-4DBC-AF08-8C16BC98EC50}" type="datetimeFigureOut">
              <a:rPr lang="tr-TR"/>
              <a:pPr>
                <a:defRPr/>
              </a:pPr>
              <a:t>21.10.2025</a:t>
            </a:fld>
            <a:endParaRPr lang="tr-TR" dirty="0"/>
          </a:p>
        </p:txBody>
      </p:sp>
      <p:sp>
        <p:nvSpPr>
          <p:cNvPr id="5" name="18 Altbilgi Yer Tutucusu">
            <a:extLst>
              <a:ext uri="{FF2B5EF4-FFF2-40B4-BE49-F238E27FC236}">
                <a16:creationId xmlns:a16="http://schemas.microsoft.com/office/drawing/2014/main" id="{5C1616FC-B2AB-4492-AC9D-5335D038F6AC}"/>
              </a:ext>
            </a:extLst>
          </p:cNvPr>
          <p:cNvSpPr>
            <a:spLocks noGrp="1"/>
          </p:cNvSpPr>
          <p:nvPr>
            <p:ph type="ftr" sz="quarter" idx="11"/>
          </p:nvPr>
        </p:nvSpPr>
        <p:spPr/>
        <p:txBody>
          <a:bodyPr/>
          <a:lstStyle>
            <a:lvl1pPr>
              <a:defRPr/>
            </a:lvl1pPr>
          </a:lstStyle>
          <a:p>
            <a:pPr>
              <a:defRPr/>
            </a:pPr>
            <a:endParaRPr lang="tr-TR"/>
          </a:p>
        </p:txBody>
      </p:sp>
      <p:sp>
        <p:nvSpPr>
          <p:cNvPr id="6" name="26 Slayt Numarası Yer Tutucusu">
            <a:extLst>
              <a:ext uri="{FF2B5EF4-FFF2-40B4-BE49-F238E27FC236}">
                <a16:creationId xmlns:a16="http://schemas.microsoft.com/office/drawing/2014/main" id="{1A795240-914E-424D-815E-7F1DED216EAD}"/>
              </a:ext>
            </a:extLst>
          </p:cNvPr>
          <p:cNvSpPr>
            <a:spLocks noGrp="1"/>
          </p:cNvSpPr>
          <p:nvPr>
            <p:ph type="sldNum" sz="quarter" idx="12"/>
          </p:nvPr>
        </p:nvSpPr>
        <p:spPr/>
        <p:txBody>
          <a:bodyPr/>
          <a:lstStyle>
            <a:lvl1pPr>
              <a:defRPr>
                <a:solidFill>
                  <a:srgbClr val="D1EAEE"/>
                </a:solidFill>
              </a:defRPr>
            </a:lvl1pPr>
          </a:lstStyle>
          <a:p>
            <a:pPr>
              <a:defRPr/>
            </a:pPr>
            <a:fld id="{483B52CE-0C99-4414-BFF4-36273F274218}" type="slidenum">
              <a:rPr lang="tr-TR" altLang="tr-TR"/>
              <a:pPr>
                <a:defRPr/>
              </a:pPr>
              <a:t>‹#›</a:t>
            </a:fld>
            <a:endParaRPr lang="tr-TR" altLang="tr-TR"/>
          </a:p>
        </p:txBody>
      </p:sp>
    </p:spTree>
    <p:extLst>
      <p:ext uri="{BB962C8B-B14F-4D97-AF65-F5344CB8AC3E}">
        <p14:creationId xmlns:p14="http://schemas.microsoft.com/office/powerpoint/2010/main" val="24646868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2D6404E4-5D95-423B-A732-1F38F0671975}"/>
              </a:ext>
            </a:extLst>
          </p:cNvPr>
          <p:cNvSpPr>
            <a:spLocks noGrp="1"/>
          </p:cNvSpPr>
          <p:nvPr>
            <p:ph type="dt" sz="half" idx="10"/>
          </p:nvPr>
        </p:nvSpPr>
        <p:spPr/>
        <p:txBody>
          <a:bodyPr/>
          <a:lstStyle>
            <a:lvl1pPr>
              <a:defRPr/>
            </a:lvl1pPr>
          </a:lstStyle>
          <a:p>
            <a:pPr>
              <a:defRPr/>
            </a:pPr>
            <a:fld id="{2364FEA4-B6F7-4DA5-92D5-786B11396B5C}" type="datetimeFigureOut">
              <a:rPr lang="tr-TR"/>
              <a:pPr>
                <a:defRPr/>
              </a:pPr>
              <a:t>21.10.2025</a:t>
            </a:fld>
            <a:endParaRPr lang="tr-TR" dirty="0"/>
          </a:p>
        </p:txBody>
      </p:sp>
      <p:sp>
        <p:nvSpPr>
          <p:cNvPr id="5" name="21 Altbilgi Yer Tutucusu">
            <a:extLst>
              <a:ext uri="{FF2B5EF4-FFF2-40B4-BE49-F238E27FC236}">
                <a16:creationId xmlns:a16="http://schemas.microsoft.com/office/drawing/2014/main" id="{3AF09712-57AA-4930-8E44-EC82550DEE7E}"/>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5D396025-5E1E-4E78-83CB-568DB892B509}"/>
              </a:ext>
            </a:extLst>
          </p:cNvPr>
          <p:cNvSpPr>
            <a:spLocks noGrp="1"/>
          </p:cNvSpPr>
          <p:nvPr>
            <p:ph type="sldNum" sz="quarter" idx="12"/>
          </p:nvPr>
        </p:nvSpPr>
        <p:spPr/>
        <p:txBody>
          <a:bodyPr/>
          <a:lstStyle>
            <a:lvl1pPr>
              <a:defRPr/>
            </a:lvl1pPr>
          </a:lstStyle>
          <a:p>
            <a:pPr>
              <a:defRPr/>
            </a:pPr>
            <a:fld id="{FF887886-971E-4E24-8AA3-88765836A586}" type="slidenum">
              <a:rPr lang="tr-TR" altLang="tr-TR"/>
              <a:pPr>
                <a:defRPr/>
              </a:pPr>
              <a:t>‹#›</a:t>
            </a:fld>
            <a:endParaRPr lang="tr-TR" altLang="tr-TR"/>
          </a:p>
        </p:txBody>
      </p:sp>
    </p:spTree>
    <p:extLst>
      <p:ext uri="{BB962C8B-B14F-4D97-AF65-F5344CB8AC3E}">
        <p14:creationId xmlns:p14="http://schemas.microsoft.com/office/powerpoint/2010/main" val="110775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305C20C0-AB99-469B-8C96-604BC9D91B9E}"/>
              </a:ext>
            </a:extLst>
          </p:cNvPr>
          <p:cNvSpPr>
            <a:spLocks noGrp="1"/>
          </p:cNvSpPr>
          <p:nvPr>
            <p:ph type="dt" sz="half" idx="10"/>
          </p:nvPr>
        </p:nvSpPr>
        <p:spPr/>
        <p:txBody>
          <a:bodyPr/>
          <a:lstStyle>
            <a:lvl1pPr>
              <a:defRPr/>
            </a:lvl1pPr>
          </a:lstStyle>
          <a:p>
            <a:pPr>
              <a:defRPr/>
            </a:pPr>
            <a:fld id="{16ECDB8E-7910-4BEF-B02F-D54B174F2794}" type="datetimeFigureOut">
              <a:rPr lang="tr-TR"/>
              <a:pPr>
                <a:defRPr/>
              </a:pPr>
              <a:t>21.10.2025</a:t>
            </a:fld>
            <a:endParaRPr lang="tr-TR" dirty="0"/>
          </a:p>
        </p:txBody>
      </p:sp>
      <p:sp>
        <p:nvSpPr>
          <p:cNvPr id="5" name="4 Altbilgi Yer Tutucusu">
            <a:extLst>
              <a:ext uri="{FF2B5EF4-FFF2-40B4-BE49-F238E27FC236}">
                <a16:creationId xmlns:a16="http://schemas.microsoft.com/office/drawing/2014/main" id="{9634ABD2-EA6D-4210-8019-860E8D5995AE}"/>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A1AFDAE-2D78-4335-AC51-ADB4FA745357}"/>
              </a:ext>
            </a:extLst>
          </p:cNvPr>
          <p:cNvSpPr>
            <a:spLocks noGrp="1"/>
          </p:cNvSpPr>
          <p:nvPr>
            <p:ph type="sldNum" sz="quarter" idx="12"/>
          </p:nvPr>
        </p:nvSpPr>
        <p:spPr/>
        <p:txBody>
          <a:bodyPr/>
          <a:lstStyle>
            <a:lvl1pPr>
              <a:defRPr>
                <a:solidFill>
                  <a:srgbClr val="D1EAEE"/>
                </a:solidFill>
              </a:defRPr>
            </a:lvl1pPr>
          </a:lstStyle>
          <a:p>
            <a:pPr>
              <a:defRPr/>
            </a:pPr>
            <a:fld id="{93021F85-B7C6-472B-9FCF-1CED3B131A56}" type="slidenum">
              <a:rPr lang="tr-TR" altLang="tr-TR"/>
              <a:pPr>
                <a:defRPr/>
              </a:pPr>
              <a:t>‹#›</a:t>
            </a:fld>
            <a:endParaRPr lang="tr-TR" altLang="tr-TR"/>
          </a:p>
        </p:txBody>
      </p:sp>
    </p:spTree>
    <p:extLst>
      <p:ext uri="{BB962C8B-B14F-4D97-AF65-F5344CB8AC3E}">
        <p14:creationId xmlns:p14="http://schemas.microsoft.com/office/powerpoint/2010/main" val="32517336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FE0E7FC7-9B68-4818-82CA-8E9507490345}"/>
              </a:ext>
            </a:extLst>
          </p:cNvPr>
          <p:cNvSpPr>
            <a:spLocks noGrp="1"/>
          </p:cNvSpPr>
          <p:nvPr>
            <p:ph type="dt" sz="half" idx="10"/>
          </p:nvPr>
        </p:nvSpPr>
        <p:spPr/>
        <p:txBody>
          <a:bodyPr/>
          <a:lstStyle>
            <a:lvl1pPr>
              <a:defRPr/>
            </a:lvl1pPr>
          </a:lstStyle>
          <a:p>
            <a:pPr>
              <a:defRPr/>
            </a:pPr>
            <a:fld id="{271D54F8-C234-4ECB-AD39-6E8487B185A5}" type="datetimeFigureOut">
              <a:rPr lang="tr-TR"/>
              <a:pPr>
                <a:defRPr/>
              </a:pPr>
              <a:t>21.10.2025</a:t>
            </a:fld>
            <a:endParaRPr lang="tr-TR" dirty="0"/>
          </a:p>
        </p:txBody>
      </p:sp>
      <p:sp>
        <p:nvSpPr>
          <p:cNvPr id="6" name="21 Altbilgi Yer Tutucusu">
            <a:extLst>
              <a:ext uri="{FF2B5EF4-FFF2-40B4-BE49-F238E27FC236}">
                <a16:creationId xmlns:a16="http://schemas.microsoft.com/office/drawing/2014/main" id="{68686EF6-A521-4E53-96B4-BDDB3DEA29E0}"/>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22E077A9-99C1-4415-9B0F-BF3ED70DD23E}"/>
              </a:ext>
            </a:extLst>
          </p:cNvPr>
          <p:cNvSpPr>
            <a:spLocks noGrp="1"/>
          </p:cNvSpPr>
          <p:nvPr>
            <p:ph type="sldNum" sz="quarter" idx="12"/>
          </p:nvPr>
        </p:nvSpPr>
        <p:spPr/>
        <p:txBody>
          <a:bodyPr/>
          <a:lstStyle>
            <a:lvl1pPr>
              <a:defRPr/>
            </a:lvl1pPr>
          </a:lstStyle>
          <a:p>
            <a:pPr>
              <a:defRPr/>
            </a:pPr>
            <a:fld id="{945DC0BC-852A-485A-829F-A8C2E0DFC831}" type="slidenum">
              <a:rPr lang="tr-TR" altLang="tr-TR"/>
              <a:pPr>
                <a:defRPr/>
              </a:pPr>
              <a:t>‹#›</a:t>
            </a:fld>
            <a:endParaRPr lang="tr-TR" altLang="tr-TR"/>
          </a:p>
        </p:txBody>
      </p:sp>
    </p:spTree>
    <p:extLst>
      <p:ext uri="{BB962C8B-B14F-4D97-AF65-F5344CB8AC3E}">
        <p14:creationId xmlns:p14="http://schemas.microsoft.com/office/powerpoint/2010/main" val="265040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9 Veri Yer Tutucusu">
            <a:extLst>
              <a:ext uri="{FF2B5EF4-FFF2-40B4-BE49-F238E27FC236}">
                <a16:creationId xmlns:a16="http://schemas.microsoft.com/office/drawing/2014/main" id="{E056316A-4D2F-4E0F-AC30-541BFA222A20}"/>
              </a:ext>
            </a:extLst>
          </p:cNvPr>
          <p:cNvSpPr>
            <a:spLocks noGrp="1"/>
          </p:cNvSpPr>
          <p:nvPr>
            <p:ph type="dt" sz="half" idx="10"/>
          </p:nvPr>
        </p:nvSpPr>
        <p:spPr/>
        <p:txBody>
          <a:bodyPr/>
          <a:lstStyle>
            <a:lvl1pPr>
              <a:defRPr/>
            </a:lvl1pPr>
          </a:lstStyle>
          <a:p>
            <a:pPr>
              <a:defRPr/>
            </a:pPr>
            <a:fld id="{73299188-D385-4AC0-9771-FFDFF4B8D1F5}" type="datetimeFigureOut">
              <a:rPr lang="tr-TR"/>
              <a:pPr>
                <a:defRPr/>
              </a:pPr>
              <a:t>21.10.2025</a:t>
            </a:fld>
            <a:endParaRPr lang="tr-TR" dirty="0"/>
          </a:p>
        </p:txBody>
      </p:sp>
      <p:sp>
        <p:nvSpPr>
          <p:cNvPr id="8" name="21 Altbilgi Yer Tutucusu">
            <a:extLst>
              <a:ext uri="{FF2B5EF4-FFF2-40B4-BE49-F238E27FC236}">
                <a16:creationId xmlns:a16="http://schemas.microsoft.com/office/drawing/2014/main" id="{39DAA264-A319-41A8-9571-230328F626EF}"/>
              </a:ext>
            </a:extLst>
          </p:cNvPr>
          <p:cNvSpPr>
            <a:spLocks noGrp="1"/>
          </p:cNvSpPr>
          <p:nvPr>
            <p:ph type="ftr" sz="quarter" idx="11"/>
          </p:nvPr>
        </p:nvSpPr>
        <p:spPr/>
        <p:txBody>
          <a:bodyPr/>
          <a:lstStyle>
            <a:lvl1pPr>
              <a:defRPr/>
            </a:lvl1pPr>
          </a:lstStyle>
          <a:p>
            <a:pPr>
              <a:defRPr/>
            </a:pPr>
            <a:endParaRPr lang="tr-TR"/>
          </a:p>
        </p:txBody>
      </p:sp>
      <p:sp>
        <p:nvSpPr>
          <p:cNvPr id="9" name="17 Slayt Numarası Yer Tutucusu">
            <a:extLst>
              <a:ext uri="{FF2B5EF4-FFF2-40B4-BE49-F238E27FC236}">
                <a16:creationId xmlns:a16="http://schemas.microsoft.com/office/drawing/2014/main" id="{55EC4AA5-2A2B-4EF2-832C-6948D8E7F20B}"/>
              </a:ext>
            </a:extLst>
          </p:cNvPr>
          <p:cNvSpPr>
            <a:spLocks noGrp="1"/>
          </p:cNvSpPr>
          <p:nvPr>
            <p:ph type="sldNum" sz="quarter" idx="12"/>
          </p:nvPr>
        </p:nvSpPr>
        <p:spPr/>
        <p:txBody>
          <a:bodyPr/>
          <a:lstStyle>
            <a:lvl1pPr>
              <a:defRPr/>
            </a:lvl1pPr>
          </a:lstStyle>
          <a:p>
            <a:pPr>
              <a:defRPr/>
            </a:pPr>
            <a:fld id="{55EA6580-EEFA-40C6-9B9B-6DE48A0BF61B}" type="slidenum">
              <a:rPr lang="tr-TR" altLang="tr-TR"/>
              <a:pPr>
                <a:defRPr/>
              </a:pPr>
              <a:t>‹#›</a:t>
            </a:fld>
            <a:endParaRPr lang="tr-TR" altLang="tr-TR"/>
          </a:p>
        </p:txBody>
      </p:sp>
    </p:spTree>
    <p:extLst>
      <p:ext uri="{BB962C8B-B14F-4D97-AF65-F5344CB8AC3E}">
        <p14:creationId xmlns:p14="http://schemas.microsoft.com/office/powerpoint/2010/main" val="231025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9 Veri Yer Tutucusu">
            <a:extLst>
              <a:ext uri="{FF2B5EF4-FFF2-40B4-BE49-F238E27FC236}">
                <a16:creationId xmlns:a16="http://schemas.microsoft.com/office/drawing/2014/main" id="{0A066F6F-0FBA-4604-A290-D73859CF2778}"/>
              </a:ext>
            </a:extLst>
          </p:cNvPr>
          <p:cNvSpPr>
            <a:spLocks noGrp="1"/>
          </p:cNvSpPr>
          <p:nvPr>
            <p:ph type="dt" sz="half" idx="10"/>
          </p:nvPr>
        </p:nvSpPr>
        <p:spPr/>
        <p:txBody>
          <a:bodyPr/>
          <a:lstStyle>
            <a:lvl1pPr>
              <a:defRPr/>
            </a:lvl1pPr>
          </a:lstStyle>
          <a:p>
            <a:pPr>
              <a:defRPr/>
            </a:pPr>
            <a:fld id="{6A3AB7F2-8F1E-47EE-A11C-0C7AFCF4B8A0}" type="datetimeFigureOut">
              <a:rPr lang="tr-TR"/>
              <a:pPr>
                <a:defRPr/>
              </a:pPr>
              <a:t>21.10.2025</a:t>
            </a:fld>
            <a:endParaRPr lang="tr-TR" dirty="0"/>
          </a:p>
        </p:txBody>
      </p:sp>
      <p:sp>
        <p:nvSpPr>
          <p:cNvPr id="4" name="21 Altbilgi Yer Tutucusu">
            <a:extLst>
              <a:ext uri="{FF2B5EF4-FFF2-40B4-BE49-F238E27FC236}">
                <a16:creationId xmlns:a16="http://schemas.microsoft.com/office/drawing/2014/main" id="{25D8CD8E-424D-4BE6-976D-AEBBCE64F25C}"/>
              </a:ext>
            </a:extLst>
          </p:cNvPr>
          <p:cNvSpPr>
            <a:spLocks noGrp="1"/>
          </p:cNvSpPr>
          <p:nvPr>
            <p:ph type="ftr" sz="quarter" idx="11"/>
          </p:nvPr>
        </p:nvSpPr>
        <p:spPr/>
        <p:txBody>
          <a:bodyPr/>
          <a:lstStyle>
            <a:lvl1pPr>
              <a:defRPr/>
            </a:lvl1pPr>
          </a:lstStyle>
          <a:p>
            <a:pPr>
              <a:defRPr/>
            </a:pPr>
            <a:endParaRPr lang="tr-TR"/>
          </a:p>
        </p:txBody>
      </p:sp>
      <p:sp>
        <p:nvSpPr>
          <p:cNvPr id="5" name="17 Slayt Numarası Yer Tutucusu">
            <a:extLst>
              <a:ext uri="{FF2B5EF4-FFF2-40B4-BE49-F238E27FC236}">
                <a16:creationId xmlns:a16="http://schemas.microsoft.com/office/drawing/2014/main" id="{12E01ED0-5955-4E25-8242-8A916E4D310A}"/>
              </a:ext>
            </a:extLst>
          </p:cNvPr>
          <p:cNvSpPr>
            <a:spLocks noGrp="1"/>
          </p:cNvSpPr>
          <p:nvPr>
            <p:ph type="sldNum" sz="quarter" idx="12"/>
          </p:nvPr>
        </p:nvSpPr>
        <p:spPr/>
        <p:txBody>
          <a:bodyPr/>
          <a:lstStyle>
            <a:lvl1pPr>
              <a:defRPr/>
            </a:lvl1pPr>
          </a:lstStyle>
          <a:p>
            <a:pPr>
              <a:defRPr/>
            </a:pPr>
            <a:fld id="{EA2F8C6B-9403-4E35-AB37-7ABBE00AABCD}" type="slidenum">
              <a:rPr lang="tr-TR" altLang="tr-TR"/>
              <a:pPr>
                <a:defRPr/>
              </a:pPr>
              <a:t>‹#›</a:t>
            </a:fld>
            <a:endParaRPr lang="tr-TR" altLang="tr-TR"/>
          </a:p>
        </p:txBody>
      </p:sp>
    </p:spTree>
    <p:extLst>
      <p:ext uri="{BB962C8B-B14F-4D97-AF65-F5344CB8AC3E}">
        <p14:creationId xmlns:p14="http://schemas.microsoft.com/office/powerpoint/2010/main" val="2456740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a:extLst>
              <a:ext uri="{FF2B5EF4-FFF2-40B4-BE49-F238E27FC236}">
                <a16:creationId xmlns:a16="http://schemas.microsoft.com/office/drawing/2014/main" id="{F847F26D-03A9-4FBC-88A6-E3F963DE991E}"/>
              </a:ext>
            </a:extLst>
          </p:cNvPr>
          <p:cNvSpPr>
            <a:spLocks noGrp="1"/>
          </p:cNvSpPr>
          <p:nvPr>
            <p:ph type="dt" sz="half" idx="10"/>
          </p:nvPr>
        </p:nvSpPr>
        <p:spPr/>
        <p:txBody>
          <a:bodyPr/>
          <a:lstStyle>
            <a:lvl1pPr>
              <a:defRPr/>
            </a:lvl1pPr>
          </a:lstStyle>
          <a:p>
            <a:pPr>
              <a:defRPr/>
            </a:pPr>
            <a:fld id="{F60867F5-8693-443C-A840-4D4BA87EDC7E}" type="datetimeFigureOut">
              <a:rPr lang="tr-TR"/>
              <a:pPr>
                <a:defRPr/>
              </a:pPr>
              <a:t>21.10.2025</a:t>
            </a:fld>
            <a:endParaRPr lang="tr-TR" dirty="0"/>
          </a:p>
        </p:txBody>
      </p:sp>
      <p:sp>
        <p:nvSpPr>
          <p:cNvPr id="3" name="21 Altbilgi Yer Tutucusu">
            <a:extLst>
              <a:ext uri="{FF2B5EF4-FFF2-40B4-BE49-F238E27FC236}">
                <a16:creationId xmlns:a16="http://schemas.microsoft.com/office/drawing/2014/main" id="{5ED928B3-B6C9-4518-B7F0-6D02E1DFA086}"/>
              </a:ext>
            </a:extLst>
          </p:cNvPr>
          <p:cNvSpPr>
            <a:spLocks noGrp="1"/>
          </p:cNvSpPr>
          <p:nvPr>
            <p:ph type="ftr" sz="quarter" idx="11"/>
          </p:nvPr>
        </p:nvSpPr>
        <p:spPr/>
        <p:txBody>
          <a:bodyPr/>
          <a:lstStyle>
            <a:lvl1pPr>
              <a:defRPr/>
            </a:lvl1pPr>
          </a:lstStyle>
          <a:p>
            <a:pPr>
              <a:defRPr/>
            </a:pPr>
            <a:endParaRPr lang="tr-TR"/>
          </a:p>
        </p:txBody>
      </p:sp>
      <p:sp>
        <p:nvSpPr>
          <p:cNvPr id="4" name="17 Slayt Numarası Yer Tutucusu">
            <a:extLst>
              <a:ext uri="{FF2B5EF4-FFF2-40B4-BE49-F238E27FC236}">
                <a16:creationId xmlns:a16="http://schemas.microsoft.com/office/drawing/2014/main" id="{DEA7AA69-FB03-4764-A594-929D4EC6DEF7}"/>
              </a:ext>
            </a:extLst>
          </p:cNvPr>
          <p:cNvSpPr>
            <a:spLocks noGrp="1"/>
          </p:cNvSpPr>
          <p:nvPr>
            <p:ph type="sldNum" sz="quarter" idx="12"/>
          </p:nvPr>
        </p:nvSpPr>
        <p:spPr/>
        <p:txBody>
          <a:bodyPr/>
          <a:lstStyle>
            <a:lvl1pPr>
              <a:defRPr/>
            </a:lvl1pPr>
          </a:lstStyle>
          <a:p>
            <a:pPr>
              <a:defRPr/>
            </a:pPr>
            <a:fld id="{0538D572-35F9-4866-BA62-6B1FE6203366}" type="slidenum">
              <a:rPr lang="tr-TR" altLang="tr-TR"/>
              <a:pPr>
                <a:defRPr/>
              </a:pPr>
              <a:t>‹#›</a:t>
            </a:fld>
            <a:endParaRPr lang="tr-TR" altLang="tr-TR"/>
          </a:p>
        </p:txBody>
      </p:sp>
    </p:spTree>
    <p:extLst>
      <p:ext uri="{BB962C8B-B14F-4D97-AF65-F5344CB8AC3E}">
        <p14:creationId xmlns:p14="http://schemas.microsoft.com/office/powerpoint/2010/main" val="49808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7ED1B04C-DB8B-43D2-8A81-BCFA702F2A55}"/>
              </a:ext>
            </a:extLst>
          </p:cNvPr>
          <p:cNvSpPr>
            <a:spLocks noGrp="1"/>
          </p:cNvSpPr>
          <p:nvPr>
            <p:ph type="dt" sz="half" idx="10"/>
          </p:nvPr>
        </p:nvSpPr>
        <p:spPr/>
        <p:txBody>
          <a:bodyPr/>
          <a:lstStyle>
            <a:lvl1pPr>
              <a:defRPr/>
            </a:lvl1pPr>
          </a:lstStyle>
          <a:p>
            <a:pPr>
              <a:defRPr/>
            </a:pPr>
            <a:fld id="{17E77606-CC8C-4392-BDF0-AA58FD1DD2CF}" type="datetimeFigureOut">
              <a:rPr lang="tr-TR"/>
              <a:pPr>
                <a:defRPr/>
              </a:pPr>
              <a:t>21.10.2025</a:t>
            </a:fld>
            <a:endParaRPr lang="tr-TR" dirty="0"/>
          </a:p>
        </p:txBody>
      </p:sp>
      <p:sp>
        <p:nvSpPr>
          <p:cNvPr id="6" name="21 Altbilgi Yer Tutucusu">
            <a:extLst>
              <a:ext uri="{FF2B5EF4-FFF2-40B4-BE49-F238E27FC236}">
                <a16:creationId xmlns:a16="http://schemas.microsoft.com/office/drawing/2014/main" id="{CCC5F9F1-D934-49F4-B254-A54F8F17DB63}"/>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374D5677-D192-46D5-8F81-7E569E381830}"/>
              </a:ext>
            </a:extLst>
          </p:cNvPr>
          <p:cNvSpPr>
            <a:spLocks noGrp="1"/>
          </p:cNvSpPr>
          <p:nvPr>
            <p:ph type="sldNum" sz="quarter" idx="12"/>
          </p:nvPr>
        </p:nvSpPr>
        <p:spPr/>
        <p:txBody>
          <a:bodyPr/>
          <a:lstStyle>
            <a:lvl1pPr>
              <a:defRPr/>
            </a:lvl1pPr>
          </a:lstStyle>
          <a:p>
            <a:pPr>
              <a:defRPr/>
            </a:pPr>
            <a:fld id="{320B7017-5003-47D2-BB64-1FD8EBDFC554}" type="slidenum">
              <a:rPr lang="tr-TR" altLang="tr-TR"/>
              <a:pPr>
                <a:defRPr/>
              </a:pPr>
              <a:t>‹#›</a:t>
            </a:fld>
            <a:endParaRPr lang="tr-TR" altLang="tr-TR"/>
          </a:p>
        </p:txBody>
      </p:sp>
    </p:spTree>
    <p:extLst>
      <p:ext uri="{BB962C8B-B14F-4D97-AF65-F5344CB8AC3E}">
        <p14:creationId xmlns:p14="http://schemas.microsoft.com/office/powerpoint/2010/main" val="159528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35255E4B-547F-4ACF-834A-75C599130A11}"/>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14 Dik Üçgen">
            <a:extLst>
              <a:ext uri="{FF2B5EF4-FFF2-40B4-BE49-F238E27FC236}">
                <a16:creationId xmlns:a16="http://schemas.microsoft.com/office/drawing/2014/main" id="{697843B7-A285-44BD-B4D8-9B0B5B7DC920}"/>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15 Serbest Form">
            <a:extLst>
              <a:ext uri="{FF2B5EF4-FFF2-40B4-BE49-F238E27FC236}">
                <a16:creationId xmlns:a16="http://schemas.microsoft.com/office/drawing/2014/main" id="{D445034E-3BDF-4896-A488-7F667DD95808}"/>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16 Serbest Form">
            <a:extLst>
              <a:ext uri="{FF2B5EF4-FFF2-40B4-BE49-F238E27FC236}">
                <a16:creationId xmlns:a16="http://schemas.microsoft.com/office/drawing/2014/main" id="{20964ADF-E6ED-40A5-AF0C-1F9902898F03}"/>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a:t>Resim eklemek için simgeyi tıklatın</a:t>
            </a:r>
            <a:endParaRPr lang="en-US" noProof="0" dirty="0"/>
          </a:p>
        </p:txBody>
      </p:sp>
      <p:sp>
        <p:nvSpPr>
          <p:cNvPr id="9" name="4 Veri Yer Tutucusu">
            <a:extLst>
              <a:ext uri="{FF2B5EF4-FFF2-40B4-BE49-F238E27FC236}">
                <a16:creationId xmlns:a16="http://schemas.microsoft.com/office/drawing/2014/main" id="{191FAC0E-1782-462C-9749-7C470B625637}"/>
              </a:ext>
            </a:extLst>
          </p:cNvPr>
          <p:cNvSpPr>
            <a:spLocks noGrp="1"/>
          </p:cNvSpPr>
          <p:nvPr>
            <p:ph type="dt" sz="half" idx="10"/>
          </p:nvPr>
        </p:nvSpPr>
        <p:spPr/>
        <p:txBody>
          <a:bodyPr/>
          <a:lstStyle>
            <a:lvl1pPr>
              <a:defRPr/>
            </a:lvl1pPr>
          </a:lstStyle>
          <a:p>
            <a:pPr>
              <a:defRPr/>
            </a:pPr>
            <a:fld id="{32D8B6F9-9292-4CFC-A605-43D9DB18A036}" type="datetimeFigureOut">
              <a:rPr lang="tr-TR"/>
              <a:pPr>
                <a:defRPr/>
              </a:pPr>
              <a:t>21.10.2025</a:t>
            </a:fld>
            <a:endParaRPr lang="tr-TR" dirty="0"/>
          </a:p>
        </p:txBody>
      </p:sp>
      <p:sp>
        <p:nvSpPr>
          <p:cNvPr id="10" name="5 Altbilgi Yer Tutucusu">
            <a:extLst>
              <a:ext uri="{FF2B5EF4-FFF2-40B4-BE49-F238E27FC236}">
                <a16:creationId xmlns:a16="http://schemas.microsoft.com/office/drawing/2014/main" id="{3A669A2C-69E0-4E70-99F7-4A29DC5D0048}"/>
              </a:ext>
            </a:extLst>
          </p:cNvPr>
          <p:cNvSpPr>
            <a:spLocks noGrp="1"/>
          </p:cNvSpPr>
          <p:nvPr>
            <p:ph type="ftr" sz="quarter" idx="11"/>
          </p:nvPr>
        </p:nvSpPr>
        <p:spPr/>
        <p:txBody>
          <a:bodyPr/>
          <a:lstStyle>
            <a:lvl1pPr>
              <a:defRPr/>
            </a:lvl1pPr>
          </a:lstStyle>
          <a:p>
            <a:pPr>
              <a:defRPr/>
            </a:pPr>
            <a:endParaRPr lang="tr-TR"/>
          </a:p>
        </p:txBody>
      </p:sp>
      <p:sp>
        <p:nvSpPr>
          <p:cNvPr id="11" name="6 Slayt Numarası Yer Tutucusu">
            <a:extLst>
              <a:ext uri="{FF2B5EF4-FFF2-40B4-BE49-F238E27FC236}">
                <a16:creationId xmlns:a16="http://schemas.microsoft.com/office/drawing/2014/main" id="{F4807652-EB8D-4A3B-91B5-1E7E9F9DB384}"/>
              </a:ext>
            </a:extLst>
          </p:cNvPr>
          <p:cNvSpPr>
            <a:spLocks noGrp="1"/>
          </p:cNvSpPr>
          <p:nvPr>
            <p:ph type="sldNum" sz="quarter" idx="12"/>
          </p:nvPr>
        </p:nvSpPr>
        <p:spPr>
          <a:xfrm>
            <a:off x="8077200" y="6356350"/>
            <a:ext cx="609600" cy="365125"/>
          </a:xfrm>
        </p:spPr>
        <p:txBody>
          <a:bodyPr/>
          <a:lstStyle>
            <a:lvl1pPr>
              <a:defRPr/>
            </a:lvl1pPr>
          </a:lstStyle>
          <a:p>
            <a:pPr>
              <a:defRPr/>
            </a:pPr>
            <a:fld id="{8BC096A0-C242-46C8-9E78-AB2DAB2F1918}" type="slidenum">
              <a:rPr lang="tr-TR" altLang="tr-TR"/>
              <a:pPr>
                <a:defRPr/>
              </a:pPr>
              <a:t>‹#›</a:t>
            </a:fld>
            <a:endParaRPr lang="tr-TR" altLang="tr-TR"/>
          </a:p>
        </p:txBody>
      </p:sp>
    </p:spTree>
    <p:extLst>
      <p:ext uri="{BB962C8B-B14F-4D97-AF65-F5344CB8AC3E}">
        <p14:creationId xmlns:p14="http://schemas.microsoft.com/office/powerpoint/2010/main" val="381847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AD28C651-B828-409B-A71C-B496153B9D47}"/>
              </a:ext>
            </a:extLst>
          </p:cNvPr>
          <p:cNvSpPr>
            <a:spLocks noGrp="1"/>
          </p:cNvSpPr>
          <p:nvPr>
            <p:ph type="dt" sz="half" idx="10"/>
          </p:nvPr>
        </p:nvSpPr>
        <p:spPr/>
        <p:txBody>
          <a:bodyPr/>
          <a:lstStyle>
            <a:lvl1pPr>
              <a:defRPr/>
            </a:lvl1pPr>
          </a:lstStyle>
          <a:p>
            <a:pPr>
              <a:defRPr/>
            </a:pPr>
            <a:fld id="{0C690309-7F08-4F3B-B6BD-ED5F65677810}" type="datetimeFigureOut">
              <a:rPr lang="tr-TR"/>
              <a:pPr>
                <a:defRPr/>
              </a:pPr>
              <a:t>21.10.2025</a:t>
            </a:fld>
            <a:endParaRPr lang="tr-TR" dirty="0"/>
          </a:p>
        </p:txBody>
      </p:sp>
      <p:sp>
        <p:nvSpPr>
          <p:cNvPr id="5" name="21 Altbilgi Yer Tutucusu">
            <a:extLst>
              <a:ext uri="{FF2B5EF4-FFF2-40B4-BE49-F238E27FC236}">
                <a16:creationId xmlns:a16="http://schemas.microsoft.com/office/drawing/2014/main" id="{D17325D0-B905-4483-98C3-3D51DF97FF58}"/>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46F6DBB5-4C84-4249-BCC6-2AA8CDD072F8}"/>
              </a:ext>
            </a:extLst>
          </p:cNvPr>
          <p:cNvSpPr>
            <a:spLocks noGrp="1"/>
          </p:cNvSpPr>
          <p:nvPr>
            <p:ph type="sldNum" sz="quarter" idx="12"/>
          </p:nvPr>
        </p:nvSpPr>
        <p:spPr/>
        <p:txBody>
          <a:bodyPr/>
          <a:lstStyle>
            <a:lvl1pPr>
              <a:defRPr/>
            </a:lvl1pPr>
          </a:lstStyle>
          <a:p>
            <a:pPr>
              <a:defRPr/>
            </a:pPr>
            <a:fld id="{1ECA1DA4-3887-4945-B16A-B21DAA3C112A}" type="slidenum">
              <a:rPr lang="tr-TR" altLang="tr-TR"/>
              <a:pPr>
                <a:defRPr/>
              </a:pPr>
              <a:t>‹#›</a:t>
            </a:fld>
            <a:endParaRPr lang="tr-TR" altLang="tr-TR"/>
          </a:p>
        </p:txBody>
      </p:sp>
    </p:spTree>
    <p:extLst>
      <p:ext uri="{BB962C8B-B14F-4D97-AF65-F5344CB8AC3E}">
        <p14:creationId xmlns:p14="http://schemas.microsoft.com/office/powerpoint/2010/main" val="41584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91B84DC1-9F7C-4070-AC82-277E34DF2FCC}"/>
              </a:ext>
            </a:extLst>
          </p:cNvPr>
          <p:cNvSpPr>
            <a:spLocks noGrp="1"/>
          </p:cNvSpPr>
          <p:nvPr>
            <p:ph type="dt" sz="half" idx="10"/>
          </p:nvPr>
        </p:nvSpPr>
        <p:spPr/>
        <p:txBody>
          <a:bodyPr/>
          <a:lstStyle>
            <a:lvl1pPr>
              <a:defRPr/>
            </a:lvl1pPr>
          </a:lstStyle>
          <a:p>
            <a:pPr>
              <a:defRPr/>
            </a:pPr>
            <a:fld id="{B25DC024-4333-4362-BA60-07772B5AB3AA}" type="datetimeFigureOut">
              <a:rPr lang="tr-TR"/>
              <a:pPr>
                <a:defRPr/>
              </a:pPr>
              <a:t>21.10.2025</a:t>
            </a:fld>
            <a:endParaRPr lang="tr-TR" dirty="0"/>
          </a:p>
        </p:txBody>
      </p:sp>
      <p:sp>
        <p:nvSpPr>
          <p:cNvPr id="5" name="21 Altbilgi Yer Tutucusu">
            <a:extLst>
              <a:ext uri="{FF2B5EF4-FFF2-40B4-BE49-F238E27FC236}">
                <a16:creationId xmlns:a16="http://schemas.microsoft.com/office/drawing/2014/main" id="{A5B8CC55-E511-478F-BED3-3D30500C9F96}"/>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EC70004B-DEC1-410B-A909-4E07D9C5FD25}"/>
              </a:ext>
            </a:extLst>
          </p:cNvPr>
          <p:cNvSpPr>
            <a:spLocks noGrp="1"/>
          </p:cNvSpPr>
          <p:nvPr>
            <p:ph type="sldNum" sz="quarter" idx="12"/>
          </p:nvPr>
        </p:nvSpPr>
        <p:spPr/>
        <p:txBody>
          <a:bodyPr/>
          <a:lstStyle>
            <a:lvl1pPr>
              <a:defRPr/>
            </a:lvl1pPr>
          </a:lstStyle>
          <a:p>
            <a:pPr>
              <a:defRPr/>
            </a:pPr>
            <a:fld id="{7B65E573-5817-4424-9AD8-2DA317D7A7A7}" type="slidenum">
              <a:rPr lang="tr-TR" altLang="tr-TR"/>
              <a:pPr>
                <a:defRPr/>
              </a:pPr>
              <a:t>‹#›</a:t>
            </a:fld>
            <a:endParaRPr lang="tr-TR" altLang="tr-TR"/>
          </a:p>
        </p:txBody>
      </p:sp>
    </p:spTree>
    <p:extLst>
      <p:ext uri="{BB962C8B-B14F-4D97-AF65-F5344CB8AC3E}">
        <p14:creationId xmlns:p14="http://schemas.microsoft.com/office/powerpoint/2010/main" val="166766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70C98828-8BA8-4BDF-BE1B-61913AB4BB0A}"/>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7 Serbest Form">
            <a:extLst>
              <a:ext uri="{FF2B5EF4-FFF2-40B4-BE49-F238E27FC236}">
                <a16:creationId xmlns:a16="http://schemas.microsoft.com/office/drawing/2014/main" id="{D8E863E8-9FBA-4D5A-80D5-CEBC562ED4BB}"/>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028" name="8 Başlık Yer Tutucusu">
            <a:extLst>
              <a:ext uri="{FF2B5EF4-FFF2-40B4-BE49-F238E27FC236}">
                <a16:creationId xmlns:a16="http://schemas.microsoft.com/office/drawing/2014/main" id="{6A1A1D1D-1CFD-4FC7-BDEB-66BEE7F24323}"/>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altLang="tr-TR"/>
              <a:t>Asıl başlık stili için tıklatın</a:t>
            </a:r>
            <a:endParaRPr lang="en-US" altLang="tr-TR"/>
          </a:p>
        </p:txBody>
      </p:sp>
      <p:sp>
        <p:nvSpPr>
          <p:cNvPr id="1029" name="29 Metin Yer Tutucusu">
            <a:extLst>
              <a:ext uri="{FF2B5EF4-FFF2-40B4-BE49-F238E27FC236}">
                <a16:creationId xmlns:a16="http://schemas.microsoft.com/office/drawing/2014/main" id="{9AA7E7C8-BAEA-4734-AAC3-384DDAF36B48}"/>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D9B6A2E3-373E-4DB1-91CE-F13069BF5419}"/>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2D4B4970-1232-4A09-AED5-8B863CC118CF}" type="datetimeFigureOut">
              <a:rPr lang="tr-TR"/>
              <a:pPr>
                <a:defRPr/>
              </a:pPr>
              <a:t>21.10.2025</a:t>
            </a:fld>
            <a:endParaRPr lang="tr-TR" dirty="0"/>
          </a:p>
        </p:txBody>
      </p:sp>
      <p:sp>
        <p:nvSpPr>
          <p:cNvPr id="22" name="21 Altbilgi Yer Tutucusu">
            <a:extLst>
              <a:ext uri="{FF2B5EF4-FFF2-40B4-BE49-F238E27FC236}">
                <a16:creationId xmlns:a16="http://schemas.microsoft.com/office/drawing/2014/main" id="{EEDB9361-9CC1-4663-8753-660346A603E0}"/>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tr-TR"/>
          </a:p>
        </p:txBody>
      </p:sp>
      <p:sp>
        <p:nvSpPr>
          <p:cNvPr id="18" name="17 Slayt Numarası Yer Tutucusu">
            <a:extLst>
              <a:ext uri="{FF2B5EF4-FFF2-40B4-BE49-F238E27FC236}">
                <a16:creationId xmlns:a16="http://schemas.microsoft.com/office/drawing/2014/main" id="{59757026-D755-42A1-A76A-E7857BDB747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B78780DB-0785-46FF-BA04-60757C8129D5}" type="slidenum">
              <a:rPr lang="tr-TR" altLang="tr-TR"/>
              <a:pPr>
                <a:defRPr/>
              </a:pPr>
              <a:t>‹#›</a:t>
            </a:fld>
            <a:endParaRPr lang="tr-TR" altLang="tr-TR"/>
          </a:p>
        </p:txBody>
      </p:sp>
      <p:grpSp>
        <p:nvGrpSpPr>
          <p:cNvPr id="1033" name="1 Grup">
            <a:extLst>
              <a:ext uri="{FF2B5EF4-FFF2-40B4-BE49-F238E27FC236}">
                <a16:creationId xmlns:a16="http://schemas.microsoft.com/office/drawing/2014/main" id="{2CE064CD-47A6-49E8-964C-97F04C60FFAA}"/>
              </a:ext>
            </a:extLst>
          </p:cNvPr>
          <p:cNvGrpSpPr>
            <a:grpSpLocks/>
          </p:cNvGrpSpPr>
          <p:nvPr/>
        </p:nvGrpSpPr>
        <p:grpSpPr bwMode="auto">
          <a:xfrm>
            <a:off x="-19050" y="203200"/>
            <a:ext cx="9180513" cy="647700"/>
            <a:chOff x="-19045" y="216550"/>
            <a:chExt cx="9180548" cy="649224"/>
          </a:xfrm>
        </p:grpSpPr>
        <p:sp>
          <p:nvSpPr>
            <p:cNvPr id="12" name="11 Serbest Form">
              <a:extLst>
                <a:ext uri="{FF2B5EF4-FFF2-40B4-BE49-F238E27FC236}">
                  <a16:creationId xmlns:a16="http://schemas.microsoft.com/office/drawing/2014/main" id="{7AB285F6-8C2E-4CBD-904D-8756E2AAC9D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3" name="12 Serbest Form">
              <a:extLst>
                <a:ext uri="{FF2B5EF4-FFF2-40B4-BE49-F238E27FC236}">
                  <a16:creationId xmlns:a16="http://schemas.microsoft.com/office/drawing/2014/main" id="{EE43D057-F462-4B1C-ADDF-8DE8BC4DC12E}"/>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4039" r:id="rId1"/>
    <p:sldLayoutId id="2147484031" r:id="rId2"/>
    <p:sldLayoutId id="2147484040" r:id="rId3"/>
    <p:sldLayoutId id="2147484032" r:id="rId4"/>
    <p:sldLayoutId id="2147484033" r:id="rId5"/>
    <p:sldLayoutId id="2147484034" r:id="rId6"/>
    <p:sldLayoutId id="2147484035" r:id="rId7"/>
    <p:sldLayoutId id="2147484036" r:id="rId8"/>
    <p:sldLayoutId id="2147484041" r:id="rId9"/>
    <p:sldLayoutId id="2147484037" r:id="rId10"/>
    <p:sldLayoutId id="214748403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2" descr="ekran görüntüsü, iş kartı içeren bir resim&#10;&#10;Yüksek güvenilirlikle oluşturulmuş açıklama">
            <a:extLst>
              <a:ext uri="{FF2B5EF4-FFF2-40B4-BE49-F238E27FC236}">
                <a16:creationId xmlns:a16="http://schemas.microsoft.com/office/drawing/2014/main" id="{9CB8434C-3BD2-4EB6-9079-1842CDFE31CC}"/>
              </a:ext>
            </a:extLst>
          </p:cNvPr>
          <p:cNvPicPr>
            <a:picLocks noGrp="1" noChangeAspect="1"/>
          </p:cNvPicPr>
          <p:nvPr>
            <p:ph idx="1"/>
          </p:nvPr>
        </p:nvPicPr>
        <p:blipFill>
          <a:blip r:embed="rId2"/>
          <a:stretch>
            <a:fillRect/>
          </a:stretch>
        </p:blipFill>
        <p:spPr>
          <a:xfrm>
            <a:off x="679670" y="831576"/>
            <a:ext cx="7784658" cy="5808332"/>
          </a:xfrm>
          <a:prstGeom prst="rect">
            <a:avLst/>
          </a:prstGeom>
        </p:spPr>
      </p:pic>
    </p:spTree>
    <p:extLst>
      <p:ext uri="{BB962C8B-B14F-4D97-AF65-F5344CB8AC3E}">
        <p14:creationId xmlns:p14="http://schemas.microsoft.com/office/powerpoint/2010/main" val="1907325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4" descr="metin içeren bir resim&#10;&#10;Yüksek güvenilirlikle oluşturulmuş açıklama">
            <a:extLst>
              <a:ext uri="{FF2B5EF4-FFF2-40B4-BE49-F238E27FC236}">
                <a16:creationId xmlns:a16="http://schemas.microsoft.com/office/drawing/2014/main" id="{0453DBAD-7E21-48BE-BEA8-1D81980109C3}"/>
              </a:ext>
            </a:extLst>
          </p:cNvPr>
          <p:cNvPicPr>
            <a:picLocks noGrp="1" noChangeAspect="1"/>
          </p:cNvPicPr>
          <p:nvPr>
            <p:ph idx="1"/>
          </p:nvPr>
        </p:nvPicPr>
        <p:blipFill>
          <a:blip r:embed="rId2"/>
          <a:stretch>
            <a:fillRect/>
          </a:stretch>
        </p:blipFill>
        <p:spPr>
          <a:xfrm>
            <a:off x="702838" y="820316"/>
            <a:ext cx="7772106" cy="5785811"/>
          </a:xfrm>
          <a:prstGeom prst="rect">
            <a:avLst/>
          </a:prstGeom>
        </p:spPr>
      </p:pic>
    </p:spTree>
    <p:extLst>
      <p:ext uri="{BB962C8B-B14F-4D97-AF65-F5344CB8AC3E}">
        <p14:creationId xmlns:p14="http://schemas.microsoft.com/office/powerpoint/2010/main" val="2763464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5" descr="metin, vektör grafikler içeren bir resim&#10;&#10;Yüksek güvenilirlikle oluşturulmuş açıklama">
            <a:extLst>
              <a:ext uri="{FF2B5EF4-FFF2-40B4-BE49-F238E27FC236}">
                <a16:creationId xmlns:a16="http://schemas.microsoft.com/office/drawing/2014/main" id="{7D615B53-2EC6-462B-931A-CAA18A82C8A0}"/>
              </a:ext>
            </a:extLst>
          </p:cNvPr>
          <p:cNvPicPr>
            <a:picLocks noGrp="1" noChangeAspect="1"/>
          </p:cNvPicPr>
          <p:nvPr>
            <p:ph idx="1"/>
          </p:nvPr>
        </p:nvPicPr>
        <p:blipFill>
          <a:blip r:embed="rId2"/>
          <a:stretch>
            <a:fillRect/>
          </a:stretch>
        </p:blipFill>
        <p:spPr>
          <a:xfrm>
            <a:off x="704586" y="820316"/>
            <a:ext cx="7768610" cy="5785811"/>
          </a:xfrm>
          <a:prstGeom prst="rect">
            <a:avLst/>
          </a:prstGeom>
        </p:spPr>
      </p:pic>
    </p:spTree>
    <p:extLst>
      <p:ext uri="{BB962C8B-B14F-4D97-AF65-F5344CB8AC3E}">
        <p14:creationId xmlns:p14="http://schemas.microsoft.com/office/powerpoint/2010/main" val="438706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5" descr="ekran görüntüsü, metin içeren bir resim&#10;&#10;Yüksek güvenilirlikle oluşturulmuş açıklama">
            <a:extLst>
              <a:ext uri="{FF2B5EF4-FFF2-40B4-BE49-F238E27FC236}">
                <a16:creationId xmlns:a16="http://schemas.microsoft.com/office/drawing/2014/main" id="{C92AE560-0CF9-4249-A5CD-485A4B19522F}"/>
              </a:ext>
            </a:extLst>
          </p:cNvPr>
          <p:cNvPicPr>
            <a:picLocks noGrp="1" noChangeAspect="1"/>
          </p:cNvPicPr>
          <p:nvPr>
            <p:ph idx="1"/>
          </p:nvPr>
        </p:nvPicPr>
        <p:blipFill>
          <a:blip r:embed="rId2"/>
          <a:stretch>
            <a:fillRect/>
          </a:stretch>
        </p:blipFill>
        <p:spPr>
          <a:xfrm>
            <a:off x="830701" y="786532"/>
            <a:ext cx="7538903" cy="5673200"/>
          </a:xfrm>
          <a:prstGeom prst="rect">
            <a:avLst/>
          </a:prstGeom>
        </p:spPr>
      </p:pic>
    </p:spTree>
    <p:extLst>
      <p:ext uri="{BB962C8B-B14F-4D97-AF65-F5344CB8AC3E}">
        <p14:creationId xmlns:p14="http://schemas.microsoft.com/office/powerpoint/2010/main" val="3635459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5" descr="metin içeren bir resim&#10;&#10;Yüksek güvenilirlikle oluşturulmuş açıklama">
            <a:extLst>
              <a:ext uri="{FF2B5EF4-FFF2-40B4-BE49-F238E27FC236}">
                <a16:creationId xmlns:a16="http://schemas.microsoft.com/office/drawing/2014/main" id="{D5C7E50A-88BC-452B-8F58-6BA131A95550}"/>
              </a:ext>
            </a:extLst>
          </p:cNvPr>
          <p:cNvPicPr>
            <a:picLocks noGrp="1" noChangeAspect="1"/>
          </p:cNvPicPr>
          <p:nvPr>
            <p:ph idx="1"/>
          </p:nvPr>
        </p:nvPicPr>
        <p:blipFill>
          <a:blip r:embed="rId2"/>
          <a:stretch>
            <a:fillRect/>
          </a:stretch>
        </p:blipFill>
        <p:spPr>
          <a:xfrm>
            <a:off x="810823" y="775271"/>
            <a:ext cx="7522354" cy="5661939"/>
          </a:xfrm>
          <a:prstGeom prst="rect">
            <a:avLst/>
          </a:prstGeom>
        </p:spPr>
      </p:pic>
    </p:spTree>
    <p:extLst>
      <p:ext uri="{BB962C8B-B14F-4D97-AF65-F5344CB8AC3E}">
        <p14:creationId xmlns:p14="http://schemas.microsoft.com/office/powerpoint/2010/main" val="920742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5">
            <a:extLst>
              <a:ext uri="{FF2B5EF4-FFF2-40B4-BE49-F238E27FC236}">
                <a16:creationId xmlns:a16="http://schemas.microsoft.com/office/drawing/2014/main" id="{C599EB38-BAD1-45AE-A1B9-8BF0723F49AA}"/>
              </a:ext>
            </a:extLst>
          </p:cNvPr>
          <p:cNvPicPr>
            <a:picLocks noGrp="1" noChangeAspect="1"/>
          </p:cNvPicPr>
          <p:nvPr>
            <p:ph idx="1"/>
          </p:nvPr>
        </p:nvPicPr>
        <p:blipFill>
          <a:blip r:embed="rId2"/>
          <a:stretch>
            <a:fillRect/>
          </a:stretch>
        </p:blipFill>
        <p:spPr>
          <a:xfrm>
            <a:off x="881718" y="775271"/>
            <a:ext cx="7425608" cy="5571850"/>
          </a:xfrm>
          <a:prstGeom prst="rect">
            <a:avLst/>
          </a:prstGeom>
        </p:spPr>
      </p:pic>
    </p:spTree>
    <p:extLst>
      <p:ext uri="{BB962C8B-B14F-4D97-AF65-F5344CB8AC3E}">
        <p14:creationId xmlns:p14="http://schemas.microsoft.com/office/powerpoint/2010/main" val="2969222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5" descr="ekran görüntüsü içeren bir resim&#10;&#10;Çok yüksek güvenilirlikle oluşturulmuş açıklama">
            <a:extLst>
              <a:ext uri="{FF2B5EF4-FFF2-40B4-BE49-F238E27FC236}">
                <a16:creationId xmlns:a16="http://schemas.microsoft.com/office/drawing/2014/main" id="{4E05C53A-3829-4B5D-88E6-32F765E36FBC}"/>
              </a:ext>
            </a:extLst>
          </p:cNvPr>
          <p:cNvPicPr>
            <a:picLocks noGrp="1" noChangeAspect="1"/>
          </p:cNvPicPr>
          <p:nvPr>
            <p:ph idx="1"/>
          </p:nvPr>
        </p:nvPicPr>
        <p:blipFill>
          <a:blip r:embed="rId2"/>
          <a:stretch>
            <a:fillRect/>
          </a:stretch>
        </p:blipFill>
        <p:spPr>
          <a:xfrm>
            <a:off x="842834" y="775271"/>
            <a:ext cx="7469593" cy="5616895"/>
          </a:xfrm>
          <a:prstGeom prst="rect">
            <a:avLst/>
          </a:prstGeom>
        </p:spPr>
      </p:pic>
    </p:spTree>
    <p:extLst>
      <p:ext uri="{BB962C8B-B14F-4D97-AF65-F5344CB8AC3E}">
        <p14:creationId xmlns:p14="http://schemas.microsoft.com/office/powerpoint/2010/main" val="3439840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5">
            <a:extLst>
              <a:ext uri="{FF2B5EF4-FFF2-40B4-BE49-F238E27FC236}">
                <a16:creationId xmlns:a16="http://schemas.microsoft.com/office/drawing/2014/main" id="{5855FDC4-7720-4CC8-A343-CC6B678CA48C}"/>
              </a:ext>
            </a:extLst>
          </p:cNvPr>
          <p:cNvPicPr>
            <a:picLocks noGrp="1" noChangeAspect="1"/>
          </p:cNvPicPr>
          <p:nvPr>
            <p:ph idx="1"/>
          </p:nvPr>
        </p:nvPicPr>
        <p:blipFill>
          <a:blip r:embed="rId2"/>
          <a:stretch>
            <a:fillRect/>
          </a:stretch>
        </p:blipFill>
        <p:spPr>
          <a:xfrm>
            <a:off x="861608" y="797794"/>
            <a:ext cx="7488350" cy="5605634"/>
          </a:xfrm>
          <a:prstGeom prst="rect">
            <a:avLst/>
          </a:prstGeom>
        </p:spPr>
      </p:pic>
    </p:spTree>
    <p:extLst>
      <p:ext uri="{BB962C8B-B14F-4D97-AF65-F5344CB8AC3E}">
        <p14:creationId xmlns:p14="http://schemas.microsoft.com/office/powerpoint/2010/main" val="3762702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5" descr="ekran görüntüsü içeren bir resim&#10;&#10;Çok yüksek güvenilirlikle oluşturulmuş açıklama">
            <a:extLst>
              <a:ext uri="{FF2B5EF4-FFF2-40B4-BE49-F238E27FC236}">
                <a16:creationId xmlns:a16="http://schemas.microsoft.com/office/drawing/2014/main" id="{2A5C944B-A6EC-4E73-95DE-668E33F218D5}"/>
              </a:ext>
            </a:extLst>
          </p:cNvPr>
          <p:cNvPicPr>
            <a:picLocks noGrp="1" noChangeAspect="1"/>
          </p:cNvPicPr>
          <p:nvPr>
            <p:ph idx="1"/>
          </p:nvPr>
        </p:nvPicPr>
        <p:blipFill>
          <a:blip r:embed="rId2"/>
          <a:stretch>
            <a:fillRect/>
          </a:stretch>
        </p:blipFill>
        <p:spPr>
          <a:xfrm>
            <a:off x="800847" y="820316"/>
            <a:ext cx="7576088" cy="5661939"/>
          </a:xfrm>
          <a:prstGeom prst="rect">
            <a:avLst/>
          </a:prstGeom>
        </p:spPr>
      </p:pic>
    </p:spTree>
    <p:extLst>
      <p:ext uri="{BB962C8B-B14F-4D97-AF65-F5344CB8AC3E}">
        <p14:creationId xmlns:p14="http://schemas.microsoft.com/office/powerpoint/2010/main" val="2130413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5" descr="ekran görüntüsü içeren bir resim&#10;&#10;Çok yüksek güvenilirlikle oluşturulmuş açıklama">
            <a:extLst>
              <a:ext uri="{FF2B5EF4-FFF2-40B4-BE49-F238E27FC236}">
                <a16:creationId xmlns:a16="http://schemas.microsoft.com/office/drawing/2014/main" id="{962319AF-81BA-42F8-B353-5A2A1375308D}"/>
              </a:ext>
            </a:extLst>
          </p:cNvPr>
          <p:cNvPicPr>
            <a:picLocks noGrp="1" noChangeAspect="1"/>
          </p:cNvPicPr>
          <p:nvPr>
            <p:ph idx="1"/>
          </p:nvPr>
        </p:nvPicPr>
        <p:blipFill>
          <a:blip r:embed="rId2"/>
          <a:stretch>
            <a:fillRect/>
          </a:stretch>
        </p:blipFill>
        <p:spPr>
          <a:xfrm>
            <a:off x="706280" y="809055"/>
            <a:ext cx="7799006" cy="5819594"/>
          </a:xfrm>
          <a:prstGeom prst="rect">
            <a:avLst/>
          </a:prstGeom>
        </p:spPr>
      </p:pic>
    </p:spTree>
    <p:extLst>
      <p:ext uri="{BB962C8B-B14F-4D97-AF65-F5344CB8AC3E}">
        <p14:creationId xmlns:p14="http://schemas.microsoft.com/office/powerpoint/2010/main" val="2656803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5">
            <a:extLst>
              <a:ext uri="{FF2B5EF4-FFF2-40B4-BE49-F238E27FC236}">
                <a16:creationId xmlns:a16="http://schemas.microsoft.com/office/drawing/2014/main" id="{12B3DCAB-9E85-4C59-A0DE-A6744999EF5D}"/>
              </a:ext>
            </a:extLst>
          </p:cNvPr>
          <p:cNvPicPr>
            <a:picLocks noGrp="1" noChangeAspect="1"/>
          </p:cNvPicPr>
          <p:nvPr>
            <p:ph idx="1"/>
          </p:nvPr>
        </p:nvPicPr>
        <p:blipFill>
          <a:blip r:embed="rId2"/>
          <a:stretch>
            <a:fillRect/>
          </a:stretch>
        </p:blipFill>
        <p:spPr>
          <a:xfrm>
            <a:off x="665110" y="809055"/>
            <a:ext cx="7802519" cy="5842116"/>
          </a:xfrm>
          <a:prstGeom prst="rect">
            <a:avLst/>
          </a:prstGeom>
        </p:spPr>
      </p:pic>
    </p:spTree>
    <p:extLst>
      <p:ext uri="{BB962C8B-B14F-4D97-AF65-F5344CB8AC3E}">
        <p14:creationId xmlns:p14="http://schemas.microsoft.com/office/powerpoint/2010/main" val="1036309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5" descr="duvar içeren bir resim&#10;&#10;Yüksek güvenilirlikle oluşturulmuş açıklama">
            <a:extLst>
              <a:ext uri="{FF2B5EF4-FFF2-40B4-BE49-F238E27FC236}">
                <a16:creationId xmlns:a16="http://schemas.microsoft.com/office/drawing/2014/main" id="{7BBBF40C-5D42-4479-B97B-65A316A4197C}"/>
              </a:ext>
            </a:extLst>
          </p:cNvPr>
          <p:cNvPicPr>
            <a:picLocks noGrp="1" noChangeAspect="1"/>
          </p:cNvPicPr>
          <p:nvPr>
            <p:ph idx="1"/>
          </p:nvPr>
        </p:nvPicPr>
        <p:blipFill>
          <a:blip r:embed="rId2"/>
          <a:stretch>
            <a:fillRect/>
          </a:stretch>
        </p:blipFill>
        <p:spPr>
          <a:xfrm>
            <a:off x="859848" y="809055"/>
            <a:ext cx="7413043" cy="5538067"/>
          </a:xfrm>
          <a:prstGeom prst="rect">
            <a:avLst/>
          </a:prstGeom>
        </p:spPr>
      </p:pic>
    </p:spTree>
    <p:extLst>
      <p:ext uri="{BB962C8B-B14F-4D97-AF65-F5344CB8AC3E}">
        <p14:creationId xmlns:p14="http://schemas.microsoft.com/office/powerpoint/2010/main" val="356177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CE9B15-5A37-4239-8EC8-D74EE029B757}"/>
              </a:ext>
            </a:extLst>
          </p:cNvPr>
          <p:cNvSpPr>
            <a:spLocks noGrp="1"/>
          </p:cNvSpPr>
          <p:nvPr>
            <p:ph type="title"/>
          </p:nvPr>
        </p:nvSpPr>
        <p:spPr>
          <a:xfrm>
            <a:off x="457200" y="231884"/>
            <a:ext cx="8229600" cy="1143000"/>
          </a:xfrm>
        </p:spPr>
        <p:txBody>
          <a:bodyPr/>
          <a:lstStyle/>
          <a:p>
            <a:r>
              <a:rPr lang="tr-TR" dirty="0">
                <a:cs typeface="Calibri"/>
              </a:rPr>
              <a:t>Proje Yazımı Tübitak-2204</a:t>
            </a:r>
            <a:br>
              <a:rPr lang="tr-TR" dirty="0">
                <a:cs typeface="Calibri"/>
              </a:rPr>
            </a:br>
            <a:r>
              <a:rPr lang="tr-TR" sz="2600" dirty="0"/>
              <a:t>(Lise Öğrencileri Araştırma Projeleri Yarışması)</a:t>
            </a:r>
            <a:endParaRPr lang="tr-TR" sz="2600" dirty="0">
              <a:cs typeface="Calibri"/>
            </a:endParaRPr>
          </a:p>
        </p:txBody>
      </p:sp>
      <p:sp>
        <p:nvSpPr>
          <p:cNvPr id="6" name="Metin kutusu 5">
            <a:extLst>
              <a:ext uri="{FF2B5EF4-FFF2-40B4-BE49-F238E27FC236}">
                <a16:creationId xmlns:a16="http://schemas.microsoft.com/office/drawing/2014/main" id="{446FEAB2-DA1E-4A98-984A-9B4E75690D54}"/>
              </a:ext>
            </a:extLst>
          </p:cNvPr>
          <p:cNvSpPr txBox="1"/>
          <p:nvPr/>
        </p:nvSpPr>
        <p:spPr>
          <a:xfrm>
            <a:off x="452696" y="1387364"/>
            <a:ext cx="81034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dirty="0">
                <a:latin typeface="Arial"/>
                <a:cs typeface="Arial"/>
              </a:rPr>
              <a:t>Bir bilgisayar projesinde </a:t>
            </a:r>
            <a:r>
              <a:rPr lang="tr-TR" b="1" dirty="0">
                <a:latin typeface="Arial"/>
                <a:cs typeface="Arial"/>
              </a:rPr>
              <a:t>üç temel unsur</a:t>
            </a:r>
            <a:r>
              <a:rPr lang="tr-TR" dirty="0">
                <a:latin typeface="Arial"/>
                <a:cs typeface="Arial"/>
              </a:rPr>
              <a:t> yer almaktadır:</a:t>
            </a:r>
            <a:endParaRPr lang="tr-TR" dirty="0"/>
          </a:p>
        </p:txBody>
      </p:sp>
      <p:sp>
        <p:nvSpPr>
          <p:cNvPr id="4" name="İçerik Yer Tutucusu 3">
            <a:extLst>
              <a:ext uri="{FF2B5EF4-FFF2-40B4-BE49-F238E27FC236}">
                <a16:creationId xmlns:a16="http://schemas.microsoft.com/office/drawing/2014/main" id="{9E2DAA17-601C-45E8-B5BA-58AF0C5EE9E0}"/>
              </a:ext>
            </a:extLst>
          </p:cNvPr>
          <p:cNvSpPr>
            <a:spLocks noGrp="1"/>
          </p:cNvSpPr>
          <p:nvPr>
            <p:ph idx="1"/>
          </p:nvPr>
        </p:nvSpPr>
        <p:spPr>
          <a:xfrm>
            <a:off x="457200" y="1754986"/>
            <a:ext cx="8229600" cy="4986274"/>
          </a:xfrm>
        </p:spPr>
        <p:txBody>
          <a:bodyPr/>
          <a:lstStyle/>
          <a:p>
            <a:pPr marL="0" indent="0">
              <a:buNone/>
            </a:pPr>
            <a:r>
              <a:rPr lang="tr-TR" b="1" dirty="0">
                <a:latin typeface="Calibri"/>
                <a:ea typeface="+mn-lt"/>
                <a:cs typeface="+mn-lt"/>
              </a:rPr>
              <a:t>1- Özgün değer: </a:t>
            </a:r>
            <a:endParaRPr lang="tr-TR" b="1">
              <a:latin typeface="Calibri"/>
              <a:ea typeface="+mn-lt"/>
              <a:cs typeface="+mn-lt"/>
            </a:endParaRPr>
          </a:p>
          <a:p>
            <a:r>
              <a:rPr lang="tr-TR" sz="2200" dirty="0">
                <a:latin typeface="Calibri"/>
                <a:ea typeface="+mn-lt"/>
                <a:cs typeface="+mn-lt"/>
              </a:rPr>
              <a:t>Her proje seçiminde olduğu gibi, bilgisayar projesi seçilirken de projenin konusunun özgün olmasına dikkat edilmelidir. </a:t>
            </a:r>
            <a:endParaRPr lang="tr-TR" sz="2200">
              <a:latin typeface="Calibri"/>
              <a:cs typeface="Calibri"/>
            </a:endParaRPr>
          </a:p>
          <a:p>
            <a:r>
              <a:rPr lang="tr-TR" sz="2200" dirty="0">
                <a:latin typeface="Calibri"/>
                <a:ea typeface="+mn-lt"/>
                <a:cs typeface="+mn-lt"/>
              </a:rPr>
              <a:t>Özgünlükten kasıt, sunulan yöntem ya daha önce hiç çözülmemiş bir problemi çözmeli ya da daha önce çözülmüş probleme daha farklı ve muhtemelen daha iyi bir çözüm üretmelidir.</a:t>
            </a:r>
          </a:p>
          <a:p>
            <a:r>
              <a:rPr lang="tr-TR" sz="2200" dirty="0">
                <a:latin typeface="Calibri"/>
                <a:ea typeface="+mn-lt"/>
                <a:cs typeface="+mn-lt"/>
              </a:rPr>
              <a:t>Örneğin, salt yazılım araçlarının kullanımına dayalı projeler özgün sayılmazlar. Buna en iyi örnek web sayfası oluşturulmasıdır. Konu ne kadar özgün, tasarım ne kadar estetik ve kullanışlı olsa da herhangi bir web sayfası tasarımı değerli bir proje olmayacaktır. Ancak, belirli bir amaca yönelik, </a:t>
            </a:r>
            <a:r>
              <a:rPr lang="tr-TR" sz="2200" dirty="0" err="1">
                <a:latin typeface="Calibri"/>
                <a:ea typeface="+mn-lt"/>
                <a:cs typeface="+mn-lt"/>
              </a:rPr>
              <a:t>java</a:t>
            </a:r>
            <a:r>
              <a:rPr lang="tr-TR" sz="2200" dirty="0">
                <a:latin typeface="Calibri"/>
                <a:ea typeface="+mn-lt"/>
                <a:cs typeface="+mn-lt"/>
              </a:rPr>
              <a:t> </a:t>
            </a:r>
            <a:r>
              <a:rPr lang="tr-TR" sz="2200" dirty="0" err="1">
                <a:latin typeface="Calibri"/>
                <a:ea typeface="+mn-lt"/>
                <a:cs typeface="+mn-lt"/>
              </a:rPr>
              <a:t>applet</a:t>
            </a:r>
            <a:r>
              <a:rPr lang="tr-TR" sz="2200" dirty="0">
                <a:latin typeface="Calibri"/>
                <a:ea typeface="+mn-lt"/>
                <a:cs typeface="+mn-lt"/>
              </a:rPr>
              <a:t> oluşturulması, değerli olabilecektir. Elbette, buradaki değerin ölçütü, o </a:t>
            </a:r>
            <a:r>
              <a:rPr lang="tr-TR" sz="2200" dirty="0" err="1">
                <a:latin typeface="Calibri"/>
                <a:ea typeface="+mn-lt"/>
                <a:cs typeface="+mn-lt"/>
              </a:rPr>
              <a:t>appletin</a:t>
            </a:r>
            <a:r>
              <a:rPr lang="tr-TR" sz="2200" dirty="0">
                <a:latin typeface="Calibri"/>
                <a:ea typeface="+mn-lt"/>
                <a:cs typeface="+mn-lt"/>
              </a:rPr>
              <a:t> yazımında kullanılan Algoritma ve Veri Yapısı bağlamındaki özgünlüktür.</a:t>
            </a:r>
          </a:p>
        </p:txBody>
      </p:sp>
    </p:spTree>
    <p:extLst>
      <p:ext uri="{BB962C8B-B14F-4D97-AF65-F5344CB8AC3E}">
        <p14:creationId xmlns:p14="http://schemas.microsoft.com/office/powerpoint/2010/main" val="3689871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CE9B15-5A37-4239-8EC8-D74EE029B757}"/>
              </a:ext>
            </a:extLst>
          </p:cNvPr>
          <p:cNvSpPr>
            <a:spLocks noGrp="1"/>
          </p:cNvSpPr>
          <p:nvPr>
            <p:ph type="title"/>
          </p:nvPr>
        </p:nvSpPr>
        <p:spPr>
          <a:xfrm>
            <a:off x="457200" y="85490"/>
            <a:ext cx="8229600" cy="1143000"/>
          </a:xfrm>
        </p:spPr>
        <p:txBody>
          <a:bodyPr/>
          <a:lstStyle/>
          <a:p>
            <a:r>
              <a:rPr lang="tr-TR" dirty="0">
                <a:cs typeface="Calibri"/>
              </a:rPr>
              <a:t>Proje Yazımı Tübitak-2204</a:t>
            </a:r>
            <a:endParaRPr lang="tr-TR" dirty="0"/>
          </a:p>
        </p:txBody>
      </p:sp>
      <p:sp>
        <p:nvSpPr>
          <p:cNvPr id="4" name="İçerik Yer Tutucusu 3">
            <a:extLst>
              <a:ext uri="{FF2B5EF4-FFF2-40B4-BE49-F238E27FC236}">
                <a16:creationId xmlns:a16="http://schemas.microsoft.com/office/drawing/2014/main" id="{9E2DAA17-601C-45E8-B5BA-58AF0C5EE9E0}"/>
              </a:ext>
            </a:extLst>
          </p:cNvPr>
          <p:cNvSpPr>
            <a:spLocks noGrp="1"/>
          </p:cNvSpPr>
          <p:nvPr>
            <p:ph idx="1"/>
          </p:nvPr>
        </p:nvSpPr>
        <p:spPr>
          <a:xfrm>
            <a:off x="457200" y="1619853"/>
            <a:ext cx="8229600" cy="4986274"/>
          </a:xfrm>
        </p:spPr>
        <p:txBody>
          <a:bodyPr/>
          <a:lstStyle/>
          <a:p>
            <a:pPr marL="0" indent="0">
              <a:buNone/>
            </a:pPr>
            <a:r>
              <a:rPr lang="tr-TR" b="1" dirty="0">
                <a:latin typeface="Calibri"/>
                <a:ea typeface="+mn-lt"/>
                <a:cs typeface="+mn-lt"/>
              </a:rPr>
              <a:t>2- Yapılabilirlik:</a:t>
            </a:r>
            <a:r>
              <a:rPr lang="tr-TR" sz="2200" dirty="0">
                <a:ea typeface="+mn-lt"/>
                <a:cs typeface="+mn-lt"/>
              </a:rPr>
              <a:t> </a:t>
            </a:r>
            <a:endParaRPr lang="tr-TR" dirty="0">
              <a:ea typeface="+mn-lt"/>
              <a:cs typeface="+mn-lt"/>
            </a:endParaRPr>
          </a:p>
          <a:p>
            <a:pPr marL="342900" indent="-342900"/>
            <a:r>
              <a:rPr lang="tr-TR" sz="2200" dirty="0">
                <a:latin typeface="Calibri"/>
                <a:ea typeface="+mn-lt"/>
                <a:cs typeface="+mn-lt"/>
              </a:rPr>
              <a:t>Proje konusu, proje ekibi tarafından </a:t>
            </a:r>
            <a:r>
              <a:rPr lang="tr-TR" sz="2200" dirty="0" err="1">
                <a:latin typeface="Calibri"/>
                <a:ea typeface="+mn-lt"/>
                <a:cs typeface="+mn-lt"/>
              </a:rPr>
              <a:t>gerçeklenebilir</a:t>
            </a:r>
            <a:r>
              <a:rPr lang="tr-TR" sz="2200" dirty="0">
                <a:latin typeface="Calibri"/>
                <a:ea typeface="+mn-lt"/>
                <a:cs typeface="+mn-lt"/>
              </a:rPr>
              <a:t> düzeyde olmalıdır. </a:t>
            </a:r>
          </a:p>
          <a:p>
            <a:pPr marL="342900" indent="-342900"/>
            <a:r>
              <a:rPr lang="tr-TR" sz="2200" dirty="0">
                <a:latin typeface="Calibri"/>
                <a:ea typeface="+mn-lt"/>
                <a:cs typeface="+mn-lt"/>
              </a:rPr>
              <a:t>Proje ekibinin tamamlayamayacağı büyüklükte veya şu anki teknoloji ile </a:t>
            </a:r>
            <a:r>
              <a:rPr lang="tr-TR" sz="2200" dirty="0" err="1">
                <a:latin typeface="Calibri"/>
                <a:ea typeface="+mn-lt"/>
                <a:cs typeface="+mn-lt"/>
              </a:rPr>
              <a:t>gerçeklenemeyecek</a:t>
            </a:r>
            <a:r>
              <a:rPr lang="tr-TR" sz="2200" dirty="0">
                <a:latin typeface="Calibri"/>
                <a:ea typeface="+mn-lt"/>
                <a:cs typeface="+mn-lt"/>
              </a:rPr>
              <a:t> projenin çıktıları elde edilemeyeceği için böyle proje konusu sadece ilgi uyandırabilir. Fakat değerlendirmede sonucu görünmeyen bir proje muhtemelen olumsuz netice alacaktır.</a:t>
            </a:r>
          </a:p>
          <a:p>
            <a:pPr marL="0" indent="0">
              <a:buNone/>
            </a:pPr>
            <a:r>
              <a:rPr lang="tr-TR" b="1" dirty="0">
                <a:latin typeface="Calibri"/>
                <a:ea typeface="+mn-lt"/>
                <a:cs typeface="+mn-lt"/>
              </a:rPr>
              <a:t>3- Yaygın etki ve Kullanılabilirlik:</a:t>
            </a:r>
            <a:r>
              <a:rPr lang="tr-TR" sz="2200" dirty="0">
                <a:ea typeface="+mn-lt"/>
                <a:cs typeface="+mn-lt"/>
              </a:rPr>
              <a:t> </a:t>
            </a:r>
            <a:endParaRPr lang="tr-TR" sz="2200" dirty="0">
              <a:latin typeface="Calibri"/>
              <a:ea typeface="+mn-lt"/>
              <a:cs typeface="Calibri"/>
            </a:endParaRPr>
          </a:p>
          <a:p>
            <a:pPr marL="342900" indent="-342900"/>
            <a:r>
              <a:rPr lang="tr-TR" sz="2200" dirty="0">
                <a:latin typeface="Calibri"/>
                <a:ea typeface="+mn-lt"/>
                <a:cs typeface="+mn-lt"/>
              </a:rPr>
              <a:t>Seçilen proje konusunun mutlaka kullanıcılarının olması veya bilimsel olarak bir probleme daha iyi bir çözüm getirmesi beklenir. Fakat özgün değeri olmayan projeler, kullanılabilirliği çok iyi olsa da ilgi uyandırmayacaktır.</a:t>
            </a:r>
          </a:p>
        </p:txBody>
      </p:sp>
    </p:spTree>
    <p:extLst>
      <p:ext uri="{BB962C8B-B14F-4D97-AF65-F5344CB8AC3E}">
        <p14:creationId xmlns:p14="http://schemas.microsoft.com/office/powerpoint/2010/main" val="2029890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CE9B15-5A37-4239-8EC8-D74EE029B757}"/>
              </a:ext>
            </a:extLst>
          </p:cNvPr>
          <p:cNvSpPr>
            <a:spLocks noGrp="1"/>
          </p:cNvSpPr>
          <p:nvPr>
            <p:ph type="title"/>
          </p:nvPr>
        </p:nvSpPr>
        <p:spPr>
          <a:xfrm>
            <a:off x="457200" y="85490"/>
            <a:ext cx="8229600" cy="1143000"/>
          </a:xfrm>
        </p:spPr>
        <p:txBody>
          <a:bodyPr/>
          <a:lstStyle/>
          <a:p>
            <a:r>
              <a:rPr lang="tr-TR" dirty="0">
                <a:cs typeface="Calibri"/>
              </a:rPr>
              <a:t>Proje Yazımı Tübitak-2204</a:t>
            </a:r>
            <a:endParaRPr lang="tr-TR" dirty="0"/>
          </a:p>
        </p:txBody>
      </p:sp>
      <p:sp>
        <p:nvSpPr>
          <p:cNvPr id="6" name="Metin kutusu 5">
            <a:extLst>
              <a:ext uri="{FF2B5EF4-FFF2-40B4-BE49-F238E27FC236}">
                <a16:creationId xmlns:a16="http://schemas.microsoft.com/office/drawing/2014/main" id="{446FEAB2-DA1E-4A98-984A-9B4E75690D54}"/>
              </a:ext>
            </a:extLst>
          </p:cNvPr>
          <p:cNvSpPr txBox="1"/>
          <p:nvPr/>
        </p:nvSpPr>
        <p:spPr>
          <a:xfrm>
            <a:off x="452696" y="1128359"/>
            <a:ext cx="81034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b="1" dirty="0">
                <a:solidFill>
                  <a:srgbClr val="FF0000"/>
                </a:solidFill>
                <a:latin typeface="Arial"/>
                <a:cs typeface="Arial"/>
              </a:rPr>
              <a:t>ÖRNEK BİLGİSAYAR PROJESİ RAPORU</a:t>
            </a:r>
            <a:endParaRPr lang="tr-TR" b="1" dirty="0">
              <a:solidFill>
                <a:srgbClr val="FF0000"/>
              </a:solidFill>
            </a:endParaRPr>
          </a:p>
        </p:txBody>
      </p:sp>
      <p:pic>
        <p:nvPicPr>
          <p:cNvPr id="3" name="Resim 4" descr="ekran görüntüsü içeren bir resim&#10;&#10;Çok yüksek güvenilirlikle oluşturulmuş açıklama">
            <a:extLst>
              <a:ext uri="{FF2B5EF4-FFF2-40B4-BE49-F238E27FC236}">
                <a16:creationId xmlns:a16="http://schemas.microsoft.com/office/drawing/2014/main" id="{0F7BE531-A446-437B-B0AE-A96601C86E51}"/>
              </a:ext>
            </a:extLst>
          </p:cNvPr>
          <p:cNvPicPr>
            <a:picLocks noGrp="1" noChangeAspect="1"/>
          </p:cNvPicPr>
          <p:nvPr>
            <p:ph idx="1"/>
          </p:nvPr>
        </p:nvPicPr>
        <p:blipFill>
          <a:blip r:embed="rId2"/>
          <a:stretch>
            <a:fillRect/>
          </a:stretch>
        </p:blipFill>
        <p:spPr>
          <a:xfrm>
            <a:off x="1935616" y="1507242"/>
            <a:ext cx="5160156" cy="5211495"/>
          </a:xfrm>
          <a:prstGeom prst="rect">
            <a:avLst/>
          </a:prstGeom>
        </p:spPr>
      </p:pic>
    </p:spTree>
    <p:extLst>
      <p:ext uri="{BB962C8B-B14F-4D97-AF65-F5344CB8AC3E}">
        <p14:creationId xmlns:p14="http://schemas.microsoft.com/office/powerpoint/2010/main" val="3129032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CE9B15-5A37-4239-8EC8-D74EE029B757}"/>
              </a:ext>
            </a:extLst>
          </p:cNvPr>
          <p:cNvSpPr>
            <a:spLocks noGrp="1"/>
          </p:cNvSpPr>
          <p:nvPr>
            <p:ph type="title"/>
          </p:nvPr>
        </p:nvSpPr>
        <p:spPr>
          <a:xfrm>
            <a:off x="457200" y="85490"/>
            <a:ext cx="8229600" cy="1143000"/>
          </a:xfrm>
        </p:spPr>
        <p:txBody>
          <a:bodyPr/>
          <a:lstStyle/>
          <a:p>
            <a:r>
              <a:rPr lang="tr-TR" dirty="0">
                <a:cs typeface="Calibri"/>
              </a:rPr>
              <a:t>Proje Yazımı Tübitak-2204</a:t>
            </a:r>
            <a:endParaRPr lang="tr-TR" dirty="0"/>
          </a:p>
        </p:txBody>
      </p:sp>
      <p:sp>
        <p:nvSpPr>
          <p:cNvPr id="6" name="Metin kutusu 5">
            <a:extLst>
              <a:ext uri="{FF2B5EF4-FFF2-40B4-BE49-F238E27FC236}">
                <a16:creationId xmlns:a16="http://schemas.microsoft.com/office/drawing/2014/main" id="{446FEAB2-DA1E-4A98-984A-9B4E75690D54}"/>
              </a:ext>
            </a:extLst>
          </p:cNvPr>
          <p:cNvSpPr txBox="1"/>
          <p:nvPr/>
        </p:nvSpPr>
        <p:spPr>
          <a:xfrm>
            <a:off x="47297" y="1128359"/>
            <a:ext cx="81034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b="1" dirty="0">
                <a:solidFill>
                  <a:srgbClr val="FF0000"/>
                </a:solidFill>
                <a:latin typeface="Arial"/>
                <a:cs typeface="Arial"/>
              </a:rPr>
              <a:t>ÖRNEK BİLGİSAYAR PROJESİ RAPORU</a:t>
            </a:r>
            <a:endParaRPr lang="tr-TR" b="1">
              <a:solidFill>
                <a:srgbClr val="FF0000"/>
              </a:solidFill>
              <a:cs typeface="Arial"/>
            </a:endParaRPr>
          </a:p>
        </p:txBody>
      </p:sp>
      <p:pic>
        <p:nvPicPr>
          <p:cNvPr id="9" name="Resim 9" descr="metin içeren bir resim&#10;&#10;Çok yüksek güvenilirlikle oluşturulmuş açıklama">
            <a:extLst>
              <a:ext uri="{FF2B5EF4-FFF2-40B4-BE49-F238E27FC236}">
                <a16:creationId xmlns:a16="http://schemas.microsoft.com/office/drawing/2014/main" id="{118AD029-E584-400C-8AC1-623145B32D23}"/>
              </a:ext>
            </a:extLst>
          </p:cNvPr>
          <p:cNvPicPr>
            <a:picLocks noChangeAspect="1"/>
          </p:cNvPicPr>
          <p:nvPr/>
        </p:nvPicPr>
        <p:blipFill rotWithShape="1">
          <a:blip r:embed="rId2"/>
          <a:srcRect l="13466" t="7126" r="13466" b="221"/>
          <a:stretch/>
        </p:blipFill>
        <p:spPr>
          <a:xfrm>
            <a:off x="5406327" y="1333702"/>
            <a:ext cx="3567751" cy="5101649"/>
          </a:xfrm>
          <a:prstGeom prst="rect">
            <a:avLst/>
          </a:prstGeom>
        </p:spPr>
      </p:pic>
      <p:sp>
        <p:nvSpPr>
          <p:cNvPr id="16" name="Metin kutusu 15">
            <a:extLst>
              <a:ext uri="{FF2B5EF4-FFF2-40B4-BE49-F238E27FC236}">
                <a16:creationId xmlns:a16="http://schemas.microsoft.com/office/drawing/2014/main" id="{7C8077A6-2A45-438E-8A30-FB6D31E492BF}"/>
              </a:ext>
            </a:extLst>
          </p:cNvPr>
          <p:cNvSpPr txBox="1"/>
          <p:nvPr/>
        </p:nvSpPr>
        <p:spPr>
          <a:xfrm>
            <a:off x="122605" y="1473934"/>
            <a:ext cx="5149237" cy="50629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1900" b="1" dirty="0">
                <a:latin typeface="Calibri"/>
                <a:cs typeface="Arial"/>
              </a:rPr>
              <a:t>2- Gerçekleme:</a:t>
            </a:r>
          </a:p>
          <a:p>
            <a:r>
              <a:rPr lang="tr-TR" sz="1900" dirty="0">
                <a:latin typeface="Calibri"/>
                <a:cs typeface="Arial"/>
              </a:rPr>
              <a:t>Yukarıda adımları sıralanan algoritma, C ve C++ dilleri kullanarak oluşturulan </a:t>
            </a:r>
            <a:r>
              <a:rPr lang="tr-TR" sz="1900" dirty="0" err="1">
                <a:latin typeface="Calibri"/>
                <a:cs typeface="Arial"/>
              </a:rPr>
              <a:t>OpenCV</a:t>
            </a:r>
            <a:r>
              <a:rPr lang="tr-TR" sz="1900" dirty="0">
                <a:latin typeface="Calibri"/>
                <a:cs typeface="Arial"/>
              </a:rPr>
              <a:t> bilgisayarla görme kütüphanesi [4] kullanılarak </a:t>
            </a:r>
            <a:r>
              <a:rPr lang="tr-TR" sz="1900" dirty="0" err="1">
                <a:latin typeface="Calibri"/>
                <a:cs typeface="Arial"/>
              </a:rPr>
              <a:t>gerçeklenmiştir</a:t>
            </a:r>
            <a:r>
              <a:rPr lang="tr-TR" sz="1900" dirty="0">
                <a:latin typeface="Calibri"/>
                <a:cs typeface="Arial"/>
              </a:rPr>
              <a:t>.</a:t>
            </a:r>
          </a:p>
          <a:p>
            <a:endParaRPr lang="tr-TR" sz="1900" dirty="0">
              <a:latin typeface="Calibri"/>
              <a:cs typeface="Arial"/>
            </a:endParaRPr>
          </a:p>
          <a:p>
            <a:r>
              <a:rPr lang="tr-TR" sz="1900" b="1" dirty="0">
                <a:latin typeface="Calibri"/>
                <a:cs typeface="Arial"/>
              </a:rPr>
              <a:t>Sonuçlar ve Tartışma</a:t>
            </a:r>
          </a:p>
          <a:p>
            <a:r>
              <a:rPr lang="tr-TR" sz="1900" dirty="0">
                <a:latin typeface="Calibri"/>
                <a:cs typeface="Arial"/>
              </a:rPr>
              <a:t>Programın testi için 100 adet birer dakikalık video görüntüleri 7.1 </a:t>
            </a:r>
            <a:r>
              <a:rPr lang="tr-TR" sz="1900" dirty="0" err="1">
                <a:latin typeface="Calibri"/>
                <a:cs typeface="Arial"/>
              </a:rPr>
              <a:t>megapiksellik</a:t>
            </a:r>
            <a:r>
              <a:rPr lang="tr-TR" sz="1900" dirty="0">
                <a:latin typeface="Calibri"/>
                <a:cs typeface="Arial"/>
              </a:rPr>
              <a:t> kamera kullanılarak değişik yol güzergahlarından alınarak yapılmıştır. Program yaklaşık olarak saniyede 4 görüntü işleyebilmektedir. Şeritleri doğru bulma başarısı %80 olarak görülmüştür. Başarıyı etkileyen olumsuz faktörleri şerit çizgilerinin düzensiz olması, gölgelendirme etkileri ve değişik hava koşulları nedeniyle görüntülerin istenen kalitede olmaması olarak saptanmıştır.</a:t>
            </a:r>
            <a:endParaRPr lang="tr-TR" sz="1900" dirty="0">
              <a:latin typeface="Calibri"/>
              <a:cs typeface="Calibri"/>
            </a:endParaRPr>
          </a:p>
        </p:txBody>
      </p:sp>
    </p:spTree>
    <p:extLst>
      <p:ext uri="{BB962C8B-B14F-4D97-AF65-F5344CB8AC3E}">
        <p14:creationId xmlns:p14="http://schemas.microsoft.com/office/powerpoint/2010/main" val="1355165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CE9B15-5A37-4239-8EC8-D74EE029B757}"/>
              </a:ext>
            </a:extLst>
          </p:cNvPr>
          <p:cNvSpPr>
            <a:spLocks noGrp="1"/>
          </p:cNvSpPr>
          <p:nvPr>
            <p:ph type="title"/>
          </p:nvPr>
        </p:nvSpPr>
        <p:spPr>
          <a:xfrm>
            <a:off x="457200" y="85490"/>
            <a:ext cx="8229600" cy="1143000"/>
          </a:xfrm>
        </p:spPr>
        <p:txBody>
          <a:bodyPr/>
          <a:lstStyle/>
          <a:p>
            <a:r>
              <a:rPr lang="tr-TR" dirty="0">
                <a:cs typeface="Calibri"/>
              </a:rPr>
              <a:t>Proje Yazımı Tübitak-2204</a:t>
            </a:r>
            <a:endParaRPr lang="tr-TR" dirty="0"/>
          </a:p>
        </p:txBody>
      </p:sp>
      <p:sp>
        <p:nvSpPr>
          <p:cNvPr id="6" name="Metin kutusu 5">
            <a:extLst>
              <a:ext uri="{FF2B5EF4-FFF2-40B4-BE49-F238E27FC236}">
                <a16:creationId xmlns:a16="http://schemas.microsoft.com/office/drawing/2014/main" id="{446FEAB2-DA1E-4A98-984A-9B4E75690D54}"/>
              </a:ext>
            </a:extLst>
          </p:cNvPr>
          <p:cNvSpPr txBox="1"/>
          <p:nvPr/>
        </p:nvSpPr>
        <p:spPr>
          <a:xfrm>
            <a:off x="452696" y="1128359"/>
            <a:ext cx="81034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b="1" dirty="0">
                <a:solidFill>
                  <a:srgbClr val="FF0000"/>
                </a:solidFill>
                <a:latin typeface="Arial"/>
                <a:cs typeface="Arial"/>
              </a:rPr>
              <a:t>ÖRNEK BİLGİSAYAR PROJESİ RAPORU</a:t>
            </a:r>
            <a:endParaRPr lang="tr-TR" b="1" dirty="0">
              <a:solidFill>
                <a:srgbClr val="FF0000"/>
              </a:solidFill>
            </a:endParaRPr>
          </a:p>
        </p:txBody>
      </p:sp>
      <p:pic>
        <p:nvPicPr>
          <p:cNvPr id="7" name="Resim 7" descr="iç mekan, şişe, fotoğraf içeren bir resim&#10;&#10;Yüksek güvenilirlikle oluşturulmuş açıklama">
            <a:extLst>
              <a:ext uri="{FF2B5EF4-FFF2-40B4-BE49-F238E27FC236}">
                <a16:creationId xmlns:a16="http://schemas.microsoft.com/office/drawing/2014/main" id="{CDF4373F-2EA7-4485-B161-717D2E1B7A15}"/>
              </a:ext>
            </a:extLst>
          </p:cNvPr>
          <p:cNvPicPr>
            <a:picLocks noGrp="1" noChangeAspect="1"/>
          </p:cNvPicPr>
          <p:nvPr>
            <p:ph idx="1"/>
          </p:nvPr>
        </p:nvPicPr>
        <p:blipFill>
          <a:blip r:embed="rId2"/>
          <a:stretch>
            <a:fillRect/>
          </a:stretch>
        </p:blipFill>
        <p:spPr>
          <a:xfrm>
            <a:off x="457200" y="1720125"/>
            <a:ext cx="8229600" cy="2266003"/>
          </a:xfrm>
          <a:prstGeom prst="rect">
            <a:avLst/>
          </a:prstGeom>
        </p:spPr>
      </p:pic>
    </p:spTree>
    <p:extLst>
      <p:ext uri="{BB962C8B-B14F-4D97-AF65-F5344CB8AC3E}">
        <p14:creationId xmlns:p14="http://schemas.microsoft.com/office/powerpoint/2010/main" val="828054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tubitak.png"/>
          <p:cNvPicPr>
            <a:picLocks noChangeAspect="1" noChangeArrowheads="1"/>
          </p:cNvPicPr>
          <p:nvPr/>
        </p:nvPicPr>
        <p:blipFill>
          <a:blip r:embed="rId2" cstate="print"/>
          <a:srcRect/>
          <a:stretch>
            <a:fillRect/>
          </a:stretch>
        </p:blipFill>
        <p:spPr bwMode="auto">
          <a:xfrm>
            <a:off x="2483768" y="0"/>
            <a:ext cx="4032448" cy="4929750"/>
          </a:xfrm>
          <a:prstGeom prst="rect">
            <a:avLst/>
          </a:prstGeom>
          <a:noFill/>
        </p:spPr>
      </p:pic>
      <p:sp>
        <p:nvSpPr>
          <p:cNvPr id="3" name="2 Metin kutusu"/>
          <p:cNvSpPr txBox="1"/>
          <p:nvPr/>
        </p:nvSpPr>
        <p:spPr>
          <a:xfrm>
            <a:off x="1043608" y="4968541"/>
            <a:ext cx="6916230" cy="1754326"/>
          </a:xfrm>
          <a:prstGeom prst="rect">
            <a:avLst/>
          </a:prstGeom>
          <a:noFill/>
        </p:spPr>
        <p:txBody>
          <a:bodyPr wrap="square" rtlCol="0" anchor="t">
            <a:spAutoFit/>
          </a:bodyPr>
          <a:lstStyle/>
          <a:p>
            <a:pPr algn="ctr"/>
            <a:r>
              <a:rPr lang="tr-TR" sz="3600" b="1" dirty="0">
                <a:latin typeface="Arial"/>
                <a:cs typeface="Arial"/>
              </a:rPr>
              <a:t>1512</a:t>
            </a:r>
          </a:p>
          <a:p>
            <a:pPr algn="ctr"/>
            <a:r>
              <a:rPr lang="tr-TR" sz="3600" b="1" dirty="0">
                <a:latin typeface="Arial"/>
                <a:cs typeface="Arial"/>
              </a:rPr>
              <a:t>  GİRİŞİMCİLİK DESTEK PROGRAMI (</a:t>
            </a:r>
            <a:r>
              <a:rPr lang="tr-TR" sz="3600" b="1" dirty="0" err="1">
                <a:latin typeface="Arial"/>
                <a:cs typeface="Arial"/>
              </a:rPr>
              <a:t>BiGG</a:t>
            </a:r>
            <a:r>
              <a:rPr lang="tr-TR" sz="3600" b="1" dirty="0">
                <a:latin typeface="Arial"/>
                <a:cs typeface="Arial"/>
              </a:rPr>
              <a:t>)</a:t>
            </a:r>
            <a:endParaRPr lang="tr-TR" sz="3600" dirty="0">
              <a:latin typeface="Arial"/>
              <a:cs typeface="Arial"/>
            </a:endParaRPr>
          </a:p>
        </p:txBody>
      </p:sp>
    </p:spTree>
    <p:extLst>
      <p:ext uri="{BB962C8B-B14F-4D97-AF65-F5344CB8AC3E}">
        <p14:creationId xmlns:p14="http://schemas.microsoft.com/office/powerpoint/2010/main" val="3006965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8FC8567E-1302-3668-362A-91BEDE4E0FE4}"/>
              </a:ext>
            </a:extLst>
          </p:cNvPr>
          <p:cNvSpPr txBox="1"/>
          <p:nvPr/>
        </p:nvSpPr>
        <p:spPr>
          <a:xfrm>
            <a:off x="971600" y="908720"/>
            <a:ext cx="7200800" cy="646331"/>
          </a:xfrm>
          <a:prstGeom prst="rect">
            <a:avLst/>
          </a:prstGeom>
          <a:noFill/>
        </p:spPr>
        <p:txBody>
          <a:bodyPr wrap="square" rtlCol="0">
            <a:spAutoFit/>
          </a:bodyPr>
          <a:lstStyle/>
          <a:p>
            <a:pPr algn="ctr"/>
            <a:r>
              <a:rPr lang="tr-TR" sz="3600" b="1" dirty="0">
                <a:ln w="10541" cmpd="sng">
                  <a:solidFill>
                    <a:srgbClr val="C00000"/>
                  </a:solidFill>
                  <a:prstDash val="solid"/>
                </a:ln>
                <a:solidFill>
                  <a:srgbClr val="C00000"/>
                </a:solidFill>
                <a:cs typeface="Arial" pitchFamily="34" charset="0"/>
              </a:rPr>
              <a:t>Kimler Başvurabilir</a:t>
            </a:r>
          </a:p>
        </p:txBody>
      </p:sp>
      <p:sp>
        <p:nvSpPr>
          <p:cNvPr id="3" name="Metin kutusu 2">
            <a:extLst>
              <a:ext uri="{FF2B5EF4-FFF2-40B4-BE49-F238E27FC236}">
                <a16:creationId xmlns:a16="http://schemas.microsoft.com/office/drawing/2014/main" id="{CA0B3A87-F809-9A9C-8AA8-A18F2E01B96E}"/>
              </a:ext>
            </a:extLst>
          </p:cNvPr>
          <p:cNvSpPr txBox="1"/>
          <p:nvPr/>
        </p:nvSpPr>
        <p:spPr>
          <a:xfrm>
            <a:off x="611561" y="1700808"/>
            <a:ext cx="7848872" cy="2308324"/>
          </a:xfrm>
          <a:prstGeom prst="rect">
            <a:avLst/>
          </a:prstGeom>
          <a:noFill/>
        </p:spPr>
        <p:txBody>
          <a:bodyPr wrap="square" rtlCol="0">
            <a:spAutoFit/>
          </a:bodyPr>
          <a:lstStyle/>
          <a:p>
            <a:r>
              <a:rPr lang="tr-TR" sz="2400" dirty="0"/>
              <a:t>Program kapsamında teknoloji ve yenilik odaklı girişim faaliyetinde bulunmaya aday, çağrıda belirtilen nitelikleri taşıyan, ön başvuru tarihi itibariyle üniversitelerin herhangi bir ön lisans, lisans, yüksek lisans veya doktora programına kayıtlı öğrenci ya da bu programlardan mezun kişiler başvuru yapabilir.</a:t>
            </a:r>
          </a:p>
        </p:txBody>
      </p:sp>
    </p:spTree>
    <p:extLst>
      <p:ext uri="{BB962C8B-B14F-4D97-AF65-F5344CB8AC3E}">
        <p14:creationId xmlns:p14="http://schemas.microsoft.com/office/powerpoint/2010/main" val="4126199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0" y="1124744"/>
            <a:ext cx="8820472" cy="2540692"/>
          </a:xfrm>
          <a:prstGeom prst="rect">
            <a:avLst/>
          </a:prstGeom>
        </p:spPr>
        <p:txBody>
          <a:bodyPr anchor="t"/>
          <a:lstStyle/>
          <a:p>
            <a:pPr marL="548640" indent="-411480" eaLnBrk="1" fontAlgn="auto" hangingPunct="1">
              <a:spcBef>
                <a:spcPct val="20000"/>
              </a:spcBef>
              <a:spcAft>
                <a:spcPts val="0"/>
              </a:spcAft>
              <a:buClr>
                <a:schemeClr val="tx1">
                  <a:shade val="95000"/>
                </a:schemeClr>
              </a:buClr>
              <a:buSzPct val="65000"/>
              <a:defRPr/>
            </a:pPr>
            <a:r>
              <a:rPr lang="tr-TR" sz="2000" b="0" i="0" dirty="0">
                <a:solidFill>
                  <a:srgbClr val="333333"/>
                </a:solidFill>
                <a:effectLst/>
                <a:latin typeface="Verdana" panose="020B0604030504040204" pitchFamily="34" charset="0"/>
              </a:rPr>
              <a:t>	1512 Girişimcilik Destek Programı ile girişimcilerin, teknoloji ve yenilik odaklı iş fikirlerini, katma değer ve nitelikli istihdam yaratma potansiyeli yüksek teşebbüslere dönüştürebilmeleri için, fikir aşamasından pazara kadar olan faaliyetlerin desteklenmesi, böylece nitelikli girişimciliğin özendirilmesi ve uluslararası rekabet gücü olan, yenilikçi, teknoloji düzeyi yüksek ürün ve hizmetleri geliştirebilen başlangıç firmalarının oluşturulması amaçlanmaktadır. </a:t>
            </a:r>
            <a:r>
              <a:rPr lang="tr-TR" sz="2000" dirty="0">
                <a:latin typeface="Arial"/>
                <a:cs typeface="Arial"/>
              </a:rPr>
              <a:t>      </a:t>
            </a:r>
            <a:endParaRPr lang="tr-TR" sz="2000" b="0" i="0" u="none" strike="noStrike" kern="1200" cap="none" spc="0" baseline="0" noProof="0" dirty="0">
              <a:latin typeface="Arial" pitchFamily="34" charset="0"/>
              <a:cs typeface="Arial" pitchFamily="34" charset="0"/>
            </a:endParaRPr>
          </a:p>
        </p:txBody>
      </p:sp>
      <p:sp>
        <p:nvSpPr>
          <p:cNvPr id="3" name="2 Metin kutusu"/>
          <p:cNvSpPr txBox="1"/>
          <p:nvPr/>
        </p:nvSpPr>
        <p:spPr>
          <a:xfrm>
            <a:off x="683568" y="476672"/>
            <a:ext cx="7272808" cy="646331"/>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latin typeface="Arial" pitchFamily="34" charset="0"/>
                <a:cs typeface="Arial" pitchFamily="34" charset="0"/>
              </a:rPr>
              <a:t>Projenin Amacı</a:t>
            </a:r>
          </a:p>
        </p:txBody>
      </p:sp>
      <p:pic>
        <p:nvPicPr>
          <p:cNvPr id="2050" name="Picture 2" descr="C:\Users\HP\Desktop\photo.jpg"/>
          <p:cNvPicPr>
            <a:picLocks noChangeAspect="1" noChangeArrowheads="1"/>
          </p:cNvPicPr>
          <p:nvPr/>
        </p:nvPicPr>
        <p:blipFill>
          <a:blip r:embed="rId2" cstate="print"/>
          <a:srcRect/>
          <a:stretch>
            <a:fillRect/>
          </a:stretch>
        </p:blipFill>
        <p:spPr bwMode="auto">
          <a:xfrm>
            <a:off x="323528" y="3665436"/>
            <a:ext cx="3906054" cy="3003924"/>
          </a:xfrm>
          <a:prstGeom prst="rect">
            <a:avLst/>
          </a:prstGeom>
          <a:ln>
            <a:noFill/>
          </a:ln>
          <a:effectLst>
            <a:softEdge rad="112500"/>
          </a:effectLst>
        </p:spPr>
      </p:pic>
      <p:sp>
        <p:nvSpPr>
          <p:cNvPr id="5" name="4 Dikdörtgen"/>
          <p:cNvSpPr/>
          <p:nvPr/>
        </p:nvSpPr>
        <p:spPr>
          <a:xfrm>
            <a:off x="3887416" y="3904366"/>
            <a:ext cx="5256584" cy="2332946"/>
          </a:xfrm>
          <a:prstGeom prst="rect">
            <a:avLst/>
          </a:prstGeom>
        </p:spPr>
        <p:txBody>
          <a:bodyPr wrap="square" anchor="t">
            <a:spAutoFit/>
          </a:bodyPr>
          <a:lstStyle/>
          <a:p>
            <a:pPr marL="548640" indent="-411480">
              <a:spcBef>
                <a:spcPct val="20000"/>
              </a:spcBef>
              <a:buClr>
                <a:schemeClr val="tx1">
                  <a:shade val="95000"/>
                </a:schemeClr>
              </a:buClr>
              <a:buSzPct val="65000"/>
              <a:defRPr/>
            </a:pPr>
            <a:r>
              <a:rPr lang="tr-TR" sz="2800" dirty="0">
                <a:latin typeface="Arial"/>
                <a:cs typeface="Arial"/>
              </a:rPr>
              <a:t>     Program kapsamında girişimcilere çeşitli eğitimlerde verilmektedir.</a:t>
            </a:r>
          </a:p>
          <a:p>
            <a:pPr marL="548640" indent="-411480">
              <a:spcBef>
                <a:spcPct val="20000"/>
              </a:spcBef>
              <a:buClr>
                <a:schemeClr val="tx1">
                  <a:shade val="95000"/>
                </a:schemeClr>
              </a:buClr>
              <a:buSzPct val="65000"/>
              <a:defRPr/>
            </a:pPr>
            <a:r>
              <a:rPr lang="tr-TR" sz="2800" dirty="0">
                <a:latin typeface="Arial"/>
                <a:cs typeface="Arial"/>
              </a:rPr>
              <a:t>      Program 3 aşamadan oluşmaktadır.</a:t>
            </a:r>
          </a:p>
        </p:txBody>
      </p:sp>
    </p:spTree>
    <p:extLst>
      <p:ext uri="{BB962C8B-B14F-4D97-AF65-F5344CB8AC3E}">
        <p14:creationId xmlns:p14="http://schemas.microsoft.com/office/powerpoint/2010/main" val="1913927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251520" y="1196752"/>
            <a:ext cx="8686800" cy="3240360"/>
          </a:xfrm>
          <a:prstGeom prst="rect">
            <a:avLst/>
          </a:prstGeom>
        </p:spPr>
        <p:txBody>
          <a:bodyPr anchor="t"/>
          <a:lstStyle/>
          <a:p>
            <a:pPr marL="548640" indent="-411480" eaLnBrk="1" fontAlgn="auto" hangingPunct="1">
              <a:spcBef>
                <a:spcPct val="20000"/>
              </a:spcBef>
              <a:spcAft>
                <a:spcPts val="0"/>
              </a:spcAft>
              <a:buClr>
                <a:schemeClr val="tx1">
                  <a:shade val="95000"/>
                </a:schemeClr>
              </a:buClr>
              <a:buSzPct val="65000"/>
              <a:defRPr/>
            </a:pPr>
            <a:r>
              <a:rPr lang="tr-TR" sz="2000" dirty="0">
                <a:solidFill>
                  <a:srgbClr val="333333"/>
                </a:solidFill>
                <a:latin typeface="Verdana" panose="020B0604030504040204" pitchFamily="34" charset="0"/>
              </a:rPr>
              <a:t>	</a:t>
            </a:r>
            <a:r>
              <a:rPr lang="tr-TR" sz="2200" dirty="0">
                <a:solidFill>
                  <a:srgbClr val="333333"/>
                </a:solidFill>
                <a:latin typeface="Verdana" panose="020B0604030504040204" pitchFamily="34" charset="0"/>
              </a:rPr>
              <a:t>G</a:t>
            </a:r>
            <a:r>
              <a:rPr lang="tr-TR" sz="2200" b="0" i="0" dirty="0">
                <a:solidFill>
                  <a:srgbClr val="333333"/>
                </a:solidFill>
                <a:effectLst/>
                <a:latin typeface="Verdana" panose="020B0604030504040204" pitchFamily="34" charset="0"/>
              </a:rPr>
              <a:t>irişimcilerin iş fikirlerini uygulayıcı kuruluşlara sunduğu, uygulayıcı kuruluşun bu iş fikirlerini değerlendirdiği, başarılı bir iş planına dönüşme olasılığı yüksek olan iş fikirleri için girişimcilere hızlandırıcı hizmeti sundukları aşamadır. Bu aşamada girişimcilere  </a:t>
            </a:r>
            <a:r>
              <a:rPr lang="tr-TR" sz="2200" b="0" i="0" dirty="0" err="1">
                <a:solidFill>
                  <a:srgbClr val="333333"/>
                </a:solidFill>
                <a:effectLst/>
                <a:latin typeface="Verdana" panose="020B0604030504040204" pitchFamily="34" charset="0"/>
              </a:rPr>
              <a:t>mentorluk</a:t>
            </a:r>
            <a:r>
              <a:rPr lang="tr-TR" sz="2200" b="0" i="0" dirty="0">
                <a:solidFill>
                  <a:srgbClr val="333333"/>
                </a:solidFill>
                <a:effectLst/>
                <a:latin typeface="Verdana" panose="020B0604030504040204" pitchFamily="34" charset="0"/>
              </a:rPr>
              <a:t>, iş birliği ağları oluşturma, eğitim vb. destekleri sağlayan Uygulayıcı Kuruluşlar, </a:t>
            </a:r>
            <a:r>
              <a:rPr lang="tr-TR" sz="2200" b="1" i="0" dirty="0">
                <a:solidFill>
                  <a:srgbClr val="333333"/>
                </a:solidFill>
                <a:effectLst/>
                <a:latin typeface="Verdana" panose="020B0604030504040204" pitchFamily="34" charset="0"/>
              </a:rPr>
              <a:t>iş fikrinin iş planına dönüşmesi </a:t>
            </a:r>
            <a:r>
              <a:rPr lang="tr-TR" sz="2200" b="0" i="0" dirty="0">
                <a:solidFill>
                  <a:srgbClr val="333333"/>
                </a:solidFill>
                <a:effectLst/>
                <a:latin typeface="Verdana" panose="020B0604030504040204" pitchFamily="34" charset="0"/>
              </a:rPr>
              <a:t>sürecinde fikrin teknik ve ticari açıdan doğrulanması çalışmalarını yürütür. </a:t>
            </a:r>
            <a:endParaRPr lang="tr-TR" sz="2200" b="0" i="0" u="none" strike="noStrike" kern="1200" cap="none" spc="0" baseline="0" noProof="0" dirty="0">
              <a:latin typeface="Arial"/>
              <a:cs typeface="Arial"/>
            </a:endParaRPr>
          </a:p>
        </p:txBody>
      </p:sp>
      <p:sp>
        <p:nvSpPr>
          <p:cNvPr id="3" name="2 Metin kutusu"/>
          <p:cNvSpPr txBox="1"/>
          <p:nvPr/>
        </p:nvSpPr>
        <p:spPr>
          <a:xfrm>
            <a:off x="683568" y="476672"/>
            <a:ext cx="7272808" cy="646331"/>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latin typeface="+mj-lt"/>
              </a:rPr>
              <a:t>1.Aşama</a:t>
            </a:r>
          </a:p>
        </p:txBody>
      </p:sp>
      <p:pic>
        <p:nvPicPr>
          <p:cNvPr id="3074" name="Picture 2" descr="C:\Users\HP\Desktop\1.jpg"/>
          <p:cNvPicPr>
            <a:picLocks noChangeAspect="1" noChangeArrowheads="1"/>
          </p:cNvPicPr>
          <p:nvPr/>
        </p:nvPicPr>
        <p:blipFill>
          <a:blip r:embed="rId2" cstate="print"/>
          <a:srcRect/>
          <a:stretch>
            <a:fillRect/>
          </a:stretch>
        </p:blipFill>
        <p:spPr bwMode="auto">
          <a:xfrm>
            <a:off x="323528" y="4437112"/>
            <a:ext cx="2857500" cy="2143125"/>
          </a:xfrm>
          <a:prstGeom prst="rect">
            <a:avLst/>
          </a:prstGeom>
          <a:ln>
            <a:noFill/>
          </a:ln>
          <a:effectLst>
            <a:softEdge rad="112500"/>
          </a:effectLst>
        </p:spPr>
      </p:pic>
      <p:sp>
        <p:nvSpPr>
          <p:cNvPr id="5" name="4 Sağ Ok"/>
          <p:cNvSpPr/>
          <p:nvPr/>
        </p:nvSpPr>
        <p:spPr>
          <a:xfrm>
            <a:off x="3419872" y="5157192"/>
            <a:ext cx="2088232" cy="64807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6" name="5 Metin kutusu"/>
          <p:cNvSpPr txBox="1"/>
          <p:nvPr/>
        </p:nvSpPr>
        <p:spPr>
          <a:xfrm>
            <a:off x="5652120" y="5229200"/>
            <a:ext cx="1920719" cy="523220"/>
          </a:xfrm>
          <a:prstGeom prst="rect">
            <a:avLst/>
          </a:prstGeom>
          <a:noFill/>
        </p:spPr>
        <p:txBody>
          <a:bodyPr wrap="none" rtlCol="0" anchor="t">
            <a:spAutoFit/>
          </a:bodyPr>
          <a:lstStyle/>
          <a:p>
            <a:r>
              <a:rPr lang="tr-TR" sz="2800" dirty="0">
                <a:latin typeface="Arial Black"/>
              </a:rPr>
              <a:t>İŞ PLANI</a:t>
            </a:r>
          </a:p>
        </p:txBody>
      </p:sp>
    </p:spTree>
    <p:extLst>
      <p:ext uri="{BB962C8B-B14F-4D97-AF65-F5344CB8AC3E}">
        <p14:creationId xmlns:p14="http://schemas.microsoft.com/office/powerpoint/2010/main" val="3788296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179512" y="1123003"/>
            <a:ext cx="8812088" cy="5474349"/>
          </a:xfrm>
          <a:prstGeom prst="rect">
            <a:avLst/>
          </a:prstGeom>
        </p:spPr>
        <p:txBody>
          <a:bodyPr anchor="t">
            <a:normAutofit/>
          </a:bodyPr>
          <a:lstStyle/>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200" b="0" i="0" dirty="0">
                <a:solidFill>
                  <a:srgbClr val="333333"/>
                </a:solidFill>
                <a:effectLst/>
                <a:latin typeface="Verdana" panose="020B0604030504040204" pitchFamily="34" charset="0"/>
              </a:rPr>
              <a:t>İş planlarının değerlendirilmesi ile başlayan aşamadır. </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200" b="0" i="0" dirty="0">
                <a:solidFill>
                  <a:srgbClr val="333333"/>
                </a:solidFill>
                <a:effectLst/>
                <a:latin typeface="Verdana" panose="020B0604030504040204" pitchFamily="34" charset="0"/>
              </a:rPr>
              <a:t>Değerlendirme sonucunda desteklenmesi uygun bulunan iş planları için girişimciden tanımlı bir zaman aralığı içinde kuruluş tanımına uygun şirket kurması istenir.</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200" b="0" i="0" dirty="0">
                <a:solidFill>
                  <a:srgbClr val="333333"/>
                </a:solidFill>
                <a:effectLst/>
                <a:latin typeface="Verdana" panose="020B0604030504040204" pitchFamily="34" charset="0"/>
              </a:rPr>
              <a:t>TÜBİTAK ile kuruluş arasında sözleşme imzalanmasından sonra kuruluşa teminat alınmaksızın hibe olarak girişimcilik proje desteği sağlanır. </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200" b="0" i="0" dirty="0">
                <a:solidFill>
                  <a:srgbClr val="333333"/>
                </a:solidFill>
                <a:effectLst/>
                <a:latin typeface="Verdana" panose="020B0604030504040204" pitchFamily="34" charset="0"/>
              </a:rPr>
              <a:t>Girişimcilik proje desteği ile kuruluşun iş planı çerçevesinde gerçekleştireceği kavramsal tasarım, teknik ve ekonomik fizibilite, teknolojik geliştirme (ticari prototip, </a:t>
            </a:r>
            <a:r>
              <a:rPr lang="tr-TR" sz="2200" b="0" i="0" dirty="0" err="1">
                <a:solidFill>
                  <a:srgbClr val="333333"/>
                </a:solidFill>
                <a:effectLst/>
                <a:latin typeface="Verdana" panose="020B0604030504040204" pitchFamily="34" charset="0"/>
              </a:rPr>
              <a:t>demo</a:t>
            </a:r>
            <a:r>
              <a:rPr lang="tr-TR" sz="2200" b="0" i="0" dirty="0">
                <a:solidFill>
                  <a:srgbClr val="333333"/>
                </a:solidFill>
                <a:effectLst/>
                <a:latin typeface="Verdana" panose="020B0604030504040204" pitchFamily="34" charset="0"/>
              </a:rPr>
              <a:t>, benzetim, yazılım algoritması vb.) faaliyetleri ve bu faaliyetler sonucu elde edilen çıktıların ticari değere dönüştürülmesi çalışmaları Aşama 2 dahilindedir. </a:t>
            </a:r>
            <a:endParaRPr lang="tr-TR" sz="2200" b="0" i="0" u="none" strike="noStrike" kern="1200" cap="none" spc="0" baseline="0" noProof="0" dirty="0">
              <a:latin typeface="Arial"/>
              <a:cs typeface="Arial"/>
            </a:endParaRPr>
          </a:p>
        </p:txBody>
      </p:sp>
      <p:sp>
        <p:nvSpPr>
          <p:cNvPr id="3" name="2 Metin kutusu"/>
          <p:cNvSpPr txBox="1"/>
          <p:nvPr/>
        </p:nvSpPr>
        <p:spPr>
          <a:xfrm>
            <a:off x="683568" y="476672"/>
            <a:ext cx="7272808" cy="646331"/>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latin typeface="+mj-lt"/>
              </a:rPr>
              <a:t>2.Aşama</a:t>
            </a:r>
          </a:p>
        </p:txBody>
      </p:sp>
    </p:spTree>
    <p:extLst>
      <p:ext uri="{BB962C8B-B14F-4D97-AF65-F5344CB8AC3E}">
        <p14:creationId xmlns:p14="http://schemas.microsoft.com/office/powerpoint/2010/main" val="2467272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323528" y="764704"/>
            <a:ext cx="8668072" cy="3501008"/>
          </a:xfrm>
          <a:prstGeom prst="rect">
            <a:avLst/>
          </a:prstGeom>
        </p:spPr>
        <p:txBody>
          <a:bodyPr anchor="t">
            <a:normAutofit/>
          </a:bodyPr>
          <a:lstStyle/>
          <a:p>
            <a:pPr marL="342900" indent="-342900">
              <a:spcBef>
                <a:spcPct val="20000"/>
              </a:spcBef>
              <a:buClr>
                <a:schemeClr val="accent1"/>
              </a:buClr>
              <a:buSzPct val="70000"/>
              <a:defRPr/>
            </a:pPr>
            <a:r>
              <a:rPr lang="tr-TR" sz="3200" dirty="0">
                <a:latin typeface="Arial"/>
                <a:cs typeface="Arial"/>
              </a:rPr>
              <a:t>   Firmaya 900.000TL’ye kadar sermaye desteği sağlanır ve fikrini ispatlayan ön prototip, demo, yazılım algoritması gibi çıktılar elde etmesi beklenir.</a:t>
            </a:r>
            <a:endParaRPr lang="tr-TR" sz="3200" dirty="0">
              <a:latin typeface="Arial" pitchFamily="34" charset="0"/>
              <a:cs typeface="Arial" pitchFamily="34" charset="0"/>
            </a:endParaRPr>
          </a:p>
          <a:p>
            <a:pPr marL="342900" indent="-342900">
              <a:spcBef>
                <a:spcPct val="20000"/>
              </a:spcBef>
              <a:buClr>
                <a:schemeClr val="accent1"/>
              </a:buClr>
              <a:buSzPct val="70000"/>
              <a:defRPr/>
            </a:pPr>
            <a:r>
              <a:rPr lang="tr-TR" sz="3200" dirty="0">
                <a:latin typeface="Arial"/>
                <a:cs typeface="Arial"/>
              </a:rPr>
              <a:t>   </a:t>
            </a:r>
            <a:endParaRPr lang="tr-TR" sz="3200" b="1" dirty="0">
              <a:latin typeface="Arial" pitchFamily="34" charset="0"/>
              <a:cs typeface="Arial" pitchFamily="34" charset="0"/>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lang="tr-TR" sz="3200" b="0" i="0" u="none" strike="noStrike" kern="1200" cap="none" spc="0" baseline="0" noProof="0" dirty="0">
              <a:latin typeface="Arial" pitchFamily="34" charset="0"/>
              <a:cs typeface="Arial" pitchFamily="34" charset="0"/>
            </a:endParaRPr>
          </a:p>
        </p:txBody>
      </p:sp>
      <p:pic>
        <p:nvPicPr>
          <p:cNvPr id="4098" name="Picture 2" descr="C:\Users\HP\Desktop\ruyada para gormek bulmak almak vermek saklamak saymak harcamak kazanmak lotodan milli piyangodan istemek bozuk kagit deste deste altin demir dolar euro.jpg"/>
          <p:cNvPicPr>
            <a:picLocks noChangeAspect="1" noChangeArrowheads="1"/>
          </p:cNvPicPr>
          <p:nvPr/>
        </p:nvPicPr>
        <p:blipFill>
          <a:blip r:embed="rId2" cstate="print"/>
          <a:srcRect/>
          <a:stretch>
            <a:fillRect/>
          </a:stretch>
        </p:blipFill>
        <p:spPr bwMode="auto">
          <a:xfrm>
            <a:off x="539552" y="3068959"/>
            <a:ext cx="3600400" cy="3330165"/>
          </a:xfrm>
          <a:prstGeom prst="rect">
            <a:avLst/>
          </a:prstGeom>
          <a:ln>
            <a:noFill/>
          </a:ln>
          <a:effectLst>
            <a:softEdge rad="112500"/>
          </a:effectLst>
        </p:spPr>
      </p:pic>
      <p:sp>
        <p:nvSpPr>
          <p:cNvPr id="5" name="4 Dikdörtgen"/>
          <p:cNvSpPr/>
          <p:nvPr/>
        </p:nvSpPr>
        <p:spPr>
          <a:xfrm>
            <a:off x="4211960" y="4005064"/>
            <a:ext cx="4752528" cy="1938992"/>
          </a:xfrm>
          <a:prstGeom prst="rect">
            <a:avLst/>
          </a:prstGeom>
        </p:spPr>
        <p:txBody>
          <a:bodyPr wrap="square" anchor="t">
            <a:spAutoFit/>
          </a:bodyPr>
          <a:lstStyle/>
          <a:p>
            <a:r>
              <a:rPr lang="tr-TR" sz="2400" b="1" dirty="0">
                <a:latin typeface="Arial"/>
                <a:cs typeface="Arial"/>
              </a:rPr>
              <a:t>Aşama 2 kapsamında iş planlarına ilişkin proje faaliyetlerinin destek süresi ek süreler de dahil olmak üzere en fazla </a:t>
            </a:r>
            <a:r>
              <a:rPr lang="tr-TR" sz="2400" b="1" dirty="0" err="1">
                <a:latin typeface="Arial"/>
                <a:cs typeface="Arial"/>
              </a:rPr>
              <a:t>onsekiz</a:t>
            </a:r>
            <a:r>
              <a:rPr lang="tr-TR" sz="2400" b="1" dirty="0">
                <a:latin typeface="Arial"/>
                <a:cs typeface="Arial"/>
              </a:rPr>
              <a:t> (18) aydır. </a:t>
            </a:r>
            <a:endParaRPr lang="tr-TR" sz="2400" dirty="0">
              <a:latin typeface="Arial"/>
              <a:cs typeface="Arial"/>
            </a:endParaRPr>
          </a:p>
        </p:txBody>
      </p:sp>
    </p:spTree>
    <p:extLst>
      <p:ext uri="{BB962C8B-B14F-4D97-AF65-F5344CB8AC3E}">
        <p14:creationId xmlns:p14="http://schemas.microsoft.com/office/powerpoint/2010/main" val="979697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metin, ekran görüntüsü, diyagram, tasarım içeren bir resim&#10;&#10;Açıklama otomatik olarak oluşturuldu">
            <a:extLst>
              <a:ext uri="{FF2B5EF4-FFF2-40B4-BE49-F238E27FC236}">
                <a16:creationId xmlns:a16="http://schemas.microsoft.com/office/drawing/2014/main" id="{DA22D7ED-BA21-3679-CAE2-048CCF8C4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820" y="130324"/>
            <a:ext cx="4266359" cy="6597352"/>
          </a:xfrm>
          <a:prstGeom prst="rect">
            <a:avLst/>
          </a:prstGeom>
        </p:spPr>
      </p:pic>
    </p:spTree>
    <p:extLst>
      <p:ext uri="{BB962C8B-B14F-4D97-AF65-F5344CB8AC3E}">
        <p14:creationId xmlns:p14="http://schemas.microsoft.com/office/powerpoint/2010/main" val="222141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İçerik Yer Tutucusu"/>
          <p:cNvSpPr txBox="1">
            <a:spLocks/>
          </p:cNvSpPr>
          <p:nvPr/>
        </p:nvSpPr>
        <p:spPr>
          <a:xfrm>
            <a:off x="251520" y="2155693"/>
            <a:ext cx="8686800" cy="4525963"/>
          </a:xfrm>
          <a:prstGeom prst="rect">
            <a:avLst/>
          </a:prstGeom>
        </p:spPr>
        <p:txBody>
          <a:bodyPr anchor="t"/>
          <a:lstStyle/>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000" b="0" i="0" dirty="0">
                <a:solidFill>
                  <a:srgbClr val="333333"/>
                </a:solidFill>
                <a:effectLst/>
                <a:latin typeface="Verdana" panose="020B0604030504040204" pitchFamily="34" charset="0"/>
              </a:rPr>
              <a:t>Kuruluşun bir önceki aşamada elde ettiği çıktıların, Ar-Ge çalışmalarıyla performans ve işlevsellik bakımından iyileştirilmesi ile ticarileşme potansiyellerinin arttırılmasını amaçlayan aşamadır. </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000" b="0" i="0" dirty="0">
                <a:solidFill>
                  <a:srgbClr val="333333"/>
                </a:solidFill>
                <a:effectLst/>
                <a:latin typeface="Verdana" panose="020B0604030504040204" pitchFamily="34" charset="0"/>
              </a:rPr>
              <a:t>Aşama 3, kuruluşun proje önerisi hazırlayarak TÜBİTAK KOBİ Ar-Ge Başlangıç Destek Programı’na başvurması ve teknolojik doğrulaması yapılmış projenin bu programa özel kriterler çerçevesinde değerlendirilmesi ile başlar. </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000" b="0" i="0" dirty="0">
                <a:solidFill>
                  <a:srgbClr val="333333"/>
                </a:solidFill>
                <a:effectLst/>
                <a:latin typeface="Verdana" panose="020B0604030504040204" pitchFamily="34" charset="0"/>
              </a:rPr>
              <a:t>Bu aşamada detay tasarım, ticari prototipin işlev ve performans bakımından iyileştirilmesi, denemeler ve saha testleri gibi faaliyetler gerçekleştirilir.</a:t>
            </a:r>
          </a:p>
          <a:p>
            <a:pPr marL="548640" indent="-411480" eaLnBrk="1" fontAlgn="auto" hangingPunct="1">
              <a:spcBef>
                <a:spcPct val="20000"/>
              </a:spcBef>
              <a:spcAft>
                <a:spcPts val="0"/>
              </a:spcAft>
              <a:buClr>
                <a:schemeClr val="tx1">
                  <a:shade val="95000"/>
                </a:schemeClr>
              </a:buClr>
              <a:buSzPct val="65000"/>
              <a:buFont typeface="Wingdings" pitchFamily="2" charset="2"/>
              <a:buChar char="Ø"/>
              <a:defRPr/>
            </a:pPr>
            <a:r>
              <a:rPr lang="tr-TR" sz="2000" b="0" i="0" dirty="0">
                <a:solidFill>
                  <a:srgbClr val="333333"/>
                </a:solidFill>
                <a:effectLst/>
                <a:latin typeface="Verdana" panose="020B0604030504040204" pitchFamily="34" charset="0"/>
              </a:rPr>
              <a:t>Proje bütçesi en fazla 3.000.000 TL’dir.</a:t>
            </a:r>
          </a:p>
        </p:txBody>
      </p:sp>
      <p:sp>
        <p:nvSpPr>
          <p:cNvPr id="3" name="2 Metin kutusu"/>
          <p:cNvSpPr txBox="1"/>
          <p:nvPr/>
        </p:nvSpPr>
        <p:spPr>
          <a:xfrm>
            <a:off x="773657" y="476672"/>
            <a:ext cx="7272808" cy="646331"/>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latin typeface="+mj-lt"/>
              </a:rPr>
              <a:t>3.Aşama  </a:t>
            </a:r>
          </a:p>
        </p:txBody>
      </p:sp>
      <p:sp>
        <p:nvSpPr>
          <p:cNvPr id="4" name="3 Dikdörtgen"/>
          <p:cNvSpPr/>
          <p:nvPr/>
        </p:nvSpPr>
        <p:spPr>
          <a:xfrm>
            <a:off x="683568" y="1052736"/>
            <a:ext cx="7838813" cy="1077218"/>
          </a:xfrm>
          <a:prstGeom prst="rect">
            <a:avLst/>
          </a:prstGeom>
        </p:spPr>
        <p:txBody>
          <a:bodyPr wrap="none" anchor="t">
            <a:spAutoFit/>
          </a:bodyPr>
          <a:lstStyle/>
          <a:p>
            <a:r>
              <a:rPr lang="tr-TR" sz="3200" dirty="0">
                <a:solidFill>
                  <a:srgbClr val="C00000"/>
                </a:solidFill>
                <a:latin typeface="Arial"/>
                <a:cs typeface="Arial"/>
              </a:rPr>
              <a:t> TÜBİTAK 1507 Destek Programı</a:t>
            </a:r>
            <a:endParaRPr lang="tr-TR" dirty="0">
              <a:latin typeface="Arial"/>
              <a:cs typeface="Arial"/>
            </a:endParaRPr>
          </a:p>
          <a:p>
            <a:r>
              <a:rPr lang="tr-TR" sz="3200" dirty="0">
                <a:solidFill>
                  <a:srgbClr val="C00000"/>
                </a:solidFill>
                <a:latin typeface="Arial"/>
                <a:cs typeface="Arial"/>
              </a:rPr>
              <a:t> (KOBİ Ar-Ge Başlangıç Destek Programı)</a:t>
            </a:r>
          </a:p>
        </p:txBody>
      </p:sp>
    </p:spTree>
    <p:extLst>
      <p:ext uri="{BB962C8B-B14F-4D97-AF65-F5344CB8AC3E}">
        <p14:creationId xmlns:p14="http://schemas.microsoft.com/office/powerpoint/2010/main" val="4203967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67544" y="476672"/>
            <a:ext cx="8064896" cy="646331"/>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latin typeface="+mj-lt"/>
              </a:rPr>
              <a:t>Girişimcinin Programdan Beklentileri</a:t>
            </a:r>
          </a:p>
        </p:txBody>
      </p:sp>
      <p:sp>
        <p:nvSpPr>
          <p:cNvPr id="3" name="2 Dikdörtgen"/>
          <p:cNvSpPr/>
          <p:nvPr/>
        </p:nvSpPr>
        <p:spPr>
          <a:xfrm>
            <a:off x="467544" y="1628800"/>
            <a:ext cx="8208912" cy="3539430"/>
          </a:xfrm>
          <a:prstGeom prst="rect">
            <a:avLst/>
          </a:prstGeom>
        </p:spPr>
        <p:txBody>
          <a:bodyPr wrap="square" anchor="t">
            <a:spAutoFit/>
          </a:bodyPr>
          <a:lstStyle/>
          <a:p>
            <a:pPr>
              <a:buClr>
                <a:srgbClr val="C00000"/>
              </a:buClr>
              <a:buFont typeface="Wingdings" pitchFamily="2" charset="2"/>
              <a:buChar char="Ø"/>
            </a:pPr>
            <a:r>
              <a:rPr lang="tr-TR" sz="3200" dirty="0">
                <a:latin typeface="Arial"/>
                <a:cs typeface="Arial"/>
              </a:rPr>
              <a:t> Yenilik getirecek fikirlerin hayata geçirilmesi</a:t>
            </a:r>
          </a:p>
          <a:p>
            <a:pPr>
              <a:buClr>
                <a:srgbClr val="C00000"/>
              </a:buClr>
              <a:buFont typeface="Wingdings" pitchFamily="2" charset="2"/>
              <a:buChar char="Ø"/>
            </a:pPr>
            <a:r>
              <a:rPr lang="tr-TR" sz="3200" dirty="0">
                <a:latin typeface="Arial"/>
                <a:cs typeface="Arial"/>
              </a:rPr>
              <a:t> Eğitim desteği</a:t>
            </a:r>
          </a:p>
          <a:p>
            <a:pPr>
              <a:buClr>
                <a:srgbClr val="C00000"/>
              </a:buClr>
              <a:buFont typeface="Wingdings" pitchFamily="2" charset="2"/>
              <a:buChar char="Ø"/>
            </a:pPr>
            <a:r>
              <a:rPr lang="tr-TR" sz="3200" dirty="0">
                <a:latin typeface="Arial"/>
                <a:cs typeface="Arial"/>
              </a:rPr>
              <a:t> İş rehberi desteği</a:t>
            </a:r>
          </a:p>
          <a:p>
            <a:pPr>
              <a:buClr>
                <a:srgbClr val="C00000"/>
              </a:buClr>
              <a:buFont typeface="Wingdings" pitchFamily="2" charset="2"/>
              <a:buChar char="Ø"/>
            </a:pPr>
            <a:r>
              <a:rPr lang="tr-TR" sz="3200" dirty="0">
                <a:latin typeface="Arial"/>
                <a:cs typeface="Arial"/>
              </a:rPr>
              <a:t> Finansal desteğe en hızlı ulaşım</a:t>
            </a:r>
          </a:p>
          <a:p>
            <a:pPr>
              <a:buClr>
                <a:srgbClr val="C00000"/>
              </a:buClr>
              <a:buFont typeface="Wingdings" pitchFamily="2" charset="2"/>
              <a:buChar char="Ø"/>
            </a:pPr>
            <a:r>
              <a:rPr lang="tr-TR" sz="3200" dirty="0">
                <a:latin typeface="Arial"/>
                <a:cs typeface="Arial"/>
              </a:rPr>
              <a:t> Girişim sermayesine erişim</a:t>
            </a:r>
          </a:p>
          <a:p>
            <a:pPr>
              <a:buClr>
                <a:srgbClr val="C00000"/>
              </a:buClr>
              <a:buFont typeface="Wingdings" pitchFamily="2" charset="2"/>
              <a:buChar char="Ø"/>
            </a:pPr>
            <a:r>
              <a:rPr lang="tr-TR" sz="3200" dirty="0">
                <a:latin typeface="Arial"/>
                <a:cs typeface="Arial"/>
              </a:rPr>
              <a:t> Pazar Bulma</a:t>
            </a:r>
          </a:p>
        </p:txBody>
      </p:sp>
    </p:spTree>
    <p:extLst>
      <p:ext uri="{BB962C8B-B14F-4D97-AF65-F5344CB8AC3E}">
        <p14:creationId xmlns:p14="http://schemas.microsoft.com/office/powerpoint/2010/main" val="2227447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67544" y="476673"/>
            <a:ext cx="8064896" cy="1200329"/>
          </a:xfrm>
          <a:prstGeom prst="rect">
            <a:avLst/>
          </a:prstGeom>
          <a:noFill/>
        </p:spPr>
        <p:txBody>
          <a:bodyPr wrap="square" rtlCol="0">
            <a:spAutoFit/>
          </a:bodyPr>
          <a:lstStyle/>
          <a:p>
            <a:r>
              <a:rPr lang="tr-TR" sz="3600" b="1" dirty="0">
                <a:ln w="10541" cmpd="sng">
                  <a:solidFill>
                    <a:srgbClr val="C00000"/>
                  </a:solidFill>
                  <a:prstDash val="solid"/>
                </a:ln>
                <a:solidFill>
                  <a:srgbClr val="C00000"/>
                </a:solidFill>
              </a:rPr>
              <a:t>Hedefler ve Kazanımlar</a:t>
            </a:r>
          </a:p>
          <a:p>
            <a:endParaRPr lang="tr-TR" sz="3600" b="1" dirty="0">
              <a:ln w="10541" cmpd="sng">
                <a:solidFill>
                  <a:srgbClr val="C00000"/>
                </a:solidFill>
                <a:prstDash val="solid"/>
              </a:ln>
              <a:solidFill>
                <a:srgbClr val="C00000"/>
              </a:solidFill>
              <a:latin typeface="+mj-lt"/>
            </a:endParaRPr>
          </a:p>
        </p:txBody>
      </p:sp>
      <p:sp>
        <p:nvSpPr>
          <p:cNvPr id="3" name="2 İçerik Yer Tutucusu"/>
          <p:cNvSpPr txBox="1">
            <a:spLocks/>
          </p:cNvSpPr>
          <p:nvPr/>
        </p:nvSpPr>
        <p:spPr>
          <a:xfrm>
            <a:off x="304800" y="1554163"/>
            <a:ext cx="8686800" cy="3891062"/>
          </a:xfrm>
          <a:prstGeom prst="rect">
            <a:avLst/>
          </a:prstGeom>
        </p:spPr>
        <p:txBody>
          <a:bodyPr anchor="t"/>
          <a:lstStyle/>
          <a:p>
            <a:pPr marL="548640" marR="0" lvl="0" indent="-411480" algn="l" defTabSz="914400" rtl="0" eaLnBrk="1" fontAlgn="auto" latinLnBrk="0" hangingPunct="1">
              <a:lnSpc>
                <a:spcPct val="100000"/>
              </a:lnSpc>
              <a:spcBef>
                <a:spcPct val="20000"/>
              </a:spcBef>
              <a:spcAft>
                <a:spcPts val="0"/>
              </a:spcAft>
              <a:buClr>
                <a:srgbClr val="C00000"/>
              </a:buClr>
              <a:buSzPct val="91000"/>
              <a:buFont typeface="Wingdings" pitchFamily="2" charset="2"/>
              <a:buChar char="Ø"/>
              <a:tabLst/>
              <a:defRPr/>
            </a:pPr>
            <a:r>
              <a:rPr kumimoji="0" lang="tr-TR" sz="3200" b="0" i="0" u="none" strike="noStrike" kern="1200" cap="none" spc="0" normalizeH="0" baseline="0" noProof="0" dirty="0">
                <a:ln>
                  <a:noFill/>
                </a:ln>
                <a:effectLst/>
                <a:uLnTx/>
                <a:uFillTx/>
                <a:latin typeface="Arial"/>
                <a:cs typeface="Arial"/>
              </a:rPr>
              <a:t>Teknolojik girişimciliğin artması</a:t>
            </a:r>
            <a:endParaRPr lang="tr-TR" sz="3200" b="0" i="0" u="none" strike="noStrike" kern="1200" cap="none" spc="0" normalizeH="0" baseline="0" noProof="0" dirty="0">
              <a:ln>
                <a:noFill/>
              </a:ln>
              <a:effectLst/>
              <a:uLnTx/>
              <a:uFillTx/>
              <a:latin typeface="Arial"/>
              <a:cs typeface="Arial"/>
            </a:endParaRPr>
          </a:p>
          <a:p>
            <a:pPr marL="548640" marR="0" lvl="0" indent="-411480" algn="l" defTabSz="914400" rtl="0" eaLnBrk="1" fontAlgn="auto" latinLnBrk="0" hangingPunct="1">
              <a:lnSpc>
                <a:spcPct val="100000"/>
              </a:lnSpc>
              <a:spcBef>
                <a:spcPct val="20000"/>
              </a:spcBef>
              <a:spcAft>
                <a:spcPts val="0"/>
              </a:spcAft>
              <a:buClr>
                <a:srgbClr val="C00000"/>
              </a:buClr>
              <a:buSzPct val="91000"/>
              <a:buFont typeface="Wingdings" pitchFamily="2" charset="2"/>
              <a:buChar char="Ø"/>
              <a:tabLst/>
              <a:defRPr/>
            </a:pPr>
            <a:r>
              <a:rPr kumimoji="0" lang="tr-TR" sz="3200" b="0" i="0" u="none" strike="noStrike" kern="1200" cap="none" spc="0" normalizeH="0" baseline="0" noProof="0" dirty="0">
                <a:ln>
                  <a:noFill/>
                </a:ln>
                <a:effectLst/>
                <a:uLnTx/>
                <a:uFillTx/>
                <a:latin typeface="Arial"/>
                <a:cs typeface="Arial"/>
              </a:rPr>
              <a:t>Teknoloji tabanlı genç firmaların oluşturulması</a:t>
            </a:r>
            <a:endParaRPr lang="tr-TR" sz="3200" b="0" i="0" u="none" strike="noStrike" kern="1200" cap="none" spc="0" normalizeH="0" baseline="0" noProof="0" dirty="0">
              <a:ln>
                <a:noFill/>
              </a:ln>
              <a:effectLst/>
              <a:uLnTx/>
              <a:uFillTx/>
              <a:latin typeface="Arial"/>
              <a:cs typeface="Arial"/>
            </a:endParaRPr>
          </a:p>
          <a:p>
            <a:pPr marL="548640" marR="0" lvl="0" indent="-411480" algn="l" defTabSz="914400" rtl="0" eaLnBrk="1" fontAlgn="auto" latinLnBrk="0" hangingPunct="1">
              <a:lnSpc>
                <a:spcPct val="100000"/>
              </a:lnSpc>
              <a:spcBef>
                <a:spcPct val="20000"/>
              </a:spcBef>
              <a:spcAft>
                <a:spcPts val="0"/>
              </a:spcAft>
              <a:buClr>
                <a:srgbClr val="C00000"/>
              </a:buClr>
              <a:buSzPct val="100000"/>
              <a:buFont typeface="Wingdings" pitchFamily="2" charset="2"/>
              <a:buChar char="Ø"/>
              <a:tabLst/>
              <a:defRPr/>
            </a:pPr>
            <a:r>
              <a:rPr kumimoji="0" lang="tr-TR" sz="3200" b="0" i="0" u="none" strike="noStrike" kern="1200" cap="none" spc="0" normalizeH="0" baseline="0" noProof="0" dirty="0">
                <a:ln>
                  <a:noFill/>
                </a:ln>
                <a:effectLst/>
                <a:uLnTx/>
                <a:uFillTx/>
                <a:latin typeface="Arial"/>
                <a:cs typeface="Arial"/>
              </a:rPr>
              <a:t>İstihdamda artış</a:t>
            </a:r>
            <a:endParaRPr lang="tr-TR" sz="3200" b="0" i="0" u="none" strike="noStrike" kern="1200" cap="none" spc="0" normalizeH="0" baseline="0" noProof="0" dirty="0">
              <a:ln>
                <a:noFill/>
              </a:ln>
              <a:effectLst/>
              <a:uLnTx/>
              <a:uFillTx/>
              <a:latin typeface="Arial"/>
              <a:cs typeface="Arial"/>
            </a:endParaRPr>
          </a:p>
          <a:p>
            <a:pPr marL="548640" marR="0" lvl="0" indent="-411480" algn="l" defTabSz="914400" rtl="0" eaLnBrk="1" fontAlgn="auto" latinLnBrk="0" hangingPunct="1">
              <a:lnSpc>
                <a:spcPct val="100000"/>
              </a:lnSpc>
              <a:spcBef>
                <a:spcPct val="20000"/>
              </a:spcBef>
              <a:spcAft>
                <a:spcPts val="0"/>
              </a:spcAft>
              <a:buClr>
                <a:srgbClr val="C00000"/>
              </a:buClr>
              <a:buSzPct val="91000"/>
              <a:buFont typeface="Wingdings" pitchFamily="2" charset="2"/>
              <a:buChar char="Ø"/>
              <a:tabLst/>
              <a:defRPr/>
            </a:pPr>
            <a:r>
              <a:rPr kumimoji="0" lang="tr-TR" sz="3200" b="0" i="0" u="none" strike="noStrike" kern="1200" cap="none" spc="0" normalizeH="0" baseline="0" noProof="0" dirty="0">
                <a:ln>
                  <a:noFill/>
                </a:ln>
                <a:effectLst/>
                <a:uLnTx/>
                <a:uFillTx/>
                <a:latin typeface="Arial"/>
                <a:cs typeface="Arial"/>
              </a:rPr>
              <a:t>Dışa bağlılıkta azalma</a:t>
            </a:r>
            <a:endParaRPr lang="tr-TR" sz="3200" b="0" i="0" u="none" strike="noStrike" kern="1200" cap="none" spc="0" normalizeH="0" baseline="0" noProof="0" dirty="0">
              <a:ln>
                <a:noFill/>
              </a:ln>
              <a:effectLst/>
              <a:uLnTx/>
              <a:uFillTx/>
              <a:latin typeface="Arial"/>
              <a:cs typeface="Arial"/>
            </a:endParaRPr>
          </a:p>
          <a:p>
            <a:pPr marL="548640" marR="0" lvl="0" indent="-411480" algn="l" defTabSz="914400" rtl="0" eaLnBrk="1" fontAlgn="auto" latinLnBrk="0" hangingPunct="1">
              <a:lnSpc>
                <a:spcPct val="100000"/>
              </a:lnSpc>
              <a:spcBef>
                <a:spcPct val="20000"/>
              </a:spcBef>
              <a:spcAft>
                <a:spcPts val="0"/>
              </a:spcAft>
              <a:buClr>
                <a:srgbClr val="C00000"/>
              </a:buClr>
              <a:buSzPct val="91000"/>
              <a:buFont typeface="Wingdings" pitchFamily="2" charset="2"/>
              <a:buChar char="Ø"/>
              <a:tabLst/>
              <a:defRPr/>
            </a:pPr>
            <a:r>
              <a:rPr lang="tr-TR" sz="3200" dirty="0">
                <a:latin typeface="Arial"/>
                <a:cs typeface="Arial"/>
              </a:rPr>
              <a:t>Uluslararası</a:t>
            </a:r>
            <a:r>
              <a:rPr kumimoji="0" lang="tr-TR" sz="3200" b="0" i="0" u="none" strike="noStrike" kern="1200" cap="none" spc="0" normalizeH="0" baseline="0" noProof="0" dirty="0">
                <a:ln>
                  <a:noFill/>
                </a:ln>
                <a:effectLst/>
                <a:uLnTx/>
                <a:uFillTx/>
                <a:latin typeface="Arial"/>
                <a:cs typeface="Arial"/>
              </a:rPr>
              <a:t> rekabetçilikte artış</a:t>
            </a:r>
            <a:endParaRPr lang="tr-TR" sz="3200" b="0" i="0" u="none" strike="noStrike" kern="1200" cap="none" spc="0" normalizeH="0" baseline="0" noProof="0" dirty="0">
              <a:ln>
                <a:noFill/>
              </a:ln>
              <a:effectLst/>
              <a:uLnTx/>
              <a:uFillTx/>
              <a:latin typeface="Arial"/>
              <a:cs typeface="Arial"/>
            </a:endParaRPr>
          </a:p>
        </p:txBody>
      </p:sp>
    </p:spTree>
    <p:extLst>
      <p:ext uri="{BB962C8B-B14F-4D97-AF65-F5344CB8AC3E}">
        <p14:creationId xmlns:p14="http://schemas.microsoft.com/office/powerpoint/2010/main" val="74355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6">
            <a:extLst>
              <a:ext uri="{FF2B5EF4-FFF2-40B4-BE49-F238E27FC236}">
                <a16:creationId xmlns:a16="http://schemas.microsoft.com/office/drawing/2014/main" id="{F7A19405-6F52-45E0-A336-1D4C48160814}"/>
              </a:ext>
            </a:extLst>
          </p:cNvPr>
          <p:cNvSpPr txBox="1">
            <a:spLocks noChangeArrowheads="1"/>
          </p:cNvSpPr>
          <p:nvPr/>
        </p:nvSpPr>
        <p:spPr bwMode="auto">
          <a:xfrm>
            <a:off x="440089" y="2129714"/>
            <a:ext cx="8310563" cy="138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algn="ctr">
              <a:spcBef>
                <a:spcPct val="20000"/>
              </a:spcBef>
              <a:spcAft>
                <a:spcPts val="600"/>
              </a:spcAft>
            </a:pPr>
            <a:r>
              <a:rPr lang="tr-TR" sz="3600" b="1" dirty="0">
                <a:solidFill>
                  <a:srgbClr val="0070C0"/>
                </a:solidFill>
                <a:latin typeface="Tahoma"/>
                <a:ea typeface="Tahoma"/>
                <a:cs typeface="Tahoma"/>
              </a:rPr>
              <a:t>Bilimsel Bir Çalışma Nasıl Yazılır?</a:t>
            </a:r>
            <a:endParaRPr lang="en-US" sz="3600">
              <a:latin typeface="Tahoma"/>
              <a:ea typeface="Tahoma"/>
              <a:cs typeface="Tahoma"/>
            </a:endParaRPr>
          </a:p>
          <a:p>
            <a:pPr algn="ctr">
              <a:spcBef>
                <a:spcPct val="20000"/>
              </a:spcBef>
              <a:spcAft>
                <a:spcPts val="600"/>
              </a:spcAft>
            </a:pPr>
            <a:r>
              <a:rPr lang="tr-TR" sz="3600" b="1" dirty="0">
                <a:solidFill>
                  <a:schemeClr val="accent4"/>
                </a:solidFill>
                <a:latin typeface="Tahoma"/>
                <a:ea typeface="Tahoma"/>
                <a:cs typeface="Tahoma"/>
              </a:rPr>
              <a:t>(H</a:t>
            </a:r>
            <a:r>
              <a:rPr lang="en-US" sz="3600" b="1" dirty="0">
                <a:solidFill>
                  <a:schemeClr val="accent4"/>
                </a:solidFill>
                <a:latin typeface="Tahoma"/>
                <a:ea typeface="Tahoma"/>
                <a:cs typeface="Tahoma"/>
              </a:rPr>
              <a:t>ow to write </a:t>
            </a:r>
            <a:r>
              <a:rPr lang="tr-TR" sz="3600" b="1" dirty="0">
                <a:solidFill>
                  <a:schemeClr val="accent4"/>
                </a:solidFill>
                <a:latin typeface="Tahoma"/>
                <a:ea typeface="Tahoma"/>
                <a:cs typeface="Tahoma"/>
              </a:rPr>
              <a:t>a </a:t>
            </a:r>
            <a:r>
              <a:rPr lang="en-US" sz="3600" b="1" dirty="0">
                <a:solidFill>
                  <a:schemeClr val="accent4"/>
                </a:solidFill>
                <a:latin typeface="Tahoma"/>
                <a:ea typeface="Tahoma"/>
                <a:cs typeface="Tahoma"/>
              </a:rPr>
              <a:t>scientific</a:t>
            </a:r>
            <a:r>
              <a:rPr lang="tr-TR" sz="3600" b="1" dirty="0">
                <a:solidFill>
                  <a:schemeClr val="accent4"/>
                </a:solidFill>
                <a:latin typeface="Tahoma"/>
                <a:ea typeface="Tahoma"/>
                <a:cs typeface="Tahoma"/>
              </a:rPr>
              <a:t> </a:t>
            </a:r>
            <a:r>
              <a:rPr lang="en-US" sz="3600" b="1" dirty="0">
                <a:solidFill>
                  <a:schemeClr val="accent4"/>
                </a:solidFill>
                <a:latin typeface="Tahoma"/>
                <a:ea typeface="Tahoma"/>
                <a:cs typeface="Tahoma"/>
              </a:rPr>
              <a:t>work</a:t>
            </a:r>
            <a:r>
              <a:rPr lang="tr-TR" sz="3600" b="1" dirty="0">
                <a:solidFill>
                  <a:schemeClr val="accent4"/>
                </a:solidFill>
                <a:latin typeface="Tahoma"/>
                <a:ea typeface="Tahoma"/>
                <a:cs typeface="Tahoma"/>
              </a:rPr>
              <a:t>?)</a:t>
            </a:r>
            <a:endParaRPr lang="en-US" sz="3600">
              <a:solidFill>
                <a:schemeClr val="accent4"/>
              </a:solidFill>
              <a:latin typeface="Tahoma"/>
              <a:ea typeface="Tahoma"/>
              <a:cs typeface="Tahoma"/>
            </a:endParaRPr>
          </a:p>
        </p:txBody>
      </p:sp>
    </p:spTree>
    <p:extLst>
      <p:ext uri="{BB962C8B-B14F-4D97-AF65-F5344CB8AC3E}">
        <p14:creationId xmlns:p14="http://schemas.microsoft.com/office/powerpoint/2010/main" val="3804022175"/>
      </p:ext>
    </p:extLst>
  </p:cSld>
  <p:clrMapOvr>
    <a:masterClrMapping/>
  </p:clrMapOvr>
  <p:transition>
    <p:comb/>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metin, ekran görüntüsü, yazı tipi, sayı, numara içeren bir resim&#10;&#10;Açıklama otomatik olarak oluşturuldu">
            <a:extLst>
              <a:ext uri="{FF2B5EF4-FFF2-40B4-BE49-F238E27FC236}">
                <a16:creationId xmlns:a16="http://schemas.microsoft.com/office/drawing/2014/main" id="{1D40771D-C873-18D7-3F12-4E7514AE0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778942"/>
            <a:ext cx="7772400" cy="5300115"/>
          </a:xfrm>
          <a:prstGeom prst="rect">
            <a:avLst/>
          </a:prstGeom>
        </p:spPr>
      </p:pic>
    </p:spTree>
    <p:extLst>
      <p:ext uri="{BB962C8B-B14F-4D97-AF65-F5344CB8AC3E}">
        <p14:creationId xmlns:p14="http://schemas.microsoft.com/office/powerpoint/2010/main" val="1298844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45139B50-A1AE-4563-575A-20DD76B3196B}"/>
              </a:ext>
            </a:extLst>
          </p:cNvPr>
          <p:cNvSpPr txBox="1"/>
          <p:nvPr/>
        </p:nvSpPr>
        <p:spPr>
          <a:xfrm>
            <a:off x="179512" y="764704"/>
            <a:ext cx="8784976" cy="5970865"/>
          </a:xfrm>
          <a:prstGeom prst="rect">
            <a:avLst/>
          </a:prstGeom>
          <a:noFill/>
        </p:spPr>
        <p:txBody>
          <a:bodyPr wrap="square" rtlCol="0">
            <a:spAutoFit/>
          </a:bodyPr>
          <a:lstStyle/>
          <a:p>
            <a:pPr marL="457200" indent="-457200">
              <a:buFont typeface="Arial" panose="020B0604020202020204" pitchFamily="34" charset="0"/>
              <a:buChar char="•"/>
            </a:pPr>
            <a:r>
              <a:rPr lang="tr-TR" sz="2800" dirty="0">
                <a:latin typeface="Calibri" panose="020F0502020204030204" pitchFamily="34" charset="0"/>
                <a:cs typeface="Calibri" panose="020F0502020204030204" pitchFamily="34" charset="0"/>
              </a:rPr>
              <a:t>Öncelikle, metin yalın bir dil ve anlatımla yazılmalı, </a:t>
            </a:r>
          </a:p>
          <a:p>
            <a:pPr marL="457200" indent="-457200">
              <a:buFont typeface="Arial" panose="020B0604020202020204" pitchFamily="34" charset="0"/>
              <a:buChar char="•"/>
            </a:pPr>
            <a:r>
              <a:rPr lang="tr-TR" sz="2800" dirty="0">
                <a:latin typeface="Calibri" panose="020F0502020204030204" pitchFamily="34" charset="0"/>
                <a:cs typeface="Calibri" panose="020F0502020204030204" pitchFamily="34" charset="0"/>
              </a:rPr>
              <a:t>Türkçe yazım kurallarına uygun olmalı, </a:t>
            </a:r>
          </a:p>
          <a:p>
            <a:pPr marL="457200" indent="-457200">
              <a:buFont typeface="Arial" panose="020B0604020202020204" pitchFamily="34" charset="0"/>
              <a:buChar char="•"/>
            </a:pPr>
            <a:r>
              <a:rPr lang="tr-TR" sz="2800" b="1" dirty="0">
                <a:solidFill>
                  <a:srgbClr val="FF0000"/>
                </a:solidFill>
                <a:latin typeface="Calibri" panose="020F0502020204030204" pitchFamily="34" charset="0"/>
                <a:cs typeface="Calibri" panose="020F0502020204030204" pitchFamily="34" charset="0"/>
              </a:rPr>
              <a:t>Üçüncü tekil şahıs</a:t>
            </a:r>
            <a:r>
              <a:rPr lang="tr-TR" sz="2800" b="1" dirty="0">
                <a:latin typeface="Calibri" panose="020F0502020204030204" pitchFamily="34" charset="0"/>
                <a:cs typeface="Calibri" panose="020F0502020204030204" pitchFamily="34" charset="0"/>
              </a:rPr>
              <a:t> </a:t>
            </a:r>
            <a:r>
              <a:rPr lang="tr-TR" sz="2800" dirty="0">
                <a:latin typeface="Calibri" panose="020F0502020204030204" pitchFamily="34" charset="0"/>
                <a:cs typeface="Calibri" panose="020F0502020204030204" pitchFamily="34" charset="0"/>
              </a:rPr>
              <a:t>ve </a:t>
            </a:r>
            <a:r>
              <a:rPr lang="tr-TR" sz="2800" b="1" dirty="0">
                <a:solidFill>
                  <a:srgbClr val="FF0000"/>
                </a:solidFill>
                <a:latin typeface="Calibri" panose="020F0502020204030204" pitchFamily="34" charset="0"/>
                <a:cs typeface="Calibri" panose="020F0502020204030204" pitchFamily="34" charset="0"/>
              </a:rPr>
              <a:t>edilgen fiiller </a:t>
            </a:r>
            <a:r>
              <a:rPr lang="tr-TR" sz="2800" dirty="0">
                <a:latin typeface="Calibri" panose="020F0502020204030204" pitchFamily="34" charset="0"/>
                <a:cs typeface="Calibri" panose="020F0502020204030204" pitchFamily="34" charset="0"/>
              </a:rPr>
              <a:t>kullanılmalı, </a:t>
            </a:r>
          </a:p>
          <a:p>
            <a:pPr marL="457200" indent="-457200">
              <a:buFont typeface="Arial" panose="020B0604020202020204" pitchFamily="34" charset="0"/>
              <a:buChar char="•"/>
            </a:pPr>
            <a:r>
              <a:rPr lang="tr-TR" sz="2800" dirty="0">
                <a:latin typeface="Calibri" panose="020F0502020204030204" pitchFamily="34" charset="0"/>
                <a:cs typeface="Calibri" panose="020F0502020204030204" pitchFamily="34" charset="0"/>
              </a:rPr>
              <a:t>Zaman olarak –</a:t>
            </a:r>
            <a:r>
              <a:rPr lang="tr-TR" sz="2800" dirty="0" err="1">
                <a:latin typeface="Calibri" panose="020F0502020204030204" pitchFamily="34" charset="0"/>
                <a:cs typeface="Calibri" panose="020F0502020204030204" pitchFamily="34" charset="0"/>
              </a:rPr>
              <a:t>mişli</a:t>
            </a:r>
            <a:r>
              <a:rPr lang="tr-TR" sz="2800" dirty="0">
                <a:latin typeface="Calibri" panose="020F0502020204030204" pitchFamily="34" charset="0"/>
                <a:cs typeface="Calibri" panose="020F0502020204030204" pitchFamily="34" charset="0"/>
              </a:rPr>
              <a:t> zaman tercih edilebilir.</a:t>
            </a:r>
          </a:p>
          <a:p>
            <a:pPr marL="457200" indent="-457200">
              <a:buFont typeface="Arial" panose="020B0604020202020204" pitchFamily="34" charset="0"/>
              <a:buChar char="•"/>
            </a:pPr>
            <a:r>
              <a:rPr lang="tr-TR" sz="2800" dirty="0">
                <a:latin typeface="Calibri" panose="020F0502020204030204" pitchFamily="34" charset="0"/>
                <a:cs typeface="Calibri" panose="020F0502020204030204" pitchFamily="34" charset="0"/>
              </a:rPr>
              <a:t>Devrik cümleler </a:t>
            </a:r>
            <a:r>
              <a:rPr lang="tr-TR" sz="2800" u="sng" dirty="0">
                <a:latin typeface="Calibri" panose="020F0502020204030204" pitchFamily="34" charset="0"/>
                <a:cs typeface="Calibri" panose="020F0502020204030204" pitchFamily="34" charset="0"/>
              </a:rPr>
              <a:t>içermemelidir</a:t>
            </a:r>
            <a:r>
              <a:rPr lang="tr-TR" sz="2800" dirty="0">
                <a:latin typeface="Calibri" panose="020F0502020204030204" pitchFamily="34" charset="0"/>
                <a:cs typeface="Calibri" panose="020F0502020204030204" pitchFamily="34" charset="0"/>
              </a:rPr>
              <a:t>.</a:t>
            </a:r>
          </a:p>
          <a:p>
            <a:pPr marL="457200" indent="-457200">
              <a:buFont typeface="Arial" panose="020B0604020202020204" pitchFamily="34" charset="0"/>
              <a:buChar char="•"/>
            </a:pPr>
            <a:endParaRPr lang="tr-TR" sz="1200" dirty="0">
              <a:latin typeface="Calibri" panose="020F0502020204030204" pitchFamily="34" charset="0"/>
              <a:cs typeface="Calibri" panose="020F0502020204030204" pitchFamily="34" charset="0"/>
            </a:endParaRPr>
          </a:p>
          <a:p>
            <a:pPr marL="457200" indent="-457200">
              <a:buFont typeface="Wingdings" pitchFamily="2" charset="2"/>
              <a:buChar char="Ø"/>
            </a:pPr>
            <a:r>
              <a:rPr lang="tr-TR" sz="2400" dirty="0">
                <a:latin typeface="Calibri" panose="020F0502020204030204" pitchFamily="34" charset="0"/>
                <a:cs typeface="Calibri" panose="020F0502020204030204" pitchFamily="34" charset="0"/>
              </a:rPr>
              <a:t>O, elmaları kesti.</a:t>
            </a:r>
          </a:p>
          <a:p>
            <a:pPr marL="457200" indent="-457200">
              <a:buFont typeface="Wingdings" pitchFamily="2" charset="2"/>
              <a:buChar char="Ø"/>
            </a:pPr>
            <a:r>
              <a:rPr lang="tr-TR" sz="2400" dirty="0">
                <a:latin typeface="Calibri" panose="020F0502020204030204" pitchFamily="34" charset="0"/>
                <a:cs typeface="Calibri" panose="020F0502020204030204" pitchFamily="34" charset="0"/>
              </a:rPr>
              <a:t>O, pazardan iki ekmek aldı.</a:t>
            </a:r>
          </a:p>
          <a:p>
            <a:pPr marL="914400" lvl="1" indent="-457200">
              <a:buFont typeface="Wingdings" pitchFamily="2" charset="2"/>
              <a:buChar char="v"/>
            </a:pPr>
            <a:r>
              <a:rPr lang="tr-TR" sz="2400" dirty="0">
                <a:latin typeface="Calibri" panose="020F0502020204030204" pitchFamily="34" charset="0"/>
                <a:cs typeface="Calibri" panose="020F0502020204030204" pitchFamily="34" charset="0"/>
              </a:rPr>
              <a:t>Elmalar kesildi</a:t>
            </a:r>
          </a:p>
          <a:p>
            <a:pPr marL="914400" lvl="1" indent="-457200">
              <a:buFont typeface="Wingdings" pitchFamily="2" charset="2"/>
              <a:buChar char="v"/>
            </a:pPr>
            <a:r>
              <a:rPr lang="tr-TR" sz="2400" dirty="0">
                <a:latin typeface="Calibri" panose="020F0502020204030204" pitchFamily="34" charset="0"/>
                <a:cs typeface="Calibri" panose="020F0502020204030204" pitchFamily="34" charset="0"/>
              </a:rPr>
              <a:t>Pazardan iki ekmek alındı.</a:t>
            </a:r>
          </a:p>
          <a:p>
            <a:pPr marL="1371600" lvl="2" indent="-457200">
              <a:buClr>
                <a:srgbClr val="FF0000"/>
              </a:buClr>
              <a:buFont typeface="Wingdings" pitchFamily="2" charset="2"/>
              <a:buChar char="ü"/>
            </a:pPr>
            <a:r>
              <a:rPr lang="tr-TR" sz="2400" b="1" dirty="0">
                <a:latin typeface="Calibri" panose="020F0502020204030204" pitchFamily="34" charset="0"/>
                <a:cs typeface="Calibri" panose="020F0502020204030204" pitchFamily="34" charset="0"/>
              </a:rPr>
              <a:t>Elmalar kesilmiştir.</a:t>
            </a:r>
          </a:p>
          <a:p>
            <a:pPr marL="1371600" lvl="2" indent="-457200">
              <a:buClr>
                <a:srgbClr val="FF0000"/>
              </a:buClr>
              <a:buFont typeface="Wingdings" pitchFamily="2" charset="2"/>
              <a:buChar char="ü"/>
            </a:pPr>
            <a:r>
              <a:rPr lang="tr-TR" sz="2400" b="1" dirty="0">
                <a:latin typeface="Calibri" panose="020F0502020204030204" pitchFamily="34" charset="0"/>
                <a:cs typeface="Calibri" panose="020F0502020204030204" pitchFamily="34" charset="0"/>
              </a:rPr>
              <a:t>Pazardan iki ekmek alınmıştır.</a:t>
            </a:r>
            <a:endParaRPr lang="tr-TR" sz="2800" dirty="0">
              <a:solidFill>
                <a:prstClr val="black"/>
              </a:solidFill>
              <a:latin typeface="Calibri" panose="020F0502020204030204" pitchFamily="34" charset="0"/>
              <a:cs typeface="Calibri" panose="020F0502020204030204" pitchFamily="34" charset="0"/>
            </a:endParaRPr>
          </a:p>
          <a:p>
            <a:pPr lvl="2">
              <a:buClr>
                <a:srgbClr val="FF0000"/>
              </a:buClr>
            </a:pPr>
            <a:endParaRPr lang="tr-TR" sz="1400" b="1" dirty="0">
              <a:solidFill>
                <a:prstClr val="black"/>
              </a:solidFill>
              <a:latin typeface="Calibri" panose="020F0502020204030204" pitchFamily="34" charset="0"/>
              <a:cs typeface="Calibri" panose="020F0502020204030204" pitchFamily="34" charset="0"/>
            </a:endParaRPr>
          </a:p>
          <a:p>
            <a:pPr>
              <a:buClr>
                <a:srgbClr val="FF0000"/>
              </a:buClr>
            </a:pPr>
            <a:r>
              <a:rPr lang="tr-TR" sz="2400" b="1" dirty="0">
                <a:latin typeface="Calibri" panose="020F0502020204030204" pitchFamily="34" charset="0"/>
                <a:cs typeface="Calibri" panose="020F0502020204030204" pitchFamily="34" charset="0"/>
              </a:rPr>
              <a:t>Örneğin:</a:t>
            </a:r>
            <a:r>
              <a:rPr lang="tr-TR" sz="2400" dirty="0">
                <a:latin typeface="Calibri" panose="020F0502020204030204" pitchFamily="34" charset="0"/>
                <a:cs typeface="Calibri" panose="020F0502020204030204" pitchFamily="34" charset="0"/>
              </a:rPr>
              <a:t> Bu çalışmada, kanserli hücreleri tespit edebilen yeni bir yapay zeka algoritması önerilmiştir. </a:t>
            </a:r>
          </a:p>
          <a:p>
            <a:pPr>
              <a:buClr>
                <a:srgbClr val="FF0000"/>
              </a:buClr>
            </a:pPr>
            <a:r>
              <a:rPr lang="tr-TR" sz="2400" dirty="0">
                <a:latin typeface="Calibri" panose="020F0502020204030204" pitchFamily="34" charset="0"/>
                <a:cs typeface="Calibri" panose="020F0502020204030204" pitchFamily="34" charset="0"/>
              </a:rPr>
              <a:t>Kanserli hücreler MRI görüntüleri üzerinde zor tespit edilmektedir. </a:t>
            </a:r>
          </a:p>
        </p:txBody>
      </p:sp>
    </p:spTree>
    <p:extLst>
      <p:ext uri="{BB962C8B-B14F-4D97-AF65-F5344CB8AC3E}">
        <p14:creationId xmlns:p14="http://schemas.microsoft.com/office/powerpoint/2010/main" val="526403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IMRAD</a:t>
            </a:r>
          </a:p>
        </p:txBody>
      </p:sp>
      <p:sp>
        <p:nvSpPr>
          <p:cNvPr id="3" name="İçerik Yer Tutucusu 2"/>
          <p:cNvSpPr>
            <a:spLocks noGrp="1"/>
          </p:cNvSpPr>
          <p:nvPr>
            <p:ph idx="1"/>
          </p:nvPr>
        </p:nvSpPr>
        <p:spPr/>
        <p:txBody>
          <a:bodyPr>
            <a:normAutofit/>
          </a:bodyPr>
          <a:lstStyle/>
          <a:p>
            <a:pPr marL="0" indent="0" algn="just">
              <a:buNone/>
            </a:pPr>
            <a:r>
              <a:rPr lang="en-US" sz="1900" b="1" err="1">
                <a:cs typeface="Arial"/>
              </a:rPr>
              <a:t>IMRaD</a:t>
            </a:r>
            <a:r>
              <a:rPr lang="en-US" sz="1900" b="1" dirty="0">
                <a:cs typeface="Arial"/>
              </a:rPr>
              <a:t> (Introduction, Methods, Results and Discussion/Conclusion) </a:t>
            </a:r>
            <a:endParaRPr lang="tr-TR" sz="1900" b="1">
              <a:cs typeface="Arial" panose="020B0604020202020204" pitchFamily="34" charset="0"/>
            </a:endParaRPr>
          </a:p>
          <a:p>
            <a:endParaRPr lang="tr-TR" sz="2000" dirty="0">
              <a:cs typeface="Arial" panose="020B0604020202020204" pitchFamily="34" charset="0"/>
            </a:endParaRPr>
          </a:p>
          <a:p>
            <a:pPr algn="just"/>
            <a:r>
              <a:rPr lang="tr-TR" sz="2000" b="1" dirty="0" err="1">
                <a:cs typeface="Arial"/>
              </a:rPr>
              <a:t>IMRaD</a:t>
            </a:r>
            <a:r>
              <a:rPr lang="tr-TR" sz="2000" b="1" dirty="0">
                <a:cs typeface="Arial"/>
              </a:rPr>
              <a:t> </a:t>
            </a:r>
            <a:r>
              <a:rPr lang="tr-TR" sz="2000" dirty="0">
                <a:cs typeface="Arial"/>
              </a:rPr>
              <a:t>(Giriş, Metot, Araştırma Bulguları, Tartışma/Sonuç) bilimsel çalışmaları kaleme almak için kuşkusuz faydalı bir araçtır. 1940’lı yıllarda </a:t>
            </a:r>
            <a:r>
              <a:rPr lang="tr-TR" sz="2000" dirty="0" err="1">
                <a:cs typeface="Arial"/>
              </a:rPr>
              <a:t>IMRaD</a:t>
            </a:r>
            <a:r>
              <a:rPr lang="tr-TR" sz="2000" dirty="0">
                <a:cs typeface="Arial"/>
              </a:rPr>
              <a:t> bilimsel dergilerde benimsenmeye başlamıştır. Ancak </a:t>
            </a:r>
            <a:r>
              <a:rPr lang="tr-TR" sz="2000" dirty="0" err="1">
                <a:cs typeface="Arial"/>
              </a:rPr>
              <a:t>IMRaD’ın</a:t>
            </a:r>
            <a:r>
              <a:rPr lang="tr-TR" sz="2000" dirty="0">
                <a:cs typeface="Arial"/>
              </a:rPr>
              <a:t> bugün eksik kalabileceği durumlar mevcuttur. </a:t>
            </a:r>
            <a:endParaRPr lang="tr-TR" sz="2000" dirty="0">
              <a:cs typeface="Arial" panose="020B0604020202020204" pitchFamily="34" charset="0"/>
            </a:endParaRPr>
          </a:p>
          <a:p>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329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AD6EAD-93A3-6F5B-8057-FCB418B9869F}"/>
              </a:ext>
            </a:extLst>
          </p:cNvPr>
          <p:cNvSpPr>
            <a:spLocks noGrp="1"/>
          </p:cNvSpPr>
          <p:nvPr>
            <p:ph type="title"/>
          </p:nvPr>
        </p:nvSpPr>
        <p:spPr/>
        <p:txBody>
          <a:bodyPr/>
          <a:lstStyle/>
          <a:p>
            <a:endParaRPr lang="tr-TR"/>
          </a:p>
        </p:txBody>
      </p:sp>
      <p:pic>
        <p:nvPicPr>
          <p:cNvPr id="5" name="İçerik Yer Tutucusu 4" descr="metin, ekran görüntüsü, yazı tipi, çizgi içeren bir resim&#10;&#10;Açıklama otomatik olarak oluşturuldu">
            <a:extLst>
              <a:ext uri="{FF2B5EF4-FFF2-40B4-BE49-F238E27FC236}">
                <a16:creationId xmlns:a16="http://schemas.microsoft.com/office/drawing/2014/main" id="{9014A07D-D640-EE06-166E-078033895A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124744"/>
            <a:ext cx="8229600" cy="4282667"/>
          </a:xfrm>
        </p:spPr>
      </p:pic>
    </p:spTree>
    <p:extLst>
      <p:ext uri="{BB962C8B-B14F-4D97-AF65-F5344CB8AC3E}">
        <p14:creationId xmlns:p14="http://schemas.microsoft.com/office/powerpoint/2010/main" val="3349274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4C8386-B43F-EB1F-F80C-F6B025B528D9}"/>
              </a:ext>
            </a:extLst>
          </p:cNvPr>
          <p:cNvSpPr>
            <a:spLocks noGrp="1"/>
          </p:cNvSpPr>
          <p:nvPr>
            <p:ph type="title"/>
          </p:nvPr>
        </p:nvSpPr>
        <p:spPr>
          <a:xfrm>
            <a:off x="457200" y="704850"/>
            <a:ext cx="8229600" cy="779934"/>
          </a:xfrm>
        </p:spPr>
        <p:txBody>
          <a:bodyPr/>
          <a:lstStyle/>
          <a:p>
            <a:r>
              <a:rPr lang="tr-TR" dirty="0">
                <a:effectLst/>
                <a:latin typeface="Calibri" panose="020F0502020204030204" pitchFamily="34" charset="0"/>
              </a:rPr>
              <a:t>1. MAKALE BAŞLIĞI</a:t>
            </a:r>
            <a:endParaRPr lang="tr-TR" dirty="0"/>
          </a:p>
        </p:txBody>
      </p:sp>
      <p:sp>
        <p:nvSpPr>
          <p:cNvPr id="3" name="İçerik Yer Tutucusu 2">
            <a:extLst>
              <a:ext uri="{FF2B5EF4-FFF2-40B4-BE49-F238E27FC236}">
                <a16:creationId xmlns:a16="http://schemas.microsoft.com/office/drawing/2014/main" id="{4D00EC7E-5943-2A5B-46DB-68DC10D2A8C0}"/>
              </a:ext>
            </a:extLst>
          </p:cNvPr>
          <p:cNvSpPr>
            <a:spLocks noGrp="1"/>
          </p:cNvSpPr>
          <p:nvPr>
            <p:ph idx="1"/>
          </p:nvPr>
        </p:nvSpPr>
        <p:spPr>
          <a:xfrm>
            <a:off x="457200" y="1484785"/>
            <a:ext cx="8229600" cy="4839816"/>
          </a:xfrm>
        </p:spPr>
        <p:txBody>
          <a:bodyPr/>
          <a:lstStyle/>
          <a:p>
            <a:pPr>
              <a:buFont typeface="Wingdings" pitchFamily="2" charset="2"/>
              <a:buChar char="Ø"/>
            </a:pPr>
            <a:r>
              <a:rPr lang="tr-TR" sz="3200" dirty="0">
                <a:effectLst/>
                <a:latin typeface="Calibri" panose="020F0502020204030204" pitchFamily="34" charset="0"/>
              </a:rPr>
              <a:t>Bir makalenin başlığını binlerce kişi, makalenin kendisini ise çok az kişi okur</a:t>
            </a:r>
          </a:p>
          <a:p>
            <a:pPr>
              <a:buFont typeface="Wingdings" pitchFamily="2" charset="2"/>
              <a:buChar char="Ø"/>
            </a:pPr>
            <a:endParaRPr lang="tr-TR" sz="2400" dirty="0">
              <a:effectLst/>
              <a:latin typeface="Calibri" panose="020F0502020204030204" pitchFamily="34" charset="0"/>
            </a:endParaRPr>
          </a:p>
          <a:p>
            <a:r>
              <a:rPr lang="tr-TR" sz="2400" dirty="0">
                <a:effectLst/>
                <a:latin typeface="Calibri" panose="020F0502020204030204" pitchFamily="34" charset="0"/>
              </a:rPr>
              <a:t>Başlık ne çok kısa ne de çok uzun olmamalı.</a:t>
            </a:r>
          </a:p>
          <a:p>
            <a:pPr marL="0" indent="0">
              <a:buNone/>
            </a:pPr>
            <a:r>
              <a:rPr lang="tr-TR" sz="2400" b="1" dirty="0">
                <a:effectLst/>
                <a:latin typeface="Arial" panose="020B0604020202020204" pitchFamily="34" charset="0"/>
              </a:rPr>
              <a:t>–</a:t>
            </a:r>
            <a:r>
              <a:rPr lang="tr-TR" sz="2400" b="1" dirty="0">
                <a:effectLst/>
                <a:latin typeface="Calibri" panose="020F0502020204030204" pitchFamily="34" charset="0"/>
              </a:rPr>
              <a:t>Örnek Kısa başlık : </a:t>
            </a:r>
            <a:r>
              <a:rPr lang="tr-TR" sz="2400" dirty="0">
                <a:effectLst/>
                <a:latin typeface="Calibri" panose="020F0502020204030204" pitchFamily="34" charset="0"/>
              </a:rPr>
              <a:t>Okul sağlığı </a:t>
            </a:r>
          </a:p>
          <a:p>
            <a:pPr marL="0" indent="0">
              <a:buNone/>
            </a:pPr>
            <a:r>
              <a:rPr lang="tr-TR" sz="2400" b="1" dirty="0">
                <a:effectLst/>
                <a:latin typeface="Arial" panose="020B0604020202020204" pitchFamily="34" charset="0"/>
              </a:rPr>
              <a:t>–</a:t>
            </a:r>
            <a:r>
              <a:rPr lang="tr-TR" sz="2400" b="1" dirty="0">
                <a:effectLst/>
                <a:latin typeface="Calibri" panose="020F0502020204030204" pitchFamily="34" charset="0"/>
              </a:rPr>
              <a:t>Örnek uzun başlık: </a:t>
            </a:r>
            <a:r>
              <a:rPr lang="tr-TR" sz="2400" dirty="0">
                <a:effectLst/>
                <a:latin typeface="Calibri" panose="020F0502020204030204" pitchFamily="34" charset="0"/>
              </a:rPr>
              <a:t>Bir obje ile ortamı veya objenin belli parçaları arasında renk üreten yeni bir yolla mikroskobik araştırmaya ilaveler üzerine.</a:t>
            </a:r>
          </a:p>
          <a:p>
            <a:endParaRPr lang="tr-TR" dirty="0"/>
          </a:p>
        </p:txBody>
      </p:sp>
    </p:spTree>
    <p:extLst>
      <p:ext uri="{BB962C8B-B14F-4D97-AF65-F5344CB8AC3E}">
        <p14:creationId xmlns:p14="http://schemas.microsoft.com/office/powerpoint/2010/main" val="963484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854C595-1D88-4868-83C5-FDC9DFA0670B}"/>
              </a:ext>
            </a:extLst>
          </p:cNvPr>
          <p:cNvSpPr>
            <a:spLocks noGrp="1"/>
          </p:cNvSpPr>
          <p:nvPr>
            <p:ph type="title"/>
          </p:nvPr>
        </p:nvSpPr>
        <p:spPr/>
        <p:txBody>
          <a:bodyPr/>
          <a:lstStyle/>
          <a:p>
            <a:r>
              <a:rPr lang="tr-TR" dirty="0">
                <a:effectLst/>
                <a:latin typeface="Calibri" panose="020F0502020204030204" pitchFamily="34" charset="0"/>
              </a:rPr>
              <a:t>1. MAKALE BAŞLIĞI</a:t>
            </a:r>
            <a:endParaRPr lang="tr-TR" dirty="0"/>
          </a:p>
        </p:txBody>
      </p:sp>
      <p:sp>
        <p:nvSpPr>
          <p:cNvPr id="3" name="İçerik Yer Tutucusu 2">
            <a:extLst>
              <a:ext uri="{FF2B5EF4-FFF2-40B4-BE49-F238E27FC236}">
                <a16:creationId xmlns:a16="http://schemas.microsoft.com/office/drawing/2014/main" id="{B39777F8-A1EB-4ECD-BBD8-5EB0591898DF}"/>
              </a:ext>
            </a:extLst>
          </p:cNvPr>
          <p:cNvSpPr>
            <a:spLocks noGrp="1"/>
          </p:cNvSpPr>
          <p:nvPr>
            <p:ph idx="1"/>
          </p:nvPr>
        </p:nvSpPr>
        <p:spPr>
          <a:xfrm>
            <a:off x="458417" y="1913239"/>
            <a:ext cx="8227167" cy="4757430"/>
          </a:xfrm>
        </p:spPr>
        <p:txBody>
          <a:bodyPr>
            <a:noAutofit/>
          </a:bodyPr>
          <a:lstStyle/>
          <a:p>
            <a:pPr marL="0" indent="0">
              <a:buNone/>
            </a:pPr>
            <a:r>
              <a:rPr lang="tr-TR" sz="2400" dirty="0">
                <a:effectLst/>
                <a:latin typeface="Arial" panose="020B0604020202020204" pitchFamily="34" charset="0"/>
              </a:rPr>
              <a:t>–</a:t>
            </a:r>
            <a:r>
              <a:rPr lang="tr-TR" sz="2400" dirty="0">
                <a:effectLst/>
                <a:latin typeface="Calibri" panose="020F0502020204030204" pitchFamily="34" charset="0"/>
              </a:rPr>
              <a:t>Uzun başlıklar kısalarından daha az anlamlıdır.</a:t>
            </a:r>
          </a:p>
          <a:p>
            <a:pPr marL="0" indent="0">
              <a:buNone/>
            </a:pPr>
            <a:r>
              <a:rPr lang="tr-TR" sz="2400" dirty="0">
                <a:effectLst/>
                <a:latin typeface="Arial" panose="020B0604020202020204" pitchFamily="34" charset="0"/>
              </a:rPr>
              <a:t>–</a:t>
            </a:r>
            <a:r>
              <a:rPr lang="tr-TR" sz="2400" dirty="0">
                <a:effectLst/>
                <a:latin typeface="Calibri" panose="020F0502020204030204" pitchFamily="34" charset="0"/>
              </a:rPr>
              <a:t>Uzun başlıklar çoğunlukla gereksiz kelimeler içerir.</a:t>
            </a:r>
          </a:p>
          <a:p>
            <a:pPr marL="0" indent="0">
              <a:buNone/>
            </a:pPr>
            <a:r>
              <a:rPr lang="tr-TR" sz="2400" dirty="0">
                <a:effectLst/>
                <a:latin typeface="Calibri" panose="020F0502020204030204" pitchFamily="34" charset="0"/>
              </a:rPr>
              <a:t>‘ </a:t>
            </a:r>
            <a:r>
              <a:rPr lang="tr-TR" sz="2400" b="1" dirty="0">
                <a:effectLst/>
                <a:latin typeface="Calibri" panose="020F0502020204030204" pitchFamily="34" charset="0"/>
              </a:rPr>
              <a:t>üzerine çalışmalar</a:t>
            </a:r>
            <a:r>
              <a:rPr lang="tr-TR" sz="2400" dirty="0">
                <a:effectLst/>
                <a:latin typeface="Calibri" panose="020F0502020204030204" pitchFamily="34" charset="0"/>
              </a:rPr>
              <a:t>’, ‘</a:t>
            </a:r>
            <a:r>
              <a:rPr lang="tr-TR" sz="2400" b="1" dirty="0">
                <a:effectLst/>
                <a:latin typeface="Calibri" panose="020F0502020204030204" pitchFamily="34" charset="0"/>
              </a:rPr>
              <a:t>üzerine araştırma</a:t>
            </a:r>
            <a:r>
              <a:rPr lang="tr-TR" sz="2400" dirty="0">
                <a:effectLst/>
                <a:latin typeface="Calibri" panose="020F0502020204030204" pitchFamily="34" charset="0"/>
              </a:rPr>
              <a:t>’ gibi</a:t>
            </a:r>
          </a:p>
          <a:p>
            <a:pPr marL="0" indent="0">
              <a:buNone/>
            </a:pPr>
            <a:endParaRPr lang="tr-TR" sz="2000" dirty="0">
              <a:effectLst/>
              <a:latin typeface="Calibri" panose="020F0502020204030204" pitchFamily="34" charset="0"/>
            </a:endParaRPr>
          </a:p>
          <a:p>
            <a:r>
              <a:rPr lang="tr-TR" sz="2400" dirty="0">
                <a:latin typeface="Calibri" panose="020F0502020204030204" pitchFamily="34" charset="0"/>
              </a:rPr>
              <a:t>Başlık kolay anlaşılmalı  ve aynı zamanda okuyucunun ilgisini çekmeli</a:t>
            </a:r>
          </a:p>
          <a:p>
            <a:endParaRPr lang="tr-TR" sz="2400" dirty="0"/>
          </a:p>
          <a:p>
            <a:pPr algn="just"/>
            <a:r>
              <a:rPr lang="tr-TR" sz="2400" dirty="0"/>
              <a:t>Başlık belirtici olmalıdır. Makalenin bütünü hakkında bir fikir vermeli.</a:t>
            </a:r>
          </a:p>
        </p:txBody>
      </p:sp>
    </p:spTree>
    <p:extLst>
      <p:ext uri="{BB962C8B-B14F-4D97-AF65-F5344CB8AC3E}">
        <p14:creationId xmlns:p14="http://schemas.microsoft.com/office/powerpoint/2010/main" val="900127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310712"/>
            <a:ext cx="8229600" cy="1143000"/>
          </a:xfrm>
        </p:spPr>
        <p:txBody>
          <a:bodyPr/>
          <a:lstStyle/>
          <a:p>
            <a:r>
              <a:rPr lang="tr-TR" dirty="0"/>
              <a:t>2.ÖZET</a:t>
            </a:r>
          </a:p>
        </p:txBody>
      </p:sp>
      <p:sp>
        <p:nvSpPr>
          <p:cNvPr id="3" name="İçerik Yer Tutucusu 2"/>
          <p:cNvSpPr>
            <a:spLocks noGrp="1"/>
          </p:cNvSpPr>
          <p:nvPr>
            <p:ph idx="1"/>
          </p:nvPr>
        </p:nvSpPr>
        <p:spPr>
          <a:xfrm>
            <a:off x="333103" y="1394067"/>
            <a:ext cx="8644458" cy="5360408"/>
          </a:xfrm>
        </p:spPr>
        <p:txBody>
          <a:bodyPr>
            <a:noAutofit/>
          </a:bodyPr>
          <a:lstStyle/>
          <a:p>
            <a:pPr marL="0" indent="0" algn="just">
              <a:buNone/>
            </a:pPr>
            <a:r>
              <a:rPr lang="tr-TR" sz="2000" dirty="0">
                <a:solidFill>
                  <a:srgbClr val="0070C0"/>
                </a:solidFill>
              </a:rPr>
              <a:t>Bir Makalenin özeti aşağıdaki temel unsurları kapsar</a:t>
            </a:r>
            <a:r>
              <a:rPr lang="en-US" sz="2000" dirty="0">
                <a:solidFill>
                  <a:srgbClr val="0070C0"/>
                </a:solidFill>
              </a:rPr>
              <a:t>:</a:t>
            </a:r>
          </a:p>
          <a:p>
            <a:pPr algn="just"/>
            <a:r>
              <a:rPr lang="tr-TR" sz="2000" dirty="0">
                <a:solidFill>
                  <a:srgbClr val="0070C0"/>
                </a:solidFill>
              </a:rPr>
              <a:t>Çalışmaya neden gereksinim duyulduğu: </a:t>
            </a:r>
            <a:r>
              <a:rPr lang="tr-TR" sz="2000" dirty="0"/>
              <a:t>Bu bölüm önceki çalışmaların ve mevcut tekniklerin eksik yanlarına değinerek çalışmanın gerekçesini sunmaktadır. </a:t>
            </a:r>
          </a:p>
          <a:p>
            <a:pPr algn="just"/>
            <a:r>
              <a:rPr lang="tr-TR" sz="2000" dirty="0">
                <a:solidFill>
                  <a:srgbClr val="0070C0"/>
                </a:solidFill>
              </a:rPr>
              <a:t>Amaç</a:t>
            </a:r>
            <a:r>
              <a:rPr lang="en-US" sz="2000" dirty="0">
                <a:solidFill>
                  <a:srgbClr val="0070C0"/>
                </a:solidFill>
              </a:rPr>
              <a:t>: </a:t>
            </a:r>
            <a:r>
              <a:rPr lang="tr-TR" sz="2000" dirty="0">
                <a:solidFill>
                  <a:srgbClr val="0070C0"/>
                </a:solidFill>
              </a:rPr>
              <a:t> </a:t>
            </a:r>
            <a:r>
              <a:rPr lang="tr-TR" sz="2000" dirty="0"/>
              <a:t>Çalışmanın amacı bir cümle ile kesin olarak tanımlanmalıdır.</a:t>
            </a:r>
            <a:r>
              <a:rPr lang="en-US" sz="2000" dirty="0"/>
              <a:t> </a:t>
            </a:r>
          </a:p>
          <a:p>
            <a:pPr algn="just"/>
            <a:r>
              <a:rPr lang="tr-TR" sz="2000" dirty="0">
                <a:solidFill>
                  <a:srgbClr val="0070C0"/>
                </a:solidFill>
              </a:rPr>
              <a:t>Çalışmanın Yöntemi</a:t>
            </a:r>
            <a:r>
              <a:rPr lang="en-US" sz="2000" dirty="0">
                <a:solidFill>
                  <a:srgbClr val="0070C0"/>
                </a:solidFill>
              </a:rPr>
              <a:t>: </a:t>
            </a:r>
            <a:r>
              <a:rPr lang="tr-TR" sz="2000" dirty="0"/>
              <a:t>Bu bölümde çalışmanın örneklemi, ölçülen değişkenler ve veri analiz metotları kısaca verilmektedir.</a:t>
            </a:r>
          </a:p>
          <a:p>
            <a:pPr algn="just"/>
            <a:r>
              <a:rPr lang="tr-TR" sz="2000" dirty="0">
                <a:solidFill>
                  <a:srgbClr val="0070C0"/>
                </a:solidFill>
              </a:rPr>
              <a:t>Temel Araştırma Sonuçları: </a:t>
            </a:r>
            <a:r>
              <a:rPr lang="tr-TR" sz="2000" dirty="0"/>
              <a:t>Bu bölümde sadece çalışmanın amacını yansıtan temel bulguları ifade edilmektedir. Özette temel sonuç veya sonuçlar 25 sözcüğü aşmayan bir cümlede özetlenmelidir.</a:t>
            </a:r>
            <a:endParaRPr lang="tr-TR" sz="2000" b="1" dirty="0"/>
          </a:p>
          <a:p>
            <a:pPr algn="just" fontAlgn="ctr"/>
            <a:r>
              <a:rPr lang="tr-TR" sz="2000" dirty="0">
                <a:solidFill>
                  <a:srgbClr val="0070C0"/>
                </a:solidFill>
              </a:rPr>
              <a:t>Sonuç Cümlesi</a:t>
            </a:r>
            <a:r>
              <a:rPr lang="en-GB" sz="2000" dirty="0">
                <a:solidFill>
                  <a:srgbClr val="0070C0"/>
                </a:solidFill>
              </a:rPr>
              <a:t>: </a:t>
            </a:r>
            <a:r>
              <a:rPr lang="tr-TR" sz="2000" dirty="0"/>
              <a:t>Bu bölümde çalışmada kısıtlar, uygulamaya dönük öneriler ve gelecekteki araştırmalara yönelik öneriler sunulduğunu ifade eden standart </a:t>
            </a:r>
            <a:r>
              <a:rPr lang="tr-TR" sz="2000" b="1" dirty="0"/>
              <a:t>sonuç cümlesi verilir.</a:t>
            </a:r>
            <a:r>
              <a:rPr lang="tr-TR" sz="2000" dirty="0"/>
              <a:t> </a:t>
            </a:r>
            <a:endParaRPr lang="en-GB" sz="2000"/>
          </a:p>
          <a:p>
            <a:pPr algn="just"/>
            <a:r>
              <a:rPr lang="tr-TR" sz="2000" dirty="0"/>
              <a:t>Genellikle özet 150-250 kelime ile sınırlı olmaktadır. Buna ilaveten özet ile birlikte sunulan Anahtar Kelimelerin seçimi, arama motorlarında insanların makaleyi bulma şansını etkileyeceği için önemlidir. </a:t>
            </a:r>
            <a:endParaRPr lang="en-US" sz="2000" dirty="0"/>
          </a:p>
        </p:txBody>
      </p:sp>
    </p:spTree>
    <p:extLst>
      <p:ext uri="{BB962C8B-B14F-4D97-AF65-F5344CB8AC3E}">
        <p14:creationId xmlns:p14="http://schemas.microsoft.com/office/powerpoint/2010/main" val="1231292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5939" y="738633"/>
            <a:ext cx="8252122" cy="737601"/>
          </a:xfrm>
        </p:spPr>
        <p:txBody>
          <a:bodyPr/>
          <a:lstStyle/>
          <a:p>
            <a:r>
              <a:rPr lang="tr-TR" dirty="0"/>
              <a:t>2.ÖZET</a:t>
            </a:r>
          </a:p>
        </p:txBody>
      </p:sp>
      <p:sp>
        <p:nvSpPr>
          <p:cNvPr id="3" name="İçerik Yer Tutucusu 2"/>
          <p:cNvSpPr>
            <a:spLocks noGrp="1"/>
          </p:cNvSpPr>
          <p:nvPr>
            <p:ph idx="1"/>
          </p:nvPr>
        </p:nvSpPr>
        <p:spPr>
          <a:xfrm>
            <a:off x="447156" y="1400297"/>
            <a:ext cx="8249689" cy="4921394"/>
          </a:xfrm>
        </p:spPr>
        <p:txBody>
          <a:bodyPr>
            <a:noAutofit/>
          </a:bodyPr>
          <a:lstStyle/>
          <a:p>
            <a:pPr algn="just"/>
            <a:r>
              <a:rPr lang="tr-TR" sz="2000" dirty="0"/>
              <a:t>Özet,  girişten önce gelse de bilimsel çalışmanın tümü tamamlandıktan sonra yazılması tavsiye edilmektedir.</a:t>
            </a:r>
          </a:p>
          <a:p>
            <a:pPr algn="just"/>
            <a:r>
              <a:rPr lang="tr-TR" sz="2000" dirty="0"/>
              <a:t>Özet bir çalışmanın en önemli kısmıdır;  bilim insanlarının büyük bir kısmı çalışmanın içeriğinden ziyade özetini okumaktadır. Özet mümkün olduğunca açık ve bilgilendirici olmalıdır. </a:t>
            </a:r>
          </a:p>
          <a:p>
            <a:pPr algn="just"/>
            <a:r>
              <a:rPr lang="tr-TR" sz="2000" dirty="0"/>
              <a:t>Özetin aynı zamanda mümkün olduğunca kısa olması gerekir ve birçok dergi özet için kelime limiti koymaktadır. </a:t>
            </a:r>
            <a:r>
              <a:rPr lang="en-US" sz="2000" dirty="0"/>
              <a:t> </a:t>
            </a:r>
            <a:r>
              <a:rPr lang="tr-TR" sz="2000" dirty="0"/>
              <a:t>Her derginin özet yazımına ilişkin belli ilkeleri mevcuttur.</a:t>
            </a:r>
          </a:p>
          <a:p>
            <a:pPr algn="just"/>
            <a:r>
              <a:rPr lang="tr-TR" sz="2000" dirty="0"/>
              <a:t>Bir makalenin inceleme sürecine </a:t>
            </a:r>
            <a:r>
              <a:rPr lang="tr-TR" sz="2000" b="1" dirty="0"/>
              <a:t>devam edilip edilmemesi</a:t>
            </a:r>
            <a:r>
              <a:rPr lang="tr-TR" sz="2000" dirty="0"/>
              <a:t> gerektiğine karar vermeden önce editörlerin okuyabileceği tek şey özettir.  Ayrıca özet okuyucunun makaleyi okuyup okumayacağına karar vermesi için de kritik rol oynar. </a:t>
            </a:r>
          </a:p>
          <a:p>
            <a:pPr algn="just"/>
            <a:r>
              <a:rPr lang="tr-TR" sz="2000" dirty="0"/>
              <a:t>Özet, yeni fikrin ve katkının korunması bakımından makalenin en önemli kısmıdır.</a:t>
            </a:r>
            <a:r>
              <a:rPr lang="en-US" sz="2000" dirty="0"/>
              <a:t> </a:t>
            </a:r>
          </a:p>
          <a:p>
            <a:pPr algn="just"/>
            <a:r>
              <a:rPr lang="en-US" sz="2000" dirty="0" err="1"/>
              <a:t>Özette</a:t>
            </a:r>
            <a:r>
              <a:rPr lang="en-US" sz="2000" dirty="0"/>
              <a:t>, </a:t>
            </a:r>
            <a:r>
              <a:rPr lang="en-US" sz="2000" b="1" dirty="0" err="1"/>
              <a:t>referans</a:t>
            </a:r>
            <a:r>
              <a:rPr lang="en-US" sz="2000" b="1" dirty="0"/>
              <a:t> </a:t>
            </a:r>
            <a:r>
              <a:rPr lang="en-US" sz="2000" b="1" dirty="0" err="1"/>
              <a:t>verilmemelidir</a:t>
            </a:r>
            <a:r>
              <a:rPr lang="en-US" sz="2000" b="1" dirty="0"/>
              <a:t>.</a:t>
            </a:r>
          </a:p>
        </p:txBody>
      </p:sp>
    </p:spTree>
    <p:extLst>
      <p:ext uri="{BB962C8B-B14F-4D97-AF65-F5344CB8AC3E}">
        <p14:creationId xmlns:p14="http://schemas.microsoft.com/office/powerpoint/2010/main" val="612931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3.Giriş</a:t>
            </a:r>
          </a:p>
        </p:txBody>
      </p:sp>
      <p:sp>
        <p:nvSpPr>
          <p:cNvPr id="3" name="İçerik Yer Tutucusu 2"/>
          <p:cNvSpPr>
            <a:spLocks noGrp="1"/>
          </p:cNvSpPr>
          <p:nvPr>
            <p:ph idx="1"/>
          </p:nvPr>
        </p:nvSpPr>
        <p:spPr>
          <a:xfrm>
            <a:off x="303712" y="2277836"/>
            <a:ext cx="8503920" cy="3566159"/>
          </a:xfrm>
        </p:spPr>
        <p:txBody>
          <a:bodyPr>
            <a:normAutofit/>
          </a:bodyPr>
          <a:lstStyle/>
          <a:p>
            <a:pPr marL="0" indent="0" algn="just">
              <a:buNone/>
            </a:pPr>
            <a:r>
              <a:rPr lang="tr-TR" sz="2000" b="1" dirty="0"/>
              <a:t>Girişin amacı, çalışmanın gerekçesini sunmak ve çalışmanın mantığını açıklamaktır. Giriş önemli cevaplanmayan soruları sormaya yönelik bir araçtır. </a:t>
            </a:r>
            <a:r>
              <a:rPr lang="en-US" sz="2000" b="1" dirty="0"/>
              <a:t> </a:t>
            </a:r>
            <a:endParaRPr lang="tr-TR" sz="2000" b="1" dirty="0"/>
          </a:p>
          <a:p>
            <a:pPr algn="just"/>
            <a:r>
              <a:rPr lang="tr-TR" sz="2000" b="1" dirty="0">
                <a:solidFill>
                  <a:srgbClr val="0070C0"/>
                </a:solidFill>
              </a:rPr>
              <a:t>Bilinen: </a:t>
            </a:r>
            <a:r>
              <a:rPr lang="tr-TR" sz="2000" dirty="0"/>
              <a:t>İlk paragraf, çalışmanın yapılma mantığı için yol gösteren önceki çalışmaları özetlemelidir. Bu paragraf akla yatkın olma bakımından okuyucuya çalışmanın bir ‘zarf atma’ değil, sağlam bir arka plana dayandığı konusunda inandırıcı olmalıdır. </a:t>
            </a:r>
            <a:r>
              <a:rPr lang="en-US" sz="2000" dirty="0"/>
              <a:t> </a:t>
            </a:r>
            <a:endParaRPr lang="tr-TR" sz="2000" dirty="0"/>
          </a:p>
          <a:p>
            <a:pPr algn="just"/>
            <a:r>
              <a:rPr lang="tr-TR" sz="2000" b="1" dirty="0">
                <a:solidFill>
                  <a:srgbClr val="0070C0"/>
                </a:solidFill>
              </a:rPr>
              <a:t>Bilinmeyen: </a:t>
            </a:r>
            <a:r>
              <a:rPr lang="tr-TR" sz="2000" dirty="0"/>
              <a:t>Problem ile ilişkili bilinmeyen sorunlar açıklanmaktadır. </a:t>
            </a:r>
            <a:r>
              <a:rPr lang="en-US" sz="2000" dirty="0"/>
              <a:t> </a:t>
            </a:r>
            <a:r>
              <a:rPr lang="tr-TR" sz="2000" dirty="0"/>
              <a:t>Önceki çalışmalardaki açıklar ve sınırlar belirtilir.</a:t>
            </a:r>
          </a:p>
        </p:txBody>
      </p:sp>
    </p:spTree>
    <p:extLst>
      <p:ext uri="{BB962C8B-B14F-4D97-AF65-F5344CB8AC3E}">
        <p14:creationId xmlns:p14="http://schemas.microsoft.com/office/powerpoint/2010/main" val="2646594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704850"/>
            <a:ext cx="8229600" cy="995958"/>
          </a:xfrm>
        </p:spPr>
        <p:txBody>
          <a:bodyPr/>
          <a:lstStyle/>
          <a:p>
            <a:r>
              <a:rPr lang="tr-TR" dirty="0"/>
              <a:t>3.Giriş</a:t>
            </a:r>
          </a:p>
        </p:txBody>
      </p:sp>
      <p:sp>
        <p:nvSpPr>
          <p:cNvPr id="3" name="İçerik Yer Tutucusu 2"/>
          <p:cNvSpPr>
            <a:spLocks noGrp="1"/>
          </p:cNvSpPr>
          <p:nvPr>
            <p:ph idx="1"/>
          </p:nvPr>
        </p:nvSpPr>
        <p:spPr>
          <a:xfrm>
            <a:off x="303712" y="1838654"/>
            <a:ext cx="8503920" cy="4804877"/>
          </a:xfrm>
        </p:spPr>
        <p:txBody>
          <a:bodyPr>
            <a:normAutofit/>
          </a:bodyPr>
          <a:lstStyle/>
          <a:p>
            <a:pPr algn="just"/>
            <a:r>
              <a:rPr lang="tr-TR" sz="2000" b="1" dirty="0">
                <a:solidFill>
                  <a:srgbClr val="0070C0"/>
                </a:solidFill>
                <a:latin typeface="Calibri"/>
                <a:cs typeface="Calibri"/>
              </a:rPr>
              <a:t>Önem: </a:t>
            </a:r>
            <a:r>
              <a:rPr lang="tr-TR" sz="2000" dirty="0">
                <a:latin typeface="Calibri"/>
                <a:cs typeface="Calibri"/>
              </a:rPr>
              <a:t>Araştırmanın neden önemli olduğunu ve çalışmanın neden gerekli olduğunun doğrulanması ve çalışmanın sunmayı amaçladığı yeni bilginin açıklanması gerekir. </a:t>
            </a:r>
            <a:r>
              <a:rPr lang="tr-TR" sz="2000" dirty="0">
                <a:latin typeface="+mj-lt"/>
              </a:rPr>
              <a:t>Yaklaşımın neden diğerlerinden yeni, farklı ve önemli olduğu  veya çalışmada neyin yeni ve önemli olduğu vurgulanır.</a:t>
            </a:r>
            <a:endParaRPr lang="tr-TR" sz="2000" dirty="0">
              <a:latin typeface="+mj-lt"/>
              <a:cs typeface="Calibri"/>
            </a:endParaRPr>
          </a:p>
          <a:p>
            <a:pPr algn="just"/>
            <a:endParaRPr lang="tr-TR" sz="2000" dirty="0">
              <a:solidFill>
                <a:srgbClr val="000000"/>
              </a:solidFill>
              <a:latin typeface="Calibri"/>
              <a:cs typeface="Calibri"/>
            </a:endParaRPr>
          </a:p>
          <a:p>
            <a:pPr algn="just"/>
            <a:r>
              <a:rPr lang="tr-TR" sz="2000" b="1" dirty="0">
                <a:solidFill>
                  <a:srgbClr val="0070C0"/>
                </a:solidFill>
                <a:latin typeface="Calibri"/>
                <a:cs typeface="Calibri"/>
              </a:rPr>
              <a:t>Öne Sürülen Araştırma Sorusu: </a:t>
            </a:r>
            <a:r>
              <a:rPr lang="tr-TR" sz="2000" dirty="0">
                <a:solidFill>
                  <a:srgbClr val="0070C0"/>
                </a:solidFill>
                <a:latin typeface="Calibri"/>
                <a:cs typeface="Calibri"/>
              </a:rPr>
              <a:t> </a:t>
            </a:r>
            <a:r>
              <a:rPr lang="tr-TR" sz="2000" dirty="0">
                <a:latin typeface="Calibri"/>
                <a:cs typeface="Calibri"/>
              </a:rPr>
              <a:t>Bir bilimsel sorun saptanır ve çalışma tasarlanırken teşhis edilebilir sorunlar üzerinde durulur. </a:t>
            </a:r>
            <a:r>
              <a:rPr lang="en-US" sz="2000" dirty="0">
                <a:latin typeface="Calibri"/>
                <a:cs typeface="Calibri"/>
              </a:rPr>
              <a:t> </a:t>
            </a:r>
            <a:r>
              <a:rPr lang="tr-TR" sz="2000" dirty="0">
                <a:latin typeface="Calibri"/>
                <a:cs typeface="Calibri"/>
              </a:rPr>
              <a:t>Deneysel yaklaşım belirlenir.</a:t>
            </a:r>
          </a:p>
          <a:p>
            <a:pPr marL="0" indent="0" algn="just">
              <a:buNone/>
            </a:pPr>
            <a:endParaRPr lang="tr-TR" sz="2000" dirty="0">
              <a:solidFill>
                <a:srgbClr val="000000"/>
              </a:solidFill>
              <a:latin typeface="Calibri"/>
              <a:cs typeface="Calibri"/>
            </a:endParaRPr>
          </a:p>
        </p:txBody>
      </p:sp>
    </p:spTree>
    <p:extLst>
      <p:ext uri="{BB962C8B-B14F-4D97-AF65-F5344CB8AC3E}">
        <p14:creationId xmlns:p14="http://schemas.microsoft.com/office/powerpoint/2010/main" val="452736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a:xfrm>
            <a:off x="457200" y="344495"/>
            <a:ext cx="8229600" cy="1143000"/>
          </a:xfrm>
        </p:spPr>
        <p:txBody>
          <a:bodyPr/>
          <a:lstStyle/>
          <a:p>
            <a:r>
              <a:rPr lang="tr-TR" dirty="0"/>
              <a:t>3.GİRİŞ</a:t>
            </a:r>
          </a:p>
        </p:txBody>
      </p:sp>
      <p:sp>
        <p:nvSpPr>
          <p:cNvPr id="3" name="İçerik Yer Tutucusu 2">
            <a:extLst>
              <a:ext uri="{FF2B5EF4-FFF2-40B4-BE49-F238E27FC236}">
                <a16:creationId xmlns:a16="http://schemas.microsoft.com/office/drawing/2014/main" id="{A474A0EC-D639-476D-891B-D731F4ABB926}"/>
              </a:ext>
            </a:extLst>
          </p:cNvPr>
          <p:cNvSpPr>
            <a:spLocks noGrp="1"/>
          </p:cNvSpPr>
          <p:nvPr>
            <p:ph idx="1"/>
          </p:nvPr>
        </p:nvSpPr>
        <p:spPr>
          <a:xfrm>
            <a:off x="457200" y="1574808"/>
            <a:ext cx="8229600" cy="5098885"/>
          </a:xfrm>
        </p:spPr>
        <p:txBody>
          <a:bodyPr>
            <a:normAutofit/>
          </a:bodyPr>
          <a:lstStyle/>
          <a:p>
            <a:r>
              <a:rPr lang="tr-TR" sz="2800" dirty="0">
                <a:effectLst/>
                <a:latin typeface="Calibri" panose="020F0502020204030204" pitchFamily="34" charset="0"/>
                <a:cs typeface="Calibri" panose="020F0502020204030204" pitchFamily="34" charset="0"/>
              </a:rPr>
              <a:t>Girişin temel amacı çalışmayı tanıtmaktır. Bu nedenle ilk kural, araştırmanın konusu ve asıl problemin tanımının yapılmasıdır. </a:t>
            </a:r>
          </a:p>
          <a:p>
            <a:r>
              <a:rPr lang="tr-TR" sz="2800" dirty="0">
                <a:latin typeface="Calibri" panose="020F0502020204030204" pitchFamily="34" charset="0"/>
                <a:cs typeface="Calibri" panose="020F0502020204030204" pitchFamily="34" charset="0"/>
              </a:rPr>
              <a:t>E</a:t>
            </a:r>
            <a:r>
              <a:rPr lang="tr-TR" sz="2800" dirty="0">
                <a:effectLst/>
                <a:latin typeface="Calibri" panose="020F0502020204030204" pitchFamily="34" charset="0"/>
                <a:cs typeface="Calibri" panose="020F0502020204030204" pitchFamily="34" charset="0"/>
              </a:rPr>
              <a:t>ğer problem mantıklı, anlaşılır bir şekilde belirtilmezse okuyucu ilgili çalışmaya ilgi duymaz. Okuyucu, makalenizle uğraşsa</a:t>
            </a:r>
            <a:r>
              <a:rPr lang="tr-TR" sz="2800" dirty="0">
                <a:latin typeface="Calibri" panose="020F0502020204030204" pitchFamily="34" charset="0"/>
                <a:cs typeface="Calibri" panose="020F0502020204030204" pitchFamily="34" charset="0"/>
              </a:rPr>
              <a:t> </a:t>
            </a:r>
            <a:r>
              <a:rPr lang="tr-TR" sz="2800" dirty="0">
                <a:effectLst/>
                <a:latin typeface="Calibri" panose="020F0502020204030204" pitchFamily="34" charset="0"/>
                <a:cs typeface="Calibri" panose="020F0502020204030204" pitchFamily="34" charset="0"/>
              </a:rPr>
              <a:t>bile yazınızın parlaklığından etkilenmeyecektir. </a:t>
            </a:r>
          </a:p>
          <a:p>
            <a:r>
              <a:rPr lang="tr-TR" sz="2800" dirty="0">
                <a:effectLst/>
                <a:latin typeface="Calibri" panose="020F0502020204030204" pitchFamily="34" charset="0"/>
                <a:cs typeface="Calibri" panose="020F0502020204030204" pitchFamily="34" charset="0"/>
              </a:rPr>
              <a:t>Bu konunun niçin seçildiği ve neden önemli olduğunun açıklanması gerekir.</a:t>
            </a:r>
          </a:p>
          <a:p>
            <a:endParaRPr lang="tr-TR" sz="24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2950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70C0"/>
                </a:solidFill>
              </a:rPr>
              <a:t>3.GİRİŞ ve Literatür taraması)</a:t>
            </a:r>
          </a:p>
        </p:txBody>
      </p:sp>
      <p:sp>
        <p:nvSpPr>
          <p:cNvPr id="3" name="İçerik Yer Tutucusu 2"/>
          <p:cNvSpPr>
            <a:spLocks noGrp="1"/>
          </p:cNvSpPr>
          <p:nvPr>
            <p:ph idx="1"/>
          </p:nvPr>
        </p:nvSpPr>
        <p:spPr/>
        <p:txBody>
          <a:bodyPr/>
          <a:lstStyle/>
          <a:p>
            <a:r>
              <a:rPr lang="en-GB" sz="2000" b="1" dirty="0"/>
              <a:t>Research Question</a:t>
            </a:r>
            <a:r>
              <a:rPr lang="tr-TR" sz="2000" b="1" dirty="0"/>
              <a:t> </a:t>
            </a:r>
            <a:r>
              <a:rPr lang="tr-TR" sz="2000" b="1" dirty="0">
                <a:solidFill>
                  <a:srgbClr val="0070C0"/>
                </a:solidFill>
              </a:rPr>
              <a:t>(Araştırma Sorusu)</a:t>
            </a:r>
            <a:endParaRPr lang="en-GB" sz="2000" b="1">
              <a:solidFill>
                <a:srgbClr val="0070C0"/>
              </a:solidFill>
            </a:endParaRPr>
          </a:p>
          <a:p>
            <a:r>
              <a:rPr lang="en-GB" sz="2000" b="1" dirty="0"/>
              <a:t>Summary of Proposal</a:t>
            </a:r>
            <a:r>
              <a:rPr lang="tr-TR" sz="2000" b="1" dirty="0"/>
              <a:t> </a:t>
            </a:r>
            <a:r>
              <a:rPr lang="tr-TR" sz="2000" b="1" dirty="0">
                <a:solidFill>
                  <a:srgbClr val="0070C0"/>
                </a:solidFill>
              </a:rPr>
              <a:t>(İleri Sürülen Savın Özeti)</a:t>
            </a:r>
            <a:endParaRPr lang="en-GB" sz="2000" b="1">
              <a:solidFill>
                <a:srgbClr val="0070C0"/>
              </a:solidFill>
            </a:endParaRPr>
          </a:p>
          <a:p>
            <a:r>
              <a:rPr lang="en-GB" sz="2000" b="1" dirty="0"/>
              <a:t>Literature on Topic</a:t>
            </a:r>
            <a:r>
              <a:rPr lang="tr-TR" sz="2000" b="1" dirty="0"/>
              <a:t> </a:t>
            </a:r>
            <a:r>
              <a:rPr lang="tr-TR" sz="2000" b="1" dirty="0">
                <a:solidFill>
                  <a:srgbClr val="0070C0"/>
                </a:solidFill>
              </a:rPr>
              <a:t>(Araştırma konusuna dair önceki çalışmalar)</a:t>
            </a:r>
            <a:endParaRPr lang="en-GB" sz="2000" b="1">
              <a:solidFill>
                <a:srgbClr val="0070C0"/>
              </a:solidFill>
            </a:endParaRPr>
          </a:p>
          <a:p>
            <a:r>
              <a:rPr lang="en-GB" sz="2000" b="1" dirty="0"/>
              <a:t>Literature on Method</a:t>
            </a:r>
            <a:r>
              <a:rPr lang="tr-TR" sz="2000" b="1" dirty="0"/>
              <a:t> </a:t>
            </a:r>
            <a:r>
              <a:rPr lang="tr-TR" sz="2000" b="1" dirty="0">
                <a:solidFill>
                  <a:srgbClr val="0070C0"/>
                </a:solidFill>
              </a:rPr>
              <a:t>(Araştırma metoduna dair önceki çalışmalar)</a:t>
            </a:r>
            <a:endParaRPr lang="en-GB" sz="2000" b="1">
              <a:solidFill>
                <a:srgbClr val="0070C0"/>
              </a:solidFill>
            </a:endParaRPr>
          </a:p>
          <a:p>
            <a:r>
              <a:rPr lang="en-GB" sz="2000" b="1" err="1"/>
              <a:t>Theor</a:t>
            </a:r>
            <a:r>
              <a:rPr lang="tr-TR" sz="2000" b="1" dirty="0"/>
              <a:t>et</a:t>
            </a:r>
            <a:r>
              <a:rPr lang="en-GB" sz="2000" b="1" err="1"/>
              <a:t>ical</a:t>
            </a:r>
            <a:r>
              <a:rPr lang="en-GB" sz="2000" b="1" dirty="0"/>
              <a:t> Approach</a:t>
            </a:r>
            <a:r>
              <a:rPr lang="tr-TR" sz="2000" b="1" dirty="0"/>
              <a:t> </a:t>
            </a:r>
            <a:r>
              <a:rPr lang="tr-TR" sz="2000" b="1" dirty="0">
                <a:solidFill>
                  <a:srgbClr val="0070C0"/>
                </a:solidFill>
              </a:rPr>
              <a:t>(Kuramsal Yaklaşımlar)</a:t>
            </a:r>
            <a:endParaRPr lang="en-GB" sz="2000" b="1">
              <a:solidFill>
                <a:srgbClr val="0070C0"/>
              </a:solidFill>
            </a:endParaRPr>
          </a:p>
          <a:p>
            <a:r>
              <a:rPr lang="en-GB" sz="2000" b="1" dirty="0"/>
              <a:t>Find a hole</a:t>
            </a:r>
            <a:r>
              <a:rPr lang="tr-TR" sz="2000" b="1" dirty="0"/>
              <a:t> </a:t>
            </a:r>
            <a:r>
              <a:rPr lang="tr-TR" sz="2000" b="1" dirty="0">
                <a:solidFill>
                  <a:srgbClr val="0070C0"/>
                </a:solidFill>
              </a:rPr>
              <a:t>(Önceki çalışmalardaki boşluklar ve açıkları bulma)</a:t>
            </a:r>
          </a:p>
          <a:p>
            <a:r>
              <a:rPr lang="en-GB" sz="2000" b="1" dirty="0"/>
              <a:t>Look for Debates</a:t>
            </a:r>
            <a:r>
              <a:rPr lang="tr-TR" sz="2000" b="1" dirty="0"/>
              <a:t> </a:t>
            </a:r>
            <a:r>
              <a:rPr lang="tr-TR" sz="2000" b="1" dirty="0">
                <a:solidFill>
                  <a:srgbClr val="0070C0"/>
                </a:solidFill>
              </a:rPr>
              <a:t>(Araştırma konusu ile ilgili tartışmalar)</a:t>
            </a:r>
            <a:endParaRPr lang="en-GB" sz="2000" b="1">
              <a:solidFill>
                <a:srgbClr val="0070C0"/>
              </a:solidFill>
            </a:endParaRPr>
          </a:p>
        </p:txBody>
      </p:sp>
    </p:spTree>
    <p:extLst>
      <p:ext uri="{BB962C8B-B14F-4D97-AF65-F5344CB8AC3E}">
        <p14:creationId xmlns:p14="http://schemas.microsoft.com/office/powerpoint/2010/main" val="3001812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EF8E8B-4892-21A5-83F0-89297B26E82E}"/>
              </a:ext>
            </a:extLst>
          </p:cNvPr>
          <p:cNvSpPr>
            <a:spLocks noGrp="1"/>
          </p:cNvSpPr>
          <p:nvPr>
            <p:ph type="title"/>
          </p:nvPr>
        </p:nvSpPr>
        <p:spPr/>
        <p:txBody>
          <a:bodyPr/>
          <a:lstStyle/>
          <a:p>
            <a:r>
              <a:rPr lang="tr-TR" dirty="0">
                <a:solidFill>
                  <a:srgbClr val="0070C0"/>
                </a:solidFill>
              </a:rPr>
              <a:t>3.GİRİŞ ve Literatür taraması</a:t>
            </a:r>
            <a:endParaRPr lang="tr-TR" dirty="0"/>
          </a:p>
        </p:txBody>
      </p:sp>
      <p:sp>
        <p:nvSpPr>
          <p:cNvPr id="3" name="İçerik Yer Tutucusu 2">
            <a:extLst>
              <a:ext uri="{FF2B5EF4-FFF2-40B4-BE49-F238E27FC236}">
                <a16:creationId xmlns:a16="http://schemas.microsoft.com/office/drawing/2014/main" id="{D291D4BC-04DC-D903-553C-9AAE79619526}"/>
              </a:ext>
            </a:extLst>
          </p:cNvPr>
          <p:cNvSpPr>
            <a:spLocks noGrp="1"/>
          </p:cNvSpPr>
          <p:nvPr>
            <p:ph idx="1"/>
          </p:nvPr>
        </p:nvSpPr>
        <p:spPr/>
        <p:txBody>
          <a:bodyPr/>
          <a:lstStyle/>
          <a:p>
            <a:r>
              <a:rPr lang="tr-TR" sz="2400" dirty="0"/>
              <a:t>Literatür taraması Tez gibi çalışmalarda ayrı bir bölümde verilebilirken, disiplinler arası çalışmalarda yine ayrı bölüm ve buna bağlı alt bölümlerde konu açıklamaları ile birlikte verilebilir.</a:t>
            </a:r>
          </a:p>
          <a:p>
            <a:r>
              <a:rPr lang="tr-TR" sz="2400" dirty="0"/>
              <a:t>Makale tarzı çalışmalarda ise giriş bölümüne yedirilip gövdeyi oluşturabilmektedir. </a:t>
            </a:r>
          </a:p>
          <a:p>
            <a:r>
              <a:rPr lang="tr-TR" sz="2400" dirty="0"/>
              <a:t>Tez çalışmalarında ham bir şekilde literatür verilebilse de makale çalışmalarında kesinlikle ham bir literatür yerine konunun yedirilmesi mevcut çalışmaların eksik yanlarının yorumlanması gerekmektedir.</a:t>
            </a:r>
          </a:p>
        </p:txBody>
      </p:sp>
    </p:spTree>
    <p:extLst>
      <p:ext uri="{BB962C8B-B14F-4D97-AF65-F5344CB8AC3E}">
        <p14:creationId xmlns:p14="http://schemas.microsoft.com/office/powerpoint/2010/main" val="2672700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3509" y="1229707"/>
            <a:ext cx="8474529" cy="5142098"/>
          </a:xfrm>
        </p:spPr>
        <p:txBody>
          <a:bodyPr>
            <a:normAutofit/>
          </a:bodyPr>
          <a:lstStyle/>
          <a:p>
            <a:pPr algn="just"/>
            <a:r>
              <a:rPr lang="tr-TR" sz="2200" dirty="0">
                <a:solidFill>
                  <a:srgbClr val="000000"/>
                </a:solidFill>
                <a:latin typeface="Calibri"/>
                <a:cs typeface="Calibri"/>
              </a:rPr>
              <a:t>Literatür çalışmasından sonra kesinlikle yapılacak çalışmanın diğer çalışmadan </a:t>
            </a:r>
            <a:r>
              <a:rPr lang="tr-TR" sz="2200" dirty="0">
                <a:solidFill>
                  <a:srgbClr val="FF0000"/>
                </a:solidFill>
                <a:latin typeface="Calibri"/>
                <a:cs typeface="Calibri"/>
              </a:rPr>
              <a:t>farklı yönleri belirtilmeli</a:t>
            </a:r>
            <a:r>
              <a:rPr lang="tr-TR" sz="2200" dirty="0">
                <a:solidFill>
                  <a:srgbClr val="000000"/>
                </a:solidFill>
                <a:latin typeface="Calibri"/>
                <a:cs typeface="Calibri"/>
              </a:rPr>
              <a:t>, çalışmanın literatürde hangi </a:t>
            </a:r>
            <a:r>
              <a:rPr lang="tr-TR" sz="2200" dirty="0">
                <a:solidFill>
                  <a:srgbClr val="FF0000"/>
                </a:solidFill>
                <a:latin typeface="Calibri"/>
                <a:cs typeface="Calibri"/>
              </a:rPr>
              <a:t>açığı kapatacağı (</a:t>
            </a:r>
            <a:r>
              <a:rPr lang="tr-TR" sz="2200" b="1" dirty="0" err="1">
                <a:solidFill>
                  <a:srgbClr val="FF0000"/>
                </a:solidFill>
                <a:latin typeface="Calibri"/>
                <a:cs typeface="Calibri"/>
              </a:rPr>
              <a:t>fill</a:t>
            </a:r>
            <a:r>
              <a:rPr lang="tr-TR" sz="2200" b="1" dirty="0">
                <a:solidFill>
                  <a:srgbClr val="FF0000"/>
                </a:solidFill>
                <a:latin typeface="Calibri"/>
                <a:cs typeface="Calibri"/>
              </a:rPr>
              <a:t> </a:t>
            </a:r>
            <a:r>
              <a:rPr lang="tr-TR" sz="2200" b="1" dirty="0" err="1">
                <a:solidFill>
                  <a:srgbClr val="FF0000"/>
                </a:solidFill>
                <a:latin typeface="Calibri"/>
                <a:cs typeface="Calibri"/>
              </a:rPr>
              <a:t>the</a:t>
            </a:r>
            <a:r>
              <a:rPr lang="tr-TR" sz="2200" b="1" dirty="0">
                <a:solidFill>
                  <a:srgbClr val="FF0000"/>
                </a:solidFill>
                <a:latin typeface="Calibri"/>
                <a:cs typeface="Calibri"/>
              </a:rPr>
              <a:t> </a:t>
            </a:r>
            <a:r>
              <a:rPr lang="tr-TR" sz="2200" b="1" dirty="0" err="1">
                <a:solidFill>
                  <a:srgbClr val="FF0000"/>
                </a:solidFill>
                <a:latin typeface="Calibri"/>
                <a:cs typeface="Calibri"/>
              </a:rPr>
              <a:t>gap</a:t>
            </a:r>
            <a:r>
              <a:rPr lang="tr-TR" sz="2200" dirty="0">
                <a:solidFill>
                  <a:srgbClr val="FF0000"/>
                </a:solidFill>
                <a:latin typeface="Calibri"/>
                <a:cs typeface="Calibri"/>
              </a:rPr>
              <a:t>)</a:t>
            </a:r>
            <a:r>
              <a:rPr lang="tr-TR" sz="2200" dirty="0">
                <a:solidFill>
                  <a:srgbClr val="000000"/>
                </a:solidFill>
                <a:latin typeface="Calibri"/>
                <a:cs typeface="Calibri"/>
              </a:rPr>
              <a:t> vurgulanmalıdır. </a:t>
            </a:r>
          </a:p>
          <a:p>
            <a:pPr algn="just"/>
            <a:r>
              <a:rPr lang="tr-TR" sz="2200" dirty="0">
                <a:solidFill>
                  <a:srgbClr val="000000"/>
                </a:solidFill>
                <a:latin typeface="Calibri"/>
                <a:cs typeface="Calibri"/>
              </a:rPr>
              <a:t>Daha sonraki kısımda kısaca bu çalışmada ne yapıldığından bahsedilmeli, çok uzatılmamalı parametrelerden mümkün mertebede </a:t>
            </a:r>
            <a:r>
              <a:rPr lang="tr-TR" sz="2200" u="sng" dirty="0">
                <a:solidFill>
                  <a:srgbClr val="000000"/>
                </a:solidFill>
                <a:latin typeface="Calibri"/>
                <a:cs typeface="Calibri"/>
              </a:rPr>
              <a:t>bahsedilmemeli</a:t>
            </a:r>
            <a:r>
              <a:rPr lang="tr-TR" sz="2200" dirty="0">
                <a:solidFill>
                  <a:srgbClr val="000000"/>
                </a:solidFill>
                <a:latin typeface="Calibri"/>
                <a:cs typeface="Calibri"/>
              </a:rPr>
              <a:t>, kullanılan yöntem ve neye uygulandığı belirtilmelidir. </a:t>
            </a:r>
          </a:p>
          <a:p>
            <a:pPr algn="just"/>
            <a:endParaRPr lang="tr-TR" sz="2200" dirty="0">
              <a:solidFill>
                <a:srgbClr val="000000"/>
              </a:solidFill>
              <a:latin typeface="Calibri"/>
              <a:cs typeface="Calibri"/>
            </a:endParaRPr>
          </a:p>
          <a:p>
            <a:pPr algn="just"/>
            <a:r>
              <a:rPr lang="tr-TR" sz="2200" dirty="0">
                <a:solidFill>
                  <a:srgbClr val="000000"/>
                </a:solidFill>
                <a:latin typeface="Calibri"/>
                <a:cs typeface="Calibri"/>
              </a:rPr>
              <a:t>Girişin son paragrafını oluşturacak ve çalışmanın genel organizasyonunu belirten bir cümle sıklıkla kullanılmaktadır. Örneğin,</a:t>
            </a:r>
          </a:p>
          <a:p>
            <a:pPr algn="just"/>
            <a:endParaRPr lang="tr-TR" sz="2200" dirty="0">
              <a:solidFill>
                <a:srgbClr val="000000"/>
              </a:solidFill>
              <a:latin typeface="Calibri"/>
              <a:cs typeface="Calibri"/>
            </a:endParaRPr>
          </a:p>
          <a:p>
            <a:pPr marL="0" indent="0" algn="just">
              <a:buNone/>
            </a:pPr>
            <a:r>
              <a:rPr lang="tr-TR" sz="2200" dirty="0">
                <a:solidFill>
                  <a:srgbClr val="FF0000"/>
                </a:solidFill>
                <a:latin typeface="Calibri"/>
                <a:cs typeface="Calibri"/>
              </a:rPr>
              <a:t>Bu çalışma şu şekilde organize edilebilir: Giriş ve literatür araştırması bu bölümde verilmiş olup, ikinci bölümde materyal ve yöntemlere ilişkin bilgiler verilmiş, elde edilen deneysel sonuçlar üçüncü bölümde yer alırken, dördüncü ve son bölümde ise sonuçlara yer verilmiştir.</a:t>
            </a:r>
          </a:p>
        </p:txBody>
      </p:sp>
    </p:spTree>
    <p:extLst>
      <p:ext uri="{BB962C8B-B14F-4D97-AF65-F5344CB8AC3E}">
        <p14:creationId xmlns:p14="http://schemas.microsoft.com/office/powerpoint/2010/main" val="3350070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p:txBody>
          <a:bodyPr/>
          <a:lstStyle/>
          <a:p>
            <a:r>
              <a:rPr lang="tr-TR" sz="4000" dirty="0"/>
              <a:t>4.Materyal ve Metotlar (Yöntemler)</a:t>
            </a:r>
            <a:endParaRPr lang="tr-TR" sz="4000" dirty="0">
              <a:cs typeface="Calibri"/>
            </a:endParaRPr>
          </a:p>
        </p:txBody>
      </p:sp>
      <p:sp>
        <p:nvSpPr>
          <p:cNvPr id="3" name="İçerik Yer Tutucusu 2">
            <a:extLst>
              <a:ext uri="{FF2B5EF4-FFF2-40B4-BE49-F238E27FC236}">
                <a16:creationId xmlns:a16="http://schemas.microsoft.com/office/drawing/2014/main" id="{A474A0EC-D639-476D-891B-D731F4ABB926}"/>
              </a:ext>
            </a:extLst>
          </p:cNvPr>
          <p:cNvSpPr>
            <a:spLocks noGrp="1"/>
          </p:cNvSpPr>
          <p:nvPr>
            <p:ph idx="1"/>
          </p:nvPr>
        </p:nvSpPr>
        <p:spPr/>
        <p:txBody>
          <a:bodyPr>
            <a:normAutofit/>
          </a:bodyPr>
          <a:lstStyle/>
          <a:p>
            <a:pPr>
              <a:buNone/>
            </a:pPr>
            <a:r>
              <a:rPr lang="en-GB" b="1" dirty="0"/>
              <a:t>ÇALIŞMA TASARIMI </a:t>
            </a:r>
            <a:endParaRPr lang="tr-TR" b="1"/>
          </a:p>
          <a:p>
            <a:pPr>
              <a:buFont typeface="Wingdings 2"/>
            </a:pPr>
            <a:r>
              <a:rPr lang="en-GB" sz="2000" dirty="0">
                <a:ea typeface="+mn-lt"/>
                <a:cs typeface="+mn-lt"/>
              </a:rPr>
              <a:t> </a:t>
            </a:r>
            <a:r>
              <a:rPr lang="en-GB" sz="2000" dirty="0" err="1">
                <a:ea typeface="+mn-lt"/>
                <a:cs typeface="+mn-lt"/>
              </a:rPr>
              <a:t>Veri</a:t>
            </a:r>
            <a:r>
              <a:rPr lang="en-GB" sz="2000" dirty="0">
                <a:ea typeface="+mn-lt"/>
                <a:cs typeface="+mn-lt"/>
              </a:rPr>
              <a:t> </a:t>
            </a:r>
            <a:r>
              <a:rPr lang="en-GB" sz="2000" dirty="0" err="1">
                <a:ea typeface="+mn-lt"/>
                <a:cs typeface="+mn-lt"/>
              </a:rPr>
              <a:t>toplama</a:t>
            </a:r>
            <a:endParaRPr lang="en-GB" sz="2000" dirty="0" err="1"/>
          </a:p>
          <a:p>
            <a:pPr>
              <a:buFont typeface="Wingdings 2"/>
            </a:pPr>
            <a:r>
              <a:rPr lang="en-GB" sz="2000" dirty="0" err="1">
                <a:ea typeface="+mn-lt"/>
                <a:cs typeface="+mn-lt"/>
              </a:rPr>
              <a:t>Ölçüm</a:t>
            </a:r>
            <a:r>
              <a:rPr lang="en-GB" sz="2000" dirty="0">
                <a:ea typeface="+mn-lt"/>
                <a:cs typeface="+mn-lt"/>
              </a:rPr>
              <a:t> </a:t>
            </a:r>
            <a:r>
              <a:rPr lang="en-GB" sz="2000" dirty="0" err="1">
                <a:ea typeface="+mn-lt"/>
                <a:cs typeface="+mn-lt"/>
              </a:rPr>
              <a:t>türleri</a:t>
            </a:r>
            <a:r>
              <a:rPr lang="en-GB" sz="2000" dirty="0">
                <a:ea typeface="+mn-lt"/>
                <a:cs typeface="+mn-lt"/>
              </a:rPr>
              <a:t> (</a:t>
            </a:r>
            <a:r>
              <a:rPr lang="en-GB" sz="2000" dirty="0" err="1">
                <a:ea typeface="+mn-lt"/>
                <a:cs typeface="+mn-lt"/>
              </a:rPr>
              <a:t>Ölçekler</a:t>
            </a:r>
            <a:r>
              <a:rPr lang="en-GB" sz="2000" dirty="0">
                <a:ea typeface="+mn-lt"/>
                <a:cs typeface="+mn-lt"/>
              </a:rPr>
              <a:t>, </a:t>
            </a:r>
            <a:r>
              <a:rPr lang="en-GB" sz="2000" dirty="0" err="1">
                <a:ea typeface="+mn-lt"/>
                <a:cs typeface="+mn-lt"/>
              </a:rPr>
              <a:t>Envanter</a:t>
            </a:r>
            <a:r>
              <a:rPr lang="en-GB" sz="2000" dirty="0">
                <a:ea typeface="+mn-lt"/>
                <a:cs typeface="+mn-lt"/>
              </a:rPr>
              <a:t> vb.)</a:t>
            </a:r>
            <a:endParaRPr lang="en-GB" dirty="0"/>
          </a:p>
          <a:p>
            <a:pPr>
              <a:buFont typeface="Wingdings 2"/>
            </a:pPr>
            <a:r>
              <a:rPr lang="en-GB" sz="2000" dirty="0" err="1">
                <a:ea typeface="+mn-lt"/>
                <a:cs typeface="+mn-lt"/>
              </a:rPr>
              <a:t>Örnekleme</a:t>
            </a:r>
            <a:r>
              <a:rPr lang="en-GB" sz="2000" dirty="0">
                <a:ea typeface="+mn-lt"/>
                <a:cs typeface="+mn-lt"/>
              </a:rPr>
              <a:t> </a:t>
            </a:r>
            <a:endParaRPr lang="en-GB" dirty="0"/>
          </a:p>
          <a:p>
            <a:pPr>
              <a:buFont typeface="Wingdings 2"/>
            </a:pPr>
            <a:r>
              <a:rPr lang="en-GB" sz="2000" dirty="0">
                <a:ea typeface="+mn-lt"/>
                <a:cs typeface="+mn-lt"/>
              </a:rPr>
              <a:t>Model </a:t>
            </a:r>
            <a:r>
              <a:rPr lang="en-GB" sz="2000" dirty="0" err="1">
                <a:ea typeface="+mn-lt"/>
                <a:cs typeface="+mn-lt"/>
              </a:rPr>
              <a:t>ve</a:t>
            </a:r>
            <a:r>
              <a:rPr lang="en-GB" sz="2000" dirty="0">
                <a:ea typeface="+mn-lt"/>
                <a:cs typeface="+mn-lt"/>
              </a:rPr>
              <a:t> </a:t>
            </a:r>
            <a:r>
              <a:rPr lang="en-GB" sz="2000" dirty="0" err="1">
                <a:ea typeface="+mn-lt"/>
                <a:cs typeface="+mn-lt"/>
              </a:rPr>
              <a:t>Hipotezler</a:t>
            </a:r>
            <a:endParaRPr lang="en-GB" dirty="0" err="1"/>
          </a:p>
          <a:p>
            <a:pPr>
              <a:buFont typeface="Wingdings 2"/>
            </a:pPr>
            <a:r>
              <a:rPr lang="en-GB" sz="2000" dirty="0" err="1">
                <a:ea typeface="+mn-lt"/>
                <a:cs typeface="+mn-lt"/>
              </a:rPr>
              <a:t>Prosedürlerin</a:t>
            </a:r>
            <a:r>
              <a:rPr lang="en-GB" sz="2000" dirty="0">
                <a:ea typeface="+mn-lt"/>
                <a:cs typeface="+mn-lt"/>
              </a:rPr>
              <a:t> </a:t>
            </a:r>
            <a:r>
              <a:rPr lang="en-GB" sz="2000" dirty="0" err="1">
                <a:ea typeface="+mn-lt"/>
                <a:cs typeface="+mn-lt"/>
              </a:rPr>
              <a:t>ve</a:t>
            </a:r>
            <a:r>
              <a:rPr lang="en-GB" sz="2000" dirty="0">
                <a:ea typeface="+mn-lt"/>
                <a:cs typeface="+mn-lt"/>
              </a:rPr>
              <a:t> </a:t>
            </a:r>
            <a:r>
              <a:rPr lang="en-GB" sz="2000" dirty="0" err="1">
                <a:ea typeface="+mn-lt"/>
                <a:cs typeface="+mn-lt"/>
              </a:rPr>
              <a:t>testlerin</a:t>
            </a:r>
            <a:r>
              <a:rPr lang="en-GB" sz="2000" dirty="0">
                <a:ea typeface="+mn-lt"/>
                <a:cs typeface="+mn-lt"/>
              </a:rPr>
              <a:t> </a:t>
            </a:r>
            <a:r>
              <a:rPr lang="en-GB" sz="2000" dirty="0" err="1">
                <a:ea typeface="+mn-lt"/>
                <a:cs typeface="+mn-lt"/>
              </a:rPr>
              <a:t>tanımı</a:t>
            </a:r>
            <a:r>
              <a:rPr lang="en-GB" sz="2000" dirty="0">
                <a:ea typeface="+mn-lt"/>
                <a:cs typeface="+mn-lt"/>
              </a:rPr>
              <a:t> </a:t>
            </a:r>
            <a:endParaRPr lang="en-GB" dirty="0"/>
          </a:p>
          <a:p>
            <a:pPr>
              <a:buFont typeface="Wingdings 2"/>
            </a:pPr>
            <a:r>
              <a:rPr lang="en-GB" sz="2000" dirty="0" err="1">
                <a:ea typeface="+mn-lt"/>
                <a:cs typeface="+mn-lt"/>
              </a:rPr>
              <a:t>İstatistiksel</a:t>
            </a:r>
            <a:r>
              <a:rPr lang="en-GB" sz="2000" dirty="0">
                <a:ea typeface="+mn-lt"/>
                <a:cs typeface="+mn-lt"/>
              </a:rPr>
              <a:t> </a:t>
            </a:r>
            <a:r>
              <a:rPr lang="en-GB" sz="2000" dirty="0" err="1">
                <a:ea typeface="+mn-lt"/>
                <a:cs typeface="+mn-lt"/>
              </a:rPr>
              <a:t>analizler</a:t>
            </a:r>
            <a:endParaRPr lang="en-GB" dirty="0" err="1"/>
          </a:p>
        </p:txBody>
      </p:sp>
    </p:spTree>
    <p:extLst>
      <p:ext uri="{BB962C8B-B14F-4D97-AF65-F5344CB8AC3E}">
        <p14:creationId xmlns:p14="http://schemas.microsoft.com/office/powerpoint/2010/main" val="1976582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a:xfrm>
            <a:off x="423417" y="74229"/>
            <a:ext cx="8578693" cy="1154261"/>
          </a:xfrm>
        </p:spPr>
        <p:txBody>
          <a:bodyPr/>
          <a:lstStyle/>
          <a:p>
            <a:r>
              <a:rPr lang="tr-TR" sz="3600" dirty="0"/>
              <a:t>4. Materyal ve Yöntemler</a:t>
            </a:r>
            <a:endParaRPr lang="tr-TR" sz="3600" dirty="0">
              <a:cs typeface="Calibri"/>
            </a:endParaRPr>
          </a:p>
        </p:txBody>
      </p:sp>
      <p:sp>
        <p:nvSpPr>
          <p:cNvPr id="3" name="İçerik Yer Tutucusu 2">
            <a:extLst>
              <a:ext uri="{FF2B5EF4-FFF2-40B4-BE49-F238E27FC236}">
                <a16:creationId xmlns:a16="http://schemas.microsoft.com/office/drawing/2014/main" id="{A474A0EC-D639-476D-891B-D731F4ABB926}"/>
              </a:ext>
            </a:extLst>
          </p:cNvPr>
          <p:cNvSpPr>
            <a:spLocks noGrp="1"/>
          </p:cNvSpPr>
          <p:nvPr>
            <p:ph idx="1"/>
          </p:nvPr>
        </p:nvSpPr>
        <p:spPr>
          <a:xfrm>
            <a:off x="303713" y="1223687"/>
            <a:ext cx="8523513" cy="5459034"/>
          </a:xfrm>
        </p:spPr>
        <p:txBody>
          <a:bodyPr vert="horz" wrap="square" lIns="91440" tIns="45720" rIns="91440" bIns="45720" numCol="1" anchor="t" anchorCtr="0" compatLnSpc="1">
            <a:prstTxWarp prst="textNoShape">
              <a:avLst/>
            </a:prstTxWarp>
            <a:noAutofit/>
          </a:bodyPr>
          <a:lstStyle/>
          <a:p>
            <a:pPr algn="just"/>
            <a:r>
              <a:rPr lang="tr-TR" sz="2000" dirty="0">
                <a:latin typeface="Constantia"/>
                <a:cs typeface="Calibri"/>
              </a:rPr>
              <a:t>İlgili çalışmada kullanılacak materyal ve yöntemler dikkatli seçilip veriye uygun yöntemlerin belirlenmesi büyük önem arz etmektedir.</a:t>
            </a:r>
          </a:p>
          <a:p>
            <a:pPr algn="just"/>
            <a:endParaRPr lang="tr-TR" sz="2000" dirty="0">
              <a:latin typeface="Constantia"/>
              <a:cs typeface="Calibri"/>
            </a:endParaRPr>
          </a:p>
          <a:p>
            <a:pPr algn="just"/>
            <a:r>
              <a:rPr lang="tr-TR" sz="2000" dirty="0">
                <a:latin typeface="Constantia"/>
                <a:cs typeface="Calibri"/>
              </a:rPr>
              <a:t>Verilerin</a:t>
            </a:r>
            <a:r>
              <a:rPr lang="tr-TR" sz="2000" dirty="0">
                <a:ea typeface="+mn-lt"/>
                <a:cs typeface="+mn-lt"/>
              </a:rPr>
              <a:t> istatistiksel analizi de, bilimsel çalışmalar için sıklıkla gereklidir. </a:t>
            </a:r>
            <a:endParaRPr lang="tr-TR" dirty="0"/>
          </a:p>
          <a:p>
            <a:pPr algn="just"/>
            <a:endParaRPr lang="tr-TR" sz="2000" dirty="0">
              <a:ea typeface="+mn-lt"/>
              <a:cs typeface="+mn-lt"/>
            </a:endParaRPr>
          </a:p>
          <a:p>
            <a:pPr algn="just"/>
            <a:r>
              <a:rPr lang="tr-TR" sz="2000" dirty="0">
                <a:ea typeface="+mn-lt"/>
                <a:cs typeface="+mn-lt"/>
              </a:rPr>
              <a:t>Kullanılacak yöntemler ve veriye ait materyaller, analiz edilecek verilerin türüne göre dikkatlice belirlenmelidir. Veriler sürekli (aralıklı veya doğrusal), sıralı veya kategorik olabilir. Verilerin normal dağılım gösterip göstermedikleri, ön işleme ihtiyaç duyup duymadıkları incelenip buna göre yöntemler uygulanmalıdır. </a:t>
            </a:r>
          </a:p>
          <a:p>
            <a:pPr algn="just"/>
            <a:endParaRPr lang="tr-TR" sz="2000" dirty="0">
              <a:solidFill>
                <a:srgbClr val="000000"/>
              </a:solidFill>
              <a:latin typeface="Constantia"/>
              <a:cs typeface="Calibri"/>
            </a:endParaRPr>
          </a:p>
          <a:p>
            <a:pPr algn="just"/>
            <a:r>
              <a:rPr lang="tr-TR" sz="2000" dirty="0">
                <a:solidFill>
                  <a:srgbClr val="000000"/>
                </a:solidFill>
                <a:latin typeface="Constantia"/>
                <a:cs typeface="Calibri"/>
              </a:rPr>
              <a:t>Bu kısımda çalışmada kullanılan tüm yöntemler ve hata değerlendirme kriterleri açıklanmalı, sabit parametreler kullanıldıysa verilmelidir.</a:t>
            </a:r>
          </a:p>
          <a:p>
            <a:pPr algn="just"/>
            <a:endParaRPr lang="tr-TR" sz="2000" dirty="0">
              <a:solidFill>
                <a:srgbClr val="000000"/>
              </a:solidFill>
              <a:latin typeface="Constantia"/>
              <a:cs typeface="Calibri"/>
            </a:endParaRPr>
          </a:p>
          <a:p>
            <a:pPr algn="just"/>
            <a:r>
              <a:rPr lang="tr-TR" sz="2000" dirty="0">
                <a:solidFill>
                  <a:srgbClr val="000000"/>
                </a:solidFill>
                <a:latin typeface="Constantia"/>
                <a:cs typeface="Calibri"/>
              </a:rPr>
              <a:t>Tek bir hata kriteri yerine birden çok kriterin kullanılması deneysel çalışmaların güvenilirliğini arttıracaktır. </a:t>
            </a:r>
          </a:p>
          <a:p>
            <a:pPr marL="0" indent="0" algn="just">
              <a:spcBef>
                <a:spcPts val="0"/>
              </a:spcBef>
              <a:spcAft>
                <a:spcPts val="0"/>
              </a:spcAft>
              <a:buNone/>
            </a:pPr>
            <a:endParaRPr lang="tr-TR" sz="2000" dirty="0">
              <a:solidFill>
                <a:srgbClr val="000000"/>
              </a:solidFill>
              <a:latin typeface="Calibri"/>
              <a:cs typeface="Calibri"/>
            </a:endParaRPr>
          </a:p>
        </p:txBody>
      </p:sp>
    </p:spTree>
    <p:extLst>
      <p:ext uri="{BB962C8B-B14F-4D97-AF65-F5344CB8AC3E}">
        <p14:creationId xmlns:p14="http://schemas.microsoft.com/office/powerpoint/2010/main" val="26006828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9722" y="1020160"/>
            <a:ext cx="8229600" cy="636252"/>
          </a:xfrm>
        </p:spPr>
        <p:txBody>
          <a:bodyPr/>
          <a:lstStyle/>
          <a:p>
            <a:r>
              <a:rPr lang="tr-TR" dirty="0"/>
              <a:t>5. Deneysel Çalışmalar</a:t>
            </a:r>
            <a:endParaRPr lang="en-US" dirty="0">
              <a:cs typeface="Calibri"/>
            </a:endParaRPr>
          </a:p>
        </p:txBody>
      </p:sp>
      <p:sp>
        <p:nvSpPr>
          <p:cNvPr id="3" name="İçerik Yer Tutucusu 2"/>
          <p:cNvSpPr>
            <a:spLocks noGrp="1"/>
          </p:cNvSpPr>
          <p:nvPr>
            <p:ph idx="1"/>
          </p:nvPr>
        </p:nvSpPr>
        <p:spPr>
          <a:xfrm>
            <a:off x="303712" y="1957121"/>
            <a:ext cx="8533310" cy="3429000"/>
          </a:xfrm>
        </p:spPr>
        <p:txBody>
          <a:bodyPr>
            <a:normAutofit/>
          </a:bodyPr>
          <a:lstStyle/>
          <a:p>
            <a:pPr algn="just"/>
            <a:r>
              <a:rPr lang="tr-TR" sz="2200" dirty="0">
                <a:ea typeface="+mn-lt"/>
                <a:cs typeface="+mn-lt"/>
              </a:rPr>
              <a:t>Veriye ait istatistiki veya genel bilgi verilmeli.</a:t>
            </a:r>
            <a:endParaRPr lang="tr-TR" sz="2200"/>
          </a:p>
          <a:p>
            <a:pPr algn="just"/>
            <a:r>
              <a:rPr lang="tr-TR" sz="2200" dirty="0">
                <a:ea typeface="+mn-lt"/>
                <a:cs typeface="+mn-lt"/>
              </a:rPr>
              <a:t>Hangi parametreler ile hangi yöntemler veriye nasıl uygulandı?</a:t>
            </a:r>
          </a:p>
          <a:p>
            <a:pPr algn="just"/>
            <a:r>
              <a:rPr lang="tr-TR" sz="2200" dirty="0">
                <a:ea typeface="+mn-lt"/>
                <a:cs typeface="+mn-lt"/>
              </a:rPr>
              <a:t>İşlem sonuçları </a:t>
            </a:r>
            <a:endParaRPr lang="tr-TR" sz="2200"/>
          </a:p>
          <a:p>
            <a:pPr algn="just"/>
            <a:r>
              <a:rPr lang="tr-TR" sz="2200" dirty="0">
                <a:ea typeface="+mn-lt"/>
                <a:cs typeface="+mn-lt"/>
              </a:rPr>
              <a:t>Veri geçerliliği ve güvenilirliği ölçüleri, hata kriterleri, tablolar, grafikler.</a:t>
            </a:r>
            <a:endParaRPr lang="tr-TR" sz="2200"/>
          </a:p>
          <a:p>
            <a:pPr algn="just"/>
            <a:r>
              <a:rPr lang="tr-TR" sz="2200" dirty="0">
                <a:ea typeface="+mn-lt"/>
                <a:cs typeface="+mn-lt"/>
              </a:rPr>
              <a:t>Sonuçlar, gerekirse önceki çalışmalar ile kıyaslama.</a:t>
            </a:r>
          </a:p>
          <a:p>
            <a:pPr algn="just"/>
            <a:r>
              <a:rPr lang="tr-TR" sz="2200" dirty="0">
                <a:ea typeface="+mn-lt"/>
                <a:cs typeface="+mn-lt"/>
              </a:rPr>
              <a:t>Ne buldun? Sonuçlar açık ve mantıklı ve doğrudan hedeflere hitap edecek şekilde sunuluyor mu? </a:t>
            </a:r>
          </a:p>
        </p:txBody>
      </p:sp>
    </p:spTree>
    <p:extLst>
      <p:ext uri="{BB962C8B-B14F-4D97-AF65-F5344CB8AC3E}">
        <p14:creationId xmlns:p14="http://schemas.microsoft.com/office/powerpoint/2010/main" val="2471095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a:xfrm>
            <a:off x="457200" y="389540"/>
            <a:ext cx="8229600" cy="1143000"/>
          </a:xfrm>
        </p:spPr>
        <p:txBody>
          <a:bodyPr/>
          <a:lstStyle/>
          <a:p>
            <a:r>
              <a:rPr lang="tr-TR" dirty="0">
                <a:ea typeface="+mj-lt"/>
                <a:cs typeface="+mj-lt"/>
              </a:rPr>
              <a:t>5. Deneysel Çalışmalar</a:t>
            </a:r>
            <a:endParaRPr lang="tr-TR" dirty="0"/>
          </a:p>
        </p:txBody>
      </p:sp>
      <p:sp>
        <p:nvSpPr>
          <p:cNvPr id="3" name="İçerik Yer Tutucusu 2">
            <a:extLst>
              <a:ext uri="{FF2B5EF4-FFF2-40B4-BE49-F238E27FC236}">
                <a16:creationId xmlns:a16="http://schemas.microsoft.com/office/drawing/2014/main" id="{FC321B8C-8FE2-414C-B403-67887A497721}"/>
              </a:ext>
            </a:extLst>
          </p:cNvPr>
          <p:cNvSpPr>
            <a:spLocks noGrp="1"/>
          </p:cNvSpPr>
          <p:nvPr>
            <p:ph idx="1"/>
          </p:nvPr>
        </p:nvSpPr>
        <p:spPr>
          <a:xfrm>
            <a:off x="313509" y="1533140"/>
            <a:ext cx="8513717" cy="5035393"/>
          </a:xfrm>
        </p:spPr>
        <p:txBody>
          <a:bodyPr>
            <a:normAutofit/>
          </a:bodyPr>
          <a:lstStyle/>
          <a:p>
            <a:pPr algn="just"/>
            <a:r>
              <a:rPr lang="tr-TR" sz="2000" dirty="0">
                <a:ea typeface="+mn-lt"/>
                <a:cs typeface="+mn-lt"/>
              </a:rPr>
              <a:t>Verilerinizin sunumu birbirinin aynısı olacak şekilde çoğaltılmamalıdır. </a:t>
            </a:r>
          </a:p>
          <a:p>
            <a:pPr algn="just"/>
            <a:r>
              <a:rPr lang="tr-TR" sz="2000" dirty="0">
                <a:ea typeface="+mn-lt"/>
                <a:cs typeface="+mn-lt"/>
              </a:rPr>
              <a:t>Sonuçlar bölümü, bulgularınızın herhangi bir spekülasyon veya tartışıldığı yer değildir; Bu tür düşünceleri tartışma bölümüne bırakmalısınız.</a:t>
            </a:r>
            <a:endParaRPr lang="tr-TR" dirty="0">
              <a:ea typeface="+mn-lt"/>
              <a:cs typeface="+mn-lt"/>
            </a:endParaRPr>
          </a:p>
          <a:p>
            <a:pPr algn="just"/>
            <a:r>
              <a:rPr lang="tr-TR" sz="2000" dirty="0">
                <a:ea typeface="+mn-lt"/>
                <a:cs typeface="+mn-lt"/>
              </a:rPr>
              <a:t>Sonuçlar bölümünün amacı, çalışmanızın hipotezini kanıtlayan veya çürüten deneysel verilerinizi sunmaktır. </a:t>
            </a:r>
            <a:endParaRPr lang="tr-TR" dirty="0">
              <a:ea typeface="+mn-lt"/>
              <a:cs typeface="+mn-lt"/>
            </a:endParaRPr>
          </a:p>
          <a:p>
            <a:pPr algn="just"/>
            <a:r>
              <a:rPr lang="tr-TR" sz="2000" dirty="0">
                <a:ea typeface="+mn-lt"/>
                <a:cs typeface="+mn-lt"/>
              </a:rPr>
              <a:t>Sağlanan sonuçları yalnızca çalışmanın genel amacını destekleyenlerle sınırlayın. </a:t>
            </a:r>
            <a:endParaRPr lang="tr-TR" dirty="0">
              <a:ea typeface="+mn-lt"/>
              <a:cs typeface="+mn-lt"/>
            </a:endParaRPr>
          </a:p>
          <a:p>
            <a:pPr algn="just"/>
            <a:r>
              <a:rPr lang="tr-TR" sz="2000" dirty="0">
                <a:ea typeface="+mn-lt"/>
                <a:cs typeface="+mn-lt"/>
              </a:rPr>
              <a:t>Makale, “Materyal ve Yöntemler” altında belirtilmeyen sonuçlar içermemelidir. </a:t>
            </a:r>
            <a:endParaRPr lang="tr-TR" dirty="0"/>
          </a:p>
          <a:p>
            <a:pPr algn="just"/>
            <a:r>
              <a:rPr lang="tr-TR" sz="2000" dirty="0">
                <a:ea typeface="+mn-lt"/>
                <a:cs typeface="+mn-lt"/>
              </a:rPr>
              <a:t>Sonuçlar metin, tablolar, şekiller veya bunların herhangi bir birleşimini içerebilir. </a:t>
            </a:r>
            <a:endParaRPr lang="tr-TR" dirty="0">
              <a:ea typeface="+mn-lt"/>
              <a:cs typeface="+mn-lt"/>
            </a:endParaRPr>
          </a:p>
          <a:p>
            <a:pPr algn="just"/>
            <a:r>
              <a:rPr lang="tr-TR" sz="2000" dirty="0">
                <a:ea typeface="+mn-lt"/>
                <a:cs typeface="+mn-lt"/>
              </a:rPr>
              <a:t>“Materyal ve Metotlar” altında açıklanan tüm sonuç ölçümleri (birincil ve ikincil) için sonuçlar verilmelidir. </a:t>
            </a:r>
            <a:endParaRPr lang="tr-TR" dirty="0"/>
          </a:p>
        </p:txBody>
      </p:sp>
    </p:spTree>
    <p:extLst>
      <p:ext uri="{BB962C8B-B14F-4D97-AF65-F5344CB8AC3E}">
        <p14:creationId xmlns:p14="http://schemas.microsoft.com/office/powerpoint/2010/main" val="1840986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81959" y="558457"/>
            <a:ext cx="8229600" cy="579946"/>
          </a:xfrm>
        </p:spPr>
        <p:txBody>
          <a:bodyPr/>
          <a:lstStyle/>
          <a:p>
            <a:r>
              <a:rPr lang="tr-TR" sz="4000" dirty="0"/>
              <a:t>5. Deneysel Çalışmalar</a:t>
            </a:r>
            <a:endParaRPr lang="tr-TR" sz="4000" dirty="0">
              <a:cs typeface="Calibri"/>
            </a:endParaRPr>
          </a:p>
        </p:txBody>
      </p:sp>
      <p:sp>
        <p:nvSpPr>
          <p:cNvPr id="3" name="İçerik Yer Tutucusu 2"/>
          <p:cNvSpPr>
            <a:spLocks noGrp="1"/>
          </p:cNvSpPr>
          <p:nvPr>
            <p:ph idx="1"/>
          </p:nvPr>
        </p:nvSpPr>
        <p:spPr>
          <a:xfrm>
            <a:off x="458417" y="1130033"/>
            <a:ext cx="8227167" cy="5524196"/>
          </a:xfrm>
        </p:spPr>
        <p:txBody>
          <a:bodyPr vert="horz" wrap="square" lIns="91440" tIns="45720" rIns="91440" bIns="45720" numCol="1" anchor="t" anchorCtr="0" compatLnSpc="1">
            <a:prstTxWarp prst="textNoShape">
              <a:avLst/>
            </a:prstTxWarp>
            <a:noAutofit/>
          </a:bodyPr>
          <a:lstStyle/>
          <a:p>
            <a:pPr algn="just"/>
            <a:r>
              <a:rPr lang="tr-TR" sz="2000" dirty="0">
                <a:ea typeface="+mn-lt"/>
                <a:cs typeface="+mn-lt"/>
              </a:rPr>
              <a:t>Metin ve tablolar, makalenin yazım diline uygun olmalı Türkçe bir metinde İngilizce kelimeler içeren Şekil veya Tablolar yer almamalı, bunların Türkçesi ile değiştirilmelidir. Sayılar gerekirse yüzdeleri ile birlikte verilmelidir. Rakamlar dahili olarak tutarlı olmalı ve tablolar ile metin arasında uyumlu olmalıdır. </a:t>
            </a:r>
            <a:endParaRPr lang="tr-TR" dirty="0"/>
          </a:p>
          <a:p>
            <a:pPr algn="just"/>
            <a:r>
              <a:rPr lang="tr-TR" sz="2000" dirty="0">
                <a:ea typeface="+mn-lt"/>
                <a:cs typeface="+mn-lt"/>
              </a:rPr>
              <a:t>Rakamlardaki herhangi bir iç tutarsızlık, yazarların güvenilirliğini tehlikeye atıp çalışmanın yayınlanma şansını ciddi şekilde azaltır. </a:t>
            </a:r>
            <a:endParaRPr lang="tr-TR" dirty="0">
              <a:ea typeface="+mn-lt"/>
              <a:cs typeface="+mn-lt"/>
            </a:endParaRPr>
          </a:p>
          <a:p>
            <a:pPr algn="just"/>
            <a:r>
              <a:rPr lang="tr-TR" sz="2000" dirty="0">
                <a:ea typeface="+mn-lt"/>
                <a:cs typeface="+mn-lt"/>
              </a:rPr>
              <a:t>İlgili sonuçlar verilirken deneysel çalışma birden çok kez tekrarlanmalı ve standart sapma, minimum ve maksimum değerlerinde verilmesi sonuçların güvenilirliğini artırıp yayınlanma şansını arttıracaktır. </a:t>
            </a:r>
            <a:endParaRPr lang="tr-TR" dirty="0">
              <a:ea typeface="+mn-lt"/>
              <a:cs typeface="+mn-lt"/>
            </a:endParaRPr>
          </a:p>
          <a:p>
            <a:pPr algn="just"/>
            <a:r>
              <a:rPr lang="tr-TR" sz="2000" dirty="0">
                <a:ea typeface="+mn-lt"/>
                <a:cs typeface="+mn-lt"/>
              </a:rPr>
              <a:t>Önemli bulgular, istatistiksel olarak anlamlı olabilecek veya olmayabilecek şekilde vurgulanmalıdır. Yine, </a:t>
            </a:r>
            <a:r>
              <a:rPr lang="tr-TR" sz="2000" dirty="0" err="1">
                <a:ea typeface="+mn-lt"/>
                <a:cs typeface="+mn-lt"/>
              </a:rPr>
              <a:t>editoryal</a:t>
            </a:r>
            <a:r>
              <a:rPr lang="tr-TR" sz="2000" dirty="0">
                <a:ea typeface="+mn-lt"/>
                <a:cs typeface="+mn-lt"/>
              </a:rPr>
              <a:t> alana saygı gösterilmeli ve tablolarda veya şekillerde gösterilen tüm bilgilerin ayrıntılı bir şekilde tanımlanmasından veya tekrarlanmasından kaçınılmalıdır.</a:t>
            </a:r>
          </a:p>
        </p:txBody>
      </p:sp>
    </p:spTree>
    <p:extLst>
      <p:ext uri="{BB962C8B-B14F-4D97-AF65-F5344CB8AC3E}">
        <p14:creationId xmlns:p14="http://schemas.microsoft.com/office/powerpoint/2010/main" val="987677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3131" y="580978"/>
            <a:ext cx="8229600" cy="534902"/>
          </a:xfrm>
        </p:spPr>
        <p:txBody>
          <a:bodyPr/>
          <a:lstStyle/>
          <a:p>
            <a:r>
              <a:rPr lang="tr-TR" sz="4000" dirty="0"/>
              <a:t>5. Deneysel Çalışmalar</a:t>
            </a:r>
            <a:endParaRPr lang="tr-TR" sz="4000" dirty="0">
              <a:cs typeface="Calibri"/>
            </a:endParaRPr>
          </a:p>
        </p:txBody>
      </p:sp>
      <p:sp>
        <p:nvSpPr>
          <p:cNvPr id="3" name="İçerik Yer Tutucusu 2"/>
          <p:cNvSpPr>
            <a:spLocks noGrp="1"/>
          </p:cNvSpPr>
          <p:nvPr>
            <p:ph idx="1"/>
          </p:nvPr>
        </p:nvSpPr>
        <p:spPr>
          <a:xfrm>
            <a:off x="458417" y="1096249"/>
            <a:ext cx="8227167" cy="5580502"/>
          </a:xfrm>
        </p:spPr>
        <p:txBody>
          <a:bodyPr vert="horz" wrap="square" lIns="91440" tIns="45720" rIns="91440" bIns="45720" numCol="1" anchor="t" anchorCtr="0" compatLnSpc="1">
            <a:prstTxWarp prst="textNoShape">
              <a:avLst/>
            </a:prstTxWarp>
            <a:noAutofit/>
          </a:bodyPr>
          <a:lstStyle/>
          <a:p>
            <a:pPr algn="just"/>
            <a:r>
              <a:rPr lang="tr-TR" sz="2000" dirty="0">
                <a:ea typeface="+mn-lt"/>
                <a:cs typeface="+mn-lt"/>
              </a:rPr>
              <a:t>Her bir tablo ve şekilden önce bunlara ilişkin bilgi verilmeli, aynı şekilde yine her bir tablo ve şekilden sonra da bunlara ait açıklama yorum gibi ifadeler verilmelidir. </a:t>
            </a:r>
            <a:r>
              <a:rPr lang="tr-TR" sz="2000" b="1" dirty="0">
                <a:solidFill>
                  <a:srgbClr val="FF0000"/>
                </a:solidFill>
                <a:ea typeface="+mn-lt"/>
                <a:cs typeface="+mn-lt"/>
              </a:rPr>
              <a:t>Örneğin;</a:t>
            </a:r>
            <a:endParaRPr lang="tr-TR" sz="2000" dirty="0">
              <a:ea typeface="+mn-lt"/>
              <a:cs typeface="+mn-lt"/>
            </a:endParaRPr>
          </a:p>
          <a:p>
            <a:pPr marL="0" indent="0" algn="just">
              <a:buNone/>
            </a:pPr>
            <a:r>
              <a:rPr lang="tr-TR" sz="2000" dirty="0">
                <a:ea typeface="+mn-lt"/>
                <a:cs typeface="+mn-lt"/>
              </a:rPr>
              <a:t>İris veri setindeki örneklere ait sınıf bilgileri Şekil 4'te görülmektedir. </a:t>
            </a: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a:p>
            <a:pPr marL="0" indent="0" algn="ctr">
              <a:buNone/>
            </a:pPr>
            <a:r>
              <a:rPr lang="tr-TR" sz="2000" b="1" dirty="0">
                <a:ea typeface="+mn-lt"/>
                <a:cs typeface="+mn-lt"/>
              </a:rPr>
              <a:t>Şekil 4.</a:t>
            </a:r>
            <a:r>
              <a:rPr lang="tr-TR" sz="2000" dirty="0">
                <a:ea typeface="+mn-lt"/>
                <a:cs typeface="+mn-lt"/>
              </a:rPr>
              <a:t> İris veri setinde örneklere ilişkin sınıf bilgileri</a:t>
            </a:r>
          </a:p>
          <a:p>
            <a:pPr marL="0" indent="0" algn="just">
              <a:buNone/>
            </a:pPr>
            <a:r>
              <a:rPr lang="tr-TR" sz="2000" dirty="0">
                <a:ea typeface="+mn-lt"/>
                <a:cs typeface="+mn-lt"/>
              </a:rPr>
              <a:t>Şekil 4'te de görüldüğü gibi iris veri setinde çiçeklere ait öznitelik değerleri dikkate alındığında sınıflar birbirine karışmış olup, doğrudan ayrıştırmanın yapılamayacağı görülmektedir.</a:t>
            </a:r>
          </a:p>
          <a:p>
            <a:pPr algn="just"/>
            <a:endParaRPr lang="tr-TR" sz="2000" dirty="0">
              <a:ea typeface="+mn-lt"/>
              <a:cs typeface="+mn-lt"/>
            </a:endParaRPr>
          </a:p>
          <a:p>
            <a:pPr algn="just"/>
            <a:endParaRPr lang="tr-TR" sz="2000" dirty="0">
              <a:ea typeface="+mn-lt"/>
              <a:cs typeface="+mn-lt"/>
            </a:endParaRPr>
          </a:p>
          <a:p>
            <a:pPr algn="just"/>
            <a:endParaRPr lang="tr-TR" sz="2000" dirty="0">
              <a:ea typeface="+mn-lt"/>
              <a:cs typeface="+mn-lt"/>
            </a:endParaRPr>
          </a:p>
        </p:txBody>
      </p:sp>
      <p:pic>
        <p:nvPicPr>
          <p:cNvPr id="4" name="Resim 4">
            <a:extLst>
              <a:ext uri="{FF2B5EF4-FFF2-40B4-BE49-F238E27FC236}">
                <a16:creationId xmlns:a16="http://schemas.microsoft.com/office/drawing/2014/main" id="{C8C6551E-6286-4E6E-B1E6-76DD6C1D2D55}"/>
              </a:ext>
            </a:extLst>
          </p:cNvPr>
          <p:cNvPicPr>
            <a:picLocks noChangeAspect="1"/>
          </p:cNvPicPr>
          <p:nvPr/>
        </p:nvPicPr>
        <p:blipFill>
          <a:blip r:embed="rId2"/>
          <a:stretch>
            <a:fillRect/>
          </a:stretch>
        </p:blipFill>
        <p:spPr>
          <a:xfrm>
            <a:off x="2153119" y="2465660"/>
            <a:ext cx="4837761" cy="2547516"/>
          </a:xfrm>
          <a:prstGeom prst="rect">
            <a:avLst/>
          </a:prstGeom>
        </p:spPr>
      </p:pic>
    </p:spTree>
    <p:extLst>
      <p:ext uri="{BB962C8B-B14F-4D97-AF65-F5344CB8AC3E}">
        <p14:creationId xmlns:p14="http://schemas.microsoft.com/office/powerpoint/2010/main" val="4041350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44032"/>
            <a:ext cx="8229600" cy="1143000"/>
          </a:xfrm>
        </p:spPr>
        <p:txBody>
          <a:bodyPr/>
          <a:lstStyle/>
          <a:p>
            <a:r>
              <a:rPr lang="tr-TR" b="1" dirty="0"/>
              <a:t>SONUÇLAR (VEYA Tartışma)</a:t>
            </a:r>
            <a:endParaRPr lang="tr-TR" dirty="0"/>
          </a:p>
          <a:p>
            <a:endParaRPr lang="tr-TR" b="1" dirty="0"/>
          </a:p>
        </p:txBody>
      </p:sp>
      <p:sp>
        <p:nvSpPr>
          <p:cNvPr id="3" name="İçerik Yer Tutucusu 2"/>
          <p:cNvSpPr>
            <a:spLocks noGrp="1"/>
          </p:cNvSpPr>
          <p:nvPr>
            <p:ph idx="1"/>
          </p:nvPr>
        </p:nvSpPr>
        <p:spPr/>
        <p:txBody>
          <a:bodyPr>
            <a:normAutofit/>
          </a:bodyPr>
          <a:lstStyle/>
          <a:p>
            <a:pPr marL="0" indent="0">
              <a:buNone/>
            </a:pPr>
            <a:r>
              <a:rPr lang="tr-TR" sz="2400" b="1" dirty="0">
                <a:solidFill>
                  <a:srgbClr val="0070C0"/>
                </a:solidFill>
              </a:rPr>
              <a:t>Sonuç</a:t>
            </a:r>
          </a:p>
          <a:p>
            <a:r>
              <a:rPr lang="tr-TR" sz="2400" dirty="0">
                <a:ea typeface="+mn-lt"/>
                <a:cs typeface="+mn-lt"/>
              </a:rPr>
              <a:t>Başlıca bulgularınız ve önemi nedir? </a:t>
            </a:r>
            <a:endParaRPr lang="tr-TR" sz="2400" dirty="0"/>
          </a:p>
          <a:p>
            <a:endParaRPr lang="tr-TR" sz="2400" dirty="0">
              <a:solidFill>
                <a:srgbClr val="000000"/>
              </a:solidFill>
            </a:endParaRPr>
          </a:p>
          <a:p>
            <a:pPr marL="0" indent="0">
              <a:buNone/>
            </a:pPr>
            <a:r>
              <a:rPr lang="tr-TR" sz="2400" b="1" dirty="0">
                <a:solidFill>
                  <a:srgbClr val="0070C0"/>
                </a:solidFill>
              </a:rPr>
              <a:t>Tartışma</a:t>
            </a:r>
          </a:p>
          <a:p>
            <a:r>
              <a:rPr lang="tr-TR" sz="2400" dirty="0">
                <a:ea typeface="+mn-lt"/>
                <a:cs typeface="+mn-lt"/>
              </a:rPr>
              <a:t>Bu ne anlama geliyor, peki ne? (Sonuçlar açıklandı mı? Amaçlar başarıldı mı? Kısıtlar var mı? Gelecekteki araştırma ve uygulama için çıkarımlar?)</a:t>
            </a:r>
            <a:endParaRPr lang="tr-TR" sz="2400" dirty="0"/>
          </a:p>
          <a:p>
            <a:pPr marL="257175" indent="-257175"/>
            <a:endParaRPr lang="tr-TR" sz="2400" dirty="0"/>
          </a:p>
        </p:txBody>
      </p:sp>
    </p:spTree>
    <p:extLst>
      <p:ext uri="{BB962C8B-B14F-4D97-AF65-F5344CB8AC3E}">
        <p14:creationId xmlns:p14="http://schemas.microsoft.com/office/powerpoint/2010/main" val="1874822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a:xfrm>
            <a:off x="457200" y="704850"/>
            <a:ext cx="8229600" cy="591207"/>
          </a:xfrm>
        </p:spPr>
        <p:txBody>
          <a:bodyPr/>
          <a:lstStyle/>
          <a:p>
            <a:r>
              <a:rPr lang="tr-TR" sz="4000" b="1" dirty="0"/>
              <a:t>SONUÇLAR</a:t>
            </a:r>
            <a:endParaRPr lang="tr-TR" sz="4000">
              <a:cs typeface="Calibri"/>
            </a:endParaRPr>
          </a:p>
        </p:txBody>
      </p:sp>
      <p:sp>
        <p:nvSpPr>
          <p:cNvPr id="3" name="İçerik Yer Tutucusu 2">
            <a:extLst>
              <a:ext uri="{FF2B5EF4-FFF2-40B4-BE49-F238E27FC236}">
                <a16:creationId xmlns:a16="http://schemas.microsoft.com/office/drawing/2014/main" id="{A474A0EC-D639-476D-891B-D731F4ABB926}"/>
              </a:ext>
            </a:extLst>
          </p:cNvPr>
          <p:cNvSpPr>
            <a:spLocks noGrp="1"/>
          </p:cNvSpPr>
          <p:nvPr>
            <p:ph idx="1"/>
          </p:nvPr>
        </p:nvSpPr>
        <p:spPr>
          <a:xfrm>
            <a:off x="323306" y="1234948"/>
            <a:ext cx="8494123" cy="5419846"/>
          </a:xfrm>
        </p:spPr>
        <p:txBody>
          <a:bodyPr vert="horz" wrap="square" lIns="91440" tIns="45720" rIns="91440" bIns="45720" numCol="1" anchor="t" anchorCtr="0" compatLnSpc="1">
            <a:prstTxWarp prst="textNoShape">
              <a:avLst/>
            </a:prstTxWarp>
            <a:noAutofit/>
          </a:bodyPr>
          <a:lstStyle/>
          <a:p>
            <a:pPr>
              <a:buNone/>
            </a:pPr>
            <a:r>
              <a:rPr lang="tr-TR" sz="2000" dirty="0">
                <a:ea typeface="+mn-lt"/>
                <a:cs typeface="+mn-lt"/>
              </a:rPr>
              <a:t>Sonuçlar (veya tartışma) bölümü aşağıdakileri içermelidir: </a:t>
            </a:r>
          </a:p>
          <a:p>
            <a:pPr>
              <a:buFont typeface="Wingdings 2"/>
              <a:buChar char=""/>
            </a:pPr>
            <a:r>
              <a:rPr lang="tr-TR" sz="2000" b="1" dirty="0">
                <a:solidFill>
                  <a:srgbClr val="0070C0"/>
                </a:solidFill>
              </a:rPr>
              <a:t>Yeni bilginin ne olduğu hakkında net bir açıklama</a:t>
            </a:r>
            <a:r>
              <a:rPr lang="tr-TR" sz="2000" dirty="0">
                <a:ea typeface="+mn-lt"/>
                <a:cs typeface="+mn-lt"/>
              </a:rPr>
              <a:t> (mevcut bulguların sunduğu yeni bilgilerin yanı sıra, temel bulguların ne olduğuna dair net bir açıklama),</a:t>
            </a:r>
            <a:endParaRPr lang="tr-TR" dirty="0"/>
          </a:p>
          <a:p>
            <a:pPr>
              <a:buFont typeface="Wingdings 2"/>
              <a:buChar char=""/>
            </a:pPr>
            <a:r>
              <a:rPr lang="tr-TR" sz="2000" b="1" dirty="0">
                <a:solidFill>
                  <a:srgbClr val="0070C0"/>
                </a:solidFill>
              </a:rPr>
              <a:t>Ana bulguların özeti </a:t>
            </a:r>
          </a:p>
          <a:p>
            <a:pPr>
              <a:buFont typeface="Wingdings 2"/>
              <a:buChar char=""/>
            </a:pPr>
            <a:r>
              <a:rPr lang="tr-TR" sz="2000" b="1" dirty="0">
                <a:solidFill>
                  <a:srgbClr val="0070C0"/>
                </a:solidFill>
              </a:rPr>
              <a:t>Sonuçların yorumlanması</a:t>
            </a:r>
          </a:p>
          <a:p>
            <a:pPr>
              <a:buFont typeface="Wingdings 2"/>
              <a:buChar char=""/>
            </a:pPr>
            <a:r>
              <a:rPr lang="tr-TR" sz="2000" b="1" dirty="0">
                <a:solidFill>
                  <a:srgbClr val="0070C0"/>
                </a:solidFill>
              </a:rPr>
              <a:t>Önceki çalışmalarla karşılaştırılması (</a:t>
            </a:r>
            <a:r>
              <a:rPr lang="tr-TR" sz="2000" b="1" u="sng" dirty="0">
                <a:solidFill>
                  <a:srgbClr val="0070C0"/>
                </a:solidFill>
              </a:rPr>
              <a:t>tartışma bölümünde verilmesi uygundur</a:t>
            </a:r>
            <a:r>
              <a:rPr lang="tr-TR" sz="2000" b="1" dirty="0">
                <a:solidFill>
                  <a:srgbClr val="0070C0"/>
                </a:solidFill>
              </a:rPr>
              <a:t>) </a:t>
            </a:r>
            <a:r>
              <a:rPr lang="tr-TR" sz="2000" b="1" dirty="0">
                <a:ea typeface="+mn-lt"/>
                <a:cs typeface="+mn-lt"/>
              </a:rPr>
              <a:t>(</a:t>
            </a:r>
            <a:r>
              <a:rPr lang="tr-TR" sz="2000" dirty="0">
                <a:ea typeface="+mn-lt"/>
                <a:cs typeface="+mn-lt"/>
              </a:rPr>
              <a:t> Verilerinizin literatür bağlamında yorumlanması, önceki çalışmaların bulguları ile benzerlik ve farklılıklara ilişkin açıklama) </a:t>
            </a:r>
            <a:endParaRPr lang="tr-TR" dirty="0">
              <a:ea typeface="+mn-lt"/>
              <a:cs typeface="+mn-lt"/>
            </a:endParaRPr>
          </a:p>
          <a:p>
            <a:pPr>
              <a:buFont typeface="Wingdings 2"/>
              <a:buChar char=""/>
            </a:pPr>
            <a:r>
              <a:rPr lang="tr-TR" sz="2000" dirty="0">
                <a:ea typeface="+mn-lt"/>
                <a:cs typeface="+mn-lt"/>
              </a:rPr>
              <a:t>Farklı bulgular için </a:t>
            </a:r>
            <a:r>
              <a:rPr lang="tr-TR" sz="2000" b="1" dirty="0">
                <a:solidFill>
                  <a:srgbClr val="0070C0"/>
                </a:solidFill>
              </a:rPr>
              <a:t>olası açıklamalar</a:t>
            </a:r>
          </a:p>
          <a:p>
            <a:pPr>
              <a:buFont typeface="Wingdings 2"/>
              <a:buChar char=""/>
            </a:pPr>
            <a:r>
              <a:rPr lang="tr-TR" sz="2000" b="1" dirty="0">
                <a:solidFill>
                  <a:srgbClr val="0070C0"/>
                </a:solidFill>
              </a:rPr>
              <a:t>Çalışmanın güçlü ve zayıf yönleri </a:t>
            </a:r>
            <a:r>
              <a:rPr lang="tr-TR" sz="2000" b="1" dirty="0">
                <a:ea typeface="+mn-lt"/>
                <a:cs typeface="+mn-lt"/>
              </a:rPr>
              <a:t>(</a:t>
            </a:r>
            <a:r>
              <a:rPr lang="tr-TR" sz="2000" dirty="0">
                <a:ea typeface="+mn-lt"/>
                <a:cs typeface="+mn-lt"/>
              </a:rPr>
              <a:t> Etkileri veya Sınırlamaları)</a:t>
            </a:r>
            <a:endParaRPr lang="tr-TR" dirty="0">
              <a:ea typeface="+mn-lt"/>
              <a:cs typeface="+mn-lt"/>
            </a:endParaRPr>
          </a:p>
          <a:p>
            <a:pPr>
              <a:buFont typeface="Wingdings 2"/>
              <a:buChar char=""/>
            </a:pPr>
            <a:r>
              <a:rPr lang="tr-TR" sz="2000" b="1" dirty="0">
                <a:solidFill>
                  <a:srgbClr val="0070C0"/>
                </a:solidFill>
              </a:rPr>
              <a:t>Gelecekteki araştırmaların yönü</a:t>
            </a:r>
            <a:r>
              <a:rPr lang="tr-TR" sz="2000" b="1" dirty="0">
                <a:ea typeface="+mn-lt"/>
                <a:cs typeface="+mn-lt"/>
              </a:rPr>
              <a:t> (</a:t>
            </a:r>
            <a:r>
              <a:rPr lang="tr-TR" sz="2000" dirty="0">
                <a:ea typeface="+mn-lt"/>
                <a:cs typeface="+mn-lt"/>
              </a:rPr>
              <a:t> Uygulama veya gelecekteki araştırma veya gelecekteki araştırma önerisi ile ilgili olduğu için çalışmanın anlamının net ve net bir şekilde varılması.)</a:t>
            </a:r>
            <a:endParaRPr lang="tr-TR" dirty="0"/>
          </a:p>
          <a:p>
            <a:pPr marL="27305" indent="-257175">
              <a:spcBef>
                <a:spcPts val="0"/>
              </a:spcBef>
              <a:spcAft>
                <a:spcPts val="0"/>
              </a:spcAft>
              <a:buAutoNum type="arabicPeriod"/>
            </a:pPr>
            <a:endParaRPr lang="tr-TR" sz="2000" b="1" dirty="0">
              <a:solidFill>
                <a:srgbClr val="0070C0"/>
              </a:solidFill>
            </a:endParaRPr>
          </a:p>
        </p:txBody>
      </p:sp>
    </p:spTree>
    <p:extLst>
      <p:ext uri="{BB962C8B-B14F-4D97-AF65-F5344CB8AC3E}">
        <p14:creationId xmlns:p14="http://schemas.microsoft.com/office/powerpoint/2010/main" val="1642590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412062"/>
            <a:ext cx="8229600" cy="1143000"/>
          </a:xfrm>
        </p:spPr>
        <p:txBody>
          <a:bodyPr/>
          <a:lstStyle/>
          <a:p>
            <a:r>
              <a:rPr lang="tr-TR" dirty="0"/>
              <a:t>SONUÇLAR</a:t>
            </a:r>
          </a:p>
        </p:txBody>
      </p:sp>
      <p:sp>
        <p:nvSpPr>
          <p:cNvPr id="3" name="İçerik Yer Tutucusu 2"/>
          <p:cNvSpPr>
            <a:spLocks noGrp="1"/>
          </p:cNvSpPr>
          <p:nvPr>
            <p:ph idx="1"/>
          </p:nvPr>
        </p:nvSpPr>
        <p:spPr>
          <a:xfrm>
            <a:off x="333103" y="1471431"/>
            <a:ext cx="8352481" cy="5281671"/>
          </a:xfrm>
        </p:spPr>
        <p:txBody>
          <a:bodyPr vert="horz" wrap="square" lIns="91440" tIns="45720" rIns="91440" bIns="45720" numCol="1" anchor="t" anchorCtr="0" compatLnSpc="1">
            <a:prstTxWarp prst="textNoShape">
              <a:avLst/>
            </a:prstTxWarp>
            <a:noAutofit/>
          </a:bodyPr>
          <a:lstStyle/>
          <a:p>
            <a:pPr marL="0" indent="0">
              <a:buNone/>
            </a:pPr>
            <a:r>
              <a:rPr lang="tr-TR" sz="2000" dirty="0">
                <a:solidFill>
                  <a:srgbClr val="0070C0"/>
                </a:solidFill>
              </a:rPr>
              <a:t>En alakalı sonuçların özeti </a:t>
            </a:r>
          </a:p>
          <a:p>
            <a:r>
              <a:rPr lang="tr-TR" sz="2000" dirty="0">
                <a:ea typeface="+mn-lt"/>
                <a:cs typeface="+mn-lt"/>
              </a:rPr>
              <a:t>İlk cümle çalışmanın genel amacını yinelemelidir. Bunu, bu sonucu destekleyen kanıtların kısa ve öz bir versiyonuyla takip edilmelidir. </a:t>
            </a:r>
            <a:endParaRPr lang="tr-TR" dirty="0">
              <a:ea typeface="+mn-lt"/>
              <a:cs typeface="+mn-lt"/>
            </a:endParaRPr>
          </a:p>
          <a:p>
            <a:r>
              <a:rPr lang="tr-TR" sz="2000" dirty="0">
                <a:ea typeface="+mn-lt"/>
                <a:cs typeface="+mn-lt"/>
              </a:rPr>
              <a:t>Bu bölüm, ilk araştırma amacına veya çalışmanın hipotezine verilen cevapla sonuçlandırılmalıdır. </a:t>
            </a:r>
            <a:endParaRPr lang="tr-TR" dirty="0">
              <a:ea typeface="+mn-lt"/>
              <a:cs typeface="+mn-lt"/>
            </a:endParaRPr>
          </a:p>
          <a:p>
            <a:pPr marL="0" indent="0">
              <a:buNone/>
            </a:pPr>
            <a:r>
              <a:rPr lang="tr-TR" sz="2000" dirty="0">
                <a:solidFill>
                  <a:srgbClr val="0070C0"/>
                </a:solidFill>
              </a:rPr>
              <a:t>Sonuçların yorumlanması</a:t>
            </a:r>
          </a:p>
          <a:p>
            <a:r>
              <a:rPr lang="tr-TR" sz="2000" dirty="0">
                <a:ea typeface="+mn-lt"/>
                <a:cs typeface="+mn-lt"/>
              </a:rPr>
              <a:t>Tartışmanın ikinci paragrafı sonuçlarınızın anlamını sentezler. </a:t>
            </a:r>
          </a:p>
          <a:p>
            <a:r>
              <a:rPr lang="tr-TR" sz="2000" dirty="0">
                <a:ea typeface="+mn-lt"/>
                <a:cs typeface="+mn-lt"/>
              </a:rPr>
              <a:t>Her bulgunun özel önemini veya özgünlüğünü vurgulayın. </a:t>
            </a:r>
            <a:endParaRPr lang="tr-TR" dirty="0">
              <a:ea typeface="+mn-lt"/>
              <a:cs typeface="+mn-lt"/>
            </a:endParaRPr>
          </a:p>
          <a:p>
            <a:r>
              <a:rPr lang="tr-TR" sz="2000" dirty="0">
                <a:ea typeface="+mn-lt"/>
                <a:cs typeface="+mn-lt"/>
              </a:rPr>
              <a:t>Bu sonuçların sağladığı herhangi bir bilimsel ilerlemeyi belirtin ve vurgulayın. Ancak, sonuçlarınızın önemini fazla abartmayın. </a:t>
            </a:r>
            <a:endParaRPr lang="tr-TR" dirty="0">
              <a:ea typeface="+mn-lt"/>
              <a:cs typeface="+mn-lt"/>
            </a:endParaRPr>
          </a:p>
          <a:p>
            <a:r>
              <a:rPr lang="tr-TR" sz="2000" dirty="0">
                <a:ea typeface="+mn-lt"/>
                <a:cs typeface="+mn-lt"/>
              </a:rPr>
              <a:t>Tüm sonuçlar verileriniz tarafından desteklenmelidir. </a:t>
            </a:r>
            <a:endParaRPr lang="tr-TR">
              <a:ea typeface="+mn-lt"/>
              <a:cs typeface="+mn-lt"/>
            </a:endParaRPr>
          </a:p>
          <a:p>
            <a:r>
              <a:rPr lang="tr-TR" sz="2000" dirty="0">
                <a:ea typeface="+mn-lt"/>
                <a:cs typeface="+mn-lt"/>
              </a:rPr>
              <a:t>'Eşsiz', 'son derece yenilikçi', 'ilk biziz' ve 'son derece değerli' gibi kendini tanıtıcı terimlerden kaçının.</a:t>
            </a:r>
            <a:endParaRPr lang="tr-TR" dirty="0"/>
          </a:p>
        </p:txBody>
      </p:sp>
    </p:spTree>
    <p:extLst>
      <p:ext uri="{BB962C8B-B14F-4D97-AF65-F5344CB8AC3E}">
        <p14:creationId xmlns:p14="http://schemas.microsoft.com/office/powerpoint/2010/main" val="2087112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0461AA-443B-4C6B-B664-F13049E8966D}"/>
              </a:ext>
            </a:extLst>
          </p:cNvPr>
          <p:cNvSpPr>
            <a:spLocks noGrp="1"/>
          </p:cNvSpPr>
          <p:nvPr>
            <p:ph type="title"/>
          </p:nvPr>
        </p:nvSpPr>
        <p:spPr/>
        <p:txBody>
          <a:bodyPr/>
          <a:lstStyle/>
          <a:p>
            <a:r>
              <a:rPr lang="tr-TR" dirty="0"/>
              <a:t>Referanslar</a:t>
            </a:r>
          </a:p>
        </p:txBody>
      </p:sp>
      <p:sp>
        <p:nvSpPr>
          <p:cNvPr id="3" name="İçerik Yer Tutucusu 2">
            <a:extLst>
              <a:ext uri="{FF2B5EF4-FFF2-40B4-BE49-F238E27FC236}">
                <a16:creationId xmlns:a16="http://schemas.microsoft.com/office/drawing/2014/main" id="{FC321B8C-8FE2-414C-B403-67887A497721}"/>
              </a:ext>
            </a:extLst>
          </p:cNvPr>
          <p:cNvSpPr>
            <a:spLocks noGrp="1"/>
          </p:cNvSpPr>
          <p:nvPr>
            <p:ph idx="1"/>
          </p:nvPr>
        </p:nvSpPr>
        <p:spPr/>
        <p:txBody>
          <a:bodyPr>
            <a:normAutofit/>
          </a:bodyPr>
          <a:lstStyle/>
          <a:p>
            <a:pPr algn="just"/>
            <a:r>
              <a:rPr lang="tr-TR" sz="2000" dirty="0">
                <a:ea typeface="+mn-lt"/>
                <a:cs typeface="+mn-lt"/>
              </a:rPr>
              <a:t>Kaynaklar listesi, yayınlanma şansı bakımından makalenin en önemli kısımlarından biri olabilir. Bunun nedeni, editörlerin referans listesinde yazar olarak yer alan yorumcuları sıklıkla kullanmasıdır. </a:t>
            </a:r>
          </a:p>
          <a:p>
            <a:pPr algn="just"/>
            <a:r>
              <a:rPr lang="tr-TR" sz="2000" dirty="0">
                <a:ea typeface="+mn-lt"/>
                <a:cs typeface="+mn-lt"/>
              </a:rPr>
              <a:t>Bu sadece doğaldır çünkü referansların bazıları benzer işleri tamamlayan yazarlara sahiptir ve bu nedenle uzman olarak kabul edilirler.  </a:t>
            </a:r>
            <a:endParaRPr lang="tr-TR" dirty="0">
              <a:ea typeface="+mn-lt"/>
              <a:cs typeface="+mn-lt"/>
            </a:endParaRPr>
          </a:p>
          <a:p>
            <a:pPr algn="just"/>
            <a:r>
              <a:rPr lang="tr-TR" sz="2000" dirty="0">
                <a:ea typeface="+mn-lt"/>
                <a:cs typeface="+mn-lt"/>
              </a:rPr>
              <a:t>Alandaki her bilimsel makaleyi alıntı için eleştirel olarak değerlendirin, ancak yalnızca en uygun referansları seçin ve sağlayın. </a:t>
            </a:r>
            <a:endParaRPr lang="tr-TR">
              <a:ea typeface="+mn-lt"/>
              <a:cs typeface="+mn-lt"/>
            </a:endParaRPr>
          </a:p>
          <a:p>
            <a:pPr algn="just"/>
            <a:r>
              <a:rPr lang="tr-TR" sz="2000" b="1" dirty="0">
                <a:ea typeface="+mn-lt"/>
                <a:cs typeface="+mn-lt"/>
              </a:rPr>
              <a:t>Son referanslara atıfta bulunmak</a:t>
            </a:r>
            <a:r>
              <a:rPr lang="tr-TR" sz="2000" dirty="0">
                <a:ea typeface="+mn-lt"/>
                <a:cs typeface="+mn-lt"/>
              </a:rPr>
              <a:t>, çalışmanızın alaka düzeyini vurgulamaktadır. Çalışmada güncel referansların oranı önemlidir.</a:t>
            </a:r>
            <a:endParaRPr lang="tr-TR" dirty="0">
              <a:ea typeface="+mn-lt"/>
              <a:cs typeface="+mn-lt"/>
            </a:endParaRPr>
          </a:p>
          <a:p>
            <a:pPr algn="just"/>
            <a:r>
              <a:rPr lang="tr-TR" sz="2000" dirty="0">
                <a:ea typeface="+mn-lt"/>
                <a:cs typeface="+mn-lt"/>
              </a:rPr>
              <a:t>Alıntıları ve kaynakçaları derginin talimatlarına göre biçimlendirdiğinizden emin olun. İzin verilen maksimum alıntı sayısını aşmayın.</a:t>
            </a:r>
            <a:endParaRPr lang="tr-TR">
              <a:ea typeface="+mn-lt"/>
              <a:cs typeface="+mn-lt"/>
            </a:endParaRPr>
          </a:p>
        </p:txBody>
      </p:sp>
    </p:spTree>
    <p:extLst>
      <p:ext uri="{BB962C8B-B14F-4D97-AF65-F5344CB8AC3E}">
        <p14:creationId xmlns:p14="http://schemas.microsoft.com/office/powerpoint/2010/main" val="31293585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69776"/>
            <a:ext cx="8229600" cy="1143000"/>
          </a:xfrm>
        </p:spPr>
        <p:txBody>
          <a:bodyPr/>
          <a:lstStyle/>
          <a:p>
            <a:r>
              <a:rPr lang="tr-TR" dirty="0"/>
              <a:t>Referanslar</a:t>
            </a:r>
          </a:p>
        </p:txBody>
      </p:sp>
      <p:sp>
        <p:nvSpPr>
          <p:cNvPr id="3" name="İçerik Yer Tutucusu 2"/>
          <p:cNvSpPr>
            <a:spLocks noGrp="1"/>
          </p:cNvSpPr>
          <p:nvPr>
            <p:ph idx="1"/>
          </p:nvPr>
        </p:nvSpPr>
        <p:spPr>
          <a:xfrm>
            <a:off x="457200" y="1340768"/>
            <a:ext cx="8229600" cy="5121407"/>
          </a:xfrm>
        </p:spPr>
        <p:txBody>
          <a:bodyPr>
            <a:normAutofit fontScale="92500" lnSpcReduction="10000"/>
          </a:bodyPr>
          <a:lstStyle/>
          <a:p>
            <a:r>
              <a:rPr lang="tr-TR" sz="2000" dirty="0">
                <a:ea typeface="+mn-lt"/>
                <a:cs typeface="+mn-lt"/>
              </a:rPr>
              <a:t>Bu bölümü ihmal etmeyin; hatasız ve eksik olduğundan emin olmanız gerekir. Eklemeyi unuttuğunuz veya yanlış yorumladığınız bir referansa ait yazar, makalenizi inceleyen bir hakem de çıkabilir. </a:t>
            </a:r>
          </a:p>
          <a:p>
            <a:r>
              <a:rPr lang="tr-TR" sz="2000" dirty="0">
                <a:ea typeface="+mn-lt"/>
                <a:cs typeface="+mn-lt"/>
              </a:rPr>
              <a:t>Yazım hatası nedeniyle alıntı yaptığınız referansı bulamazlarsa okuyucular hızlı bir şekilde hüsrana uğrayacaktır. </a:t>
            </a:r>
            <a:endParaRPr lang="tr-TR" dirty="0">
              <a:ea typeface="+mn-lt"/>
              <a:cs typeface="+mn-lt"/>
            </a:endParaRPr>
          </a:p>
          <a:p>
            <a:r>
              <a:rPr lang="tr-TR" sz="2000" dirty="0">
                <a:ea typeface="+mn-lt"/>
                <a:cs typeface="+mn-lt"/>
              </a:rPr>
              <a:t>Metin içerisinde belirtilen kaynakların hepsi referanslar kısmında eksiksiz yer almalıdır. Metin içerisinde belirtilmeyen kaynağa ait fazladan referans verilmemelidir. Yani referanslar metinde belirtilen kaynaklarla uyumlu olmalı </a:t>
            </a:r>
            <a:r>
              <a:rPr lang="tr-TR" sz="2000" dirty="0">
                <a:solidFill>
                  <a:srgbClr val="FF0000"/>
                </a:solidFill>
                <a:ea typeface="+mn-lt"/>
                <a:cs typeface="+mn-lt"/>
              </a:rPr>
              <a:t>ne bir fazla ne de bir eksik</a:t>
            </a:r>
            <a:r>
              <a:rPr lang="tr-TR" sz="2000" dirty="0">
                <a:ea typeface="+mn-lt"/>
                <a:cs typeface="+mn-lt"/>
              </a:rPr>
              <a:t> olmalıdır. </a:t>
            </a:r>
          </a:p>
          <a:p>
            <a:r>
              <a:rPr lang="tr-TR" sz="2000" dirty="0">
                <a:ea typeface="+mn-lt"/>
                <a:cs typeface="+mn-lt"/>
              </a:rPr>
              <a:t>Farklı dergilerin referansların tarzı ve formatı için farklı tercihleri vardır; bir başvuru yöneticisi yazılım paketinin kullanılması, makaleniz reddedilirse ve farklı bir dergiye gönderilmesi gerekiyorsa, bu stilin değiştirilmesini kolaylaştıracaktır.</a:t>
            </a:r>
            <a:endParaRPr lang="tr-TR" dirty="0">
              <a:ea typeface="+mn-lt"/>
              <a:cs typeface="+mn-lt"/>
            </a:endParaRPr>
          </a:p>
          <a:p>
            <a:r>
              <a:rPr lang="tr-TR" sz="2000" dirty="0">
                <a:ea typeface="+mn-lt"/>
                <a:cs typeface="+mn-lt"/>
              </a:rPr>
              <a:t>Referansların tam olarak belirtilmemesi, metnin reddedilmesine neden olabilir ve eğer yayınlanmışsa, hatalar araştırmacının güvenilirliğini tehlikeye atabilir.</a:t>
            </a:r>
            <a:endParaRPr lang="tr-TR" dirty="0">
              <a:ea typeface="+mn-lt"/>
              <a:cs typeface="+mn-lt"/>
            </a:endParaRPr>
          </a:p>
          <a:p>
            <a:r>
              <a:rPr lang="tr-TR" sz="2000" dirty="0">
                <a:ea typeface="+mn-lt"/>
                <a:cs typeface="+mn-lt"/>
              </a:rPr>
              <a:t>En çok kullanılan referans yazım stili</a:t>
            </a:r>
            <a:r>
              <a:rPr lang="tr-TR" altLang="tr-TR" sz="2000" dirty="0"/>
              <a:t> </a:t>
            </a:r>
            <a:r>
              <a:rPr lang="tr-TR" altLang="tr-TR" sz="2000" dirty="0" err="1"/>
              <a:t>American</a:t>
            </a:r>
            <a:r>
              <a:rPr lang="tr-TR" altLang="tr-TR" sz="2000" dirty="0"/>
              <a:t> </a:t>
            </a:r>
            <a:r>
              <a:rPr lang="tr-TR" altLang="tr-TR" sz="2000" dirty="0" err="1"/>
              <a:t>Psychological</a:t>
            </a:r>
            <a:r>
              <a:rPr lang="tr-TR" altLang="tr-TR" sz="2000" dirty="0"/>
              <a:t> </a:t>
            </a:r>
            <a:r>
              <a:rPr lang="tr-TR" altLang="tr-TR" sz="2000" dirty="0" err="1"/>
              <a:t>Association</a:t>
            </a:r>
            <a:r>
              <a:rPr lang="tr-TR" sz="2000" dirty="0">
                <a:ea typeface="+mn-lt"/>
                <a:cs typeface="+mn-lt"/>
              </a:rPr>
              <a:t> (</a:t>
            </a:r>
            <a:r>
              <a:rPr lang="tr-TR" sz="2000" b="1" dirty="0">
                <a:solidFill>
                  <a:srgbClr val="FF0000"/>
                </a:solidFill>
                <a:ea typeface="+mn-lt"/>
                <a:cs typeface="+mn-lt"/>
              </a:rPr>
              <a:t>APA</a:t>
            </a:r>
            <a:r>
              <a:rPr lang="tr-TR" sz="2000" b="1" dirty="0">
                <a:ea typeface="+mn-lt"/>
                <a:cs typeface="+mn-lt"/>
              </a:rPr>
              <a:t>)</a:t>
            </a:r>
            <a:r>
              <a:rPr lang="tr-TR" sz="2000" dirty="0">
                <a:solidFill>
                  <a:srgbClr val="FF0000"/>
                </a:solidFill>
                <a:ea typeface="+mn-lt"/>
                <a:cs typeface="+mn-lt"/>
              </a:rPr>
              <a:t> </a:t>
            </a:r>
            <a:r>
              <a:rPr lang="tr-TR" sz="2000" dirty="0">
                <a:ea typeface="+mn-lt"/>
                <a:cs typeface="+mn-lt"/>
              </a:rPr>
              <a:t>stili olup şuan APA 7. sürümü bulunmaktadır. </a:t>
            </a:r>
            <a:endParaRPr lang="tr-TR" dirty="0">
              <a:ea typeface="+mn-lt"/>
              <a:cs typeface="+mn-lt"/>
            </a:endParaRPr>
          </a:p>
        </p:txBody>
      </p:sp>
    </p:spTree>
    <p:extLst>
      <p:ext uri="{BB962C8B-B14F-4D97-AF65-F5344CB8AC3E}">
        <p14:creationId xmlns:p14="http://schemas.microsoft.com/office/powerpoint/2010/main" val="5531105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GB" dirty="0" err="1"/>
              <a:t>Örnek</a:t>
            </a:r>
            <a:r>
              <a:rPr lang="en-GB" dirty="0"/>
              <a:t> </a:t>
            </a:r>
            <a:r>
              <a:rPr lang="en-GB" dirty="0" err="1"/>
              <a:t>Yazım</a:t>
            </a:r>
            <a:r>
              <a:rPr lang="en-GB" dirty="0"/>
              <a:t> </a:t>
            </a:r>
            <a:r>
              <a:rPr lang="en-GB" dirty="0" err="1"/>
              <a:t>Esasları</a:t>
            </a:r>
            <a:endParaRPr lang="tr-TR" dirty="0" err="1"/>
          </a:p>
        </p:txBody>
      </p:sp>
      <p:sp>
        <p:nvSpPr>
          <p:cNvPr id="3" name="İçerik Yer Tutucusu 2"/>
          <p:cNvSpPr>
            <a:spLocks noGrp="1"/>
          </p:cNvSpPr>
          <p:nvPr>
            <p:ph idx="1"/>
          </p:nvPr>
        </p:nvSpPr>
        <p:spPr/>
        <p:txBody>
          <a:bodyPr>
            <a:normAutofit/>
          </a:bodyPr>
          <a:lstStyle/>
          <a:p>
            <a:r>
              <a:rPr lang="en-US" sz="2000" dirty="0"/>
              <a:t>Bilimsel bir makale, bildiri, proje, rapor, tez ve bitirme tezi yazılırken, kesinlikle ilgili yere ait yazım esasları dikkate alınmalı çalışma bu doğrultuda hazırlanmalıdır. Eğer var ise şablon indirilip bu şablon üzerinden metin hazırlanmalıdır. </a:t>
            </a:r>
            <a:endParaRPr lang="tr-TR"/>
          </a:p>
          <a:p>
            <a:r>
              <a:rPr lang="en-US" sz="2000"/>
              <a:t>Günümüzde</a:t>
            </a:r>
            <a:r>
              <a:rPr lang="en-US" sz="2000" dirty="0"/>
              <a:t> önemli dergiler </a:t>
            </a:r>
            <a:r>
              <a:rPr lang="en-US" sz="2000"/>
              <a:t>LaTeX</a:t>
            </a:r>
            <a:r>
              <a:rPr lang="en-US" sz="2000" dirty="0"/>
              <a:t> sistemini destekleyip şablonlarını bu şekilde hazırlamaktadırlar. </a:t>
            </a:r>
            <a:r>
              <a:rPr lang="en-US" sz="2000"/>
              <a:t>LaTeX'de</a:t>
            </a:r>
            <a:r>
              <a:rPr lang="en-US" sz="2000" dirty="0"/>
              <a:t> bir nevi kod yazar gibi metin oluşturulmakta, sonrasında derleme sonucunda pdf oluşmaktadır. Bu </a:t>
            </a:r>
            <a:r>
              <a:rPr lang="en-US" sz="2000"/>
              <a:t>sayede numaralandırma, kayma, taşma vb. sorunların </a:t>
            </a:r>
            <a:r>
              <a:rPr lang="en-US" sz="2000" err="1"/>
              <a:t>önüne</a:t>
            </a:r>
            <a:r>
              <a:rPr lang="en-US" sz="2000" dirty="0"/>
              <a:t> </a:t>
            </a:r>
            <a:r>
              <a:rPr lang="en-US" sz="2000" err="1"/>
              <a:t>geçilmektedir</a:t>
            </a:r>
            <a:r>
              <a:rPr lang="en-US" sz="2000" dirty="0"/>
              <a:t>. </a:t>
            </a:r>
          </a:p>
          <a:p>
            <a:r>
              <a:rPr lang="en-US" sz="2000"/>
              <a:t>Örnek bir dergiye ait yazım kuralları aşağıdaki gibidir:</a:t>
            </a:r>
            <a:endParaRPr lang="en-US" sz="2000" dirty="0"/>
          </a:p>
        </p:txBody>
      </p:sp>
    </p:spTree>
    <p:extLst>
      <p:ext uri="{BB962C8B-B14F-4D97-AF65-F5344CB8AC3E}">
        <p14:creationId xmlns:p14="http://schemas.microsoft.com/office/powerpoint/2010/main" val="42704996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52750"/>
            <a:ext cx="8229600" cy="5785810"/>
          </a:xfrm>
        </p:spPr>
        <p:txBody>
          <a:bodyPr>
            <a:normAutofit fontScale="85000" lnSpcReduction="10000"/>
          </a:bodyPr>
          <a:lstStyle/>
          <a:p>
            <a:pPr marL="0" indent="0" algn="just">
              <a:buNone/>
            </a:pPr>
            <a:r>
              <a:rPr lang="en-US" sz="2000" b="1">
                <a:ea typeface="+mn-lt"/>
                <a:cs typeface="+mn-lt"/>
              </a:rPr>
              <a:t>1.</a:t>
            </a:r>
            <a:r>
              <a:rPr lang="en-US" sz="2000">
                <a:ea typeface="+mn-lt"/>
                <a:cs typeface="+mn-lt"/>
              </a:rPr>
              <a:t> Yazı tümüyle (metin, tablolar, denklemler, çizimler) bilgisayarda düzenlenmeli ve baskıya hazır biçimde teslim edilmelidir. Yazı, A4 (210 x 297 mm) boyutlu kâğıda, Word ortamında, 12 punto (ana başlık 14 punto) Times New Roman font kullanılarak, bir buçuk aralıkla ve her iki yana yaslı olarak yazılmalı, kâğıdın tüm kenarlarından 25 mm boşluk bırakılmalıdır.</a:t>
            </a:r>
            <a:endParaRPr lang="tr-TR">
              <a:ea typeface="+mn-lt"/>
              <a:cs typeface="+mn-lt"/>
            </a:endParaRPr>
          </a:p>
          <a:p>
            <a:pPr marL="0" indent="0" algn="just">
              <a:buNone/>
            </a:pPr>
            <a:r>
              <a:rPr lang="en-US" sz="2000" b="1">
                <a:ea typeface="+mn-lt"/>
                <a:cs typeface="+mn-lt"/>
              </a:rPr>
              <a:t>2</a:t>
            </a:r>
            <a:r>
              <a:rPr lang="en-US" sz="2000">
                <a:ea typeface="+mn-lt"/>
                <a:cs typeface="+mn-lt"/>
              </a:rPr>
              <a:t>. Çizimler ve tablolarla birlikte, makaleler 25 sayfadan, teknik notlar 6 sayfadan daha uzun olmamalıdır.</a:t>
            </a:r>
            <a:endParaRPr lang="en-US"/>
          </a:p>
          <a:p>
            <a:pPr marL="0" indent="0" algn="just">
              <a:buNone/>
            </a:pPr>
            <a:r>
              <a:rPr lang="en-US" sz="2000" b="1">
                <a:ea typeface="+mn-lt"/>
                <a:cs typeface="+mn-lt"/>
              </a:rPr>
              <a:t>3.</a:t>
            </a:r>
            <a:r>
              <a:rPr lang="en-US" sz="2000">
                <a:ea typeface="+mn-lt"/>
                <a:cs typeface="+mn-lt"/>
              </a:rPr>
              <a:t> Yazı, elektronik ortamda (CD veya e-posta eki) dergi e-posta adresine veya dergi yazışma adresine gönderilmelidir.</a:t>
            </a:r>
            <a:endParaRPr lang="tr-TR"/>
          </a:p>
          <a:p>
            <a:pPr marL="0" indent="0" algn="just">
              <a:buNone/>
            </a:pPr>
            <a:r>
              <a:rPr lang="en-US" sz="2000" b="1">
                <a:ea typeface="+mn-lt"/>
                <a:cs typeface="+mn-lt"/>
              </a:rPr>
              <a:t>4.</a:t>
            </a:r>
            <a:r>
              <a:rPr lang="en-US" sz="2000">
                <a:ea typeface="+mn-lt"/>
                <a:cs typeface="+mn-lt"/>
              </a:rPr>
              <a:t> Metin yalın bir dil ve anlatımla yazılmalı, Türkçe yazım kurallarına uygun olmalı, üçüncü tekil şahıs ve edilgen fiiller kullanılmalı, devrik cümleler içermemelidir.</a:t>
            </a:r>
            <a:endParaRPr lang="en-US"/>
          </a:p>
          <a:p>
            <a:pPr marL="0" indent="0" algn="just">
              <a:buNone/>
            </a:pPr>
            <a:r>
              <a:rPr lang="en-US" sz="2000" b="1">
                <a:ea typeface="+mn-lt"/>
                <a:cs typeface="+mn-lt"/>
              </a:rPr>
              <a:t>5.</a:t>
            </a:r>
            <a:r>
              <a:rPr lang="en-US" sz="2000">
                <a:ea typeface="+mn-lt"/>
                <a:cs typeface="+mn-lt"/>
              </a:rPr>
              <a:t> Bölümler (i) özet ve anahtar kelimeler, (ii) abstract and keywords (İngilizce başlık, özet ve anahtar kelimeler), (iii) ana metin (giriş, materyal ve metod, sonuçlar vb.), (iv) semboller, (v) teşekkür (gerekliyse) ve (vi) kaynaklar sırası içinde düzenlenmelidir.</a:t>
            </a:r>
            <a:endParaRPr lang="en-US">
              <a:ea typeface="+mn-lt"/>
              <a:cs typeface="+mn-lt"/>
            </a:endParaRPr>
          </a:p>
          <a:p>
            <a:pPr marL="0" indent="0" algn="just">
              <a:buNone/>
            </a:pPr>
            <a:r>
              <a:rPr lang="en-US" sz="2000" b="1">
                <a:ea typeface="+mn-lt"/>
                <a:cs typeface="+mn-lt"/>
              </a:rPr>
              <a:t>6.</a:t>
            </a:r>
            <a:r>
              <a:rPr lang="en-US" sz="2000">
                <a:ea typeface="+mn-lt"/>
                <a:cs typeface="+mn-lt"/>
              </a:rPr>
              <a:t> Başlık kısa ve açık olmalı, içeriği yansıtabilmelidir. Başlık büyük harfle ortalanarak yazılmalıdır.</a:t>
            </a:r>
            <a:endParaRPr lang="en-US"/>
          </a:p>
          <a:p>
            <a:pPr marL="0" indent="0" algn="just">
              <a:buNone/>
            </a:pPr>
            <a:r>
              <a:rPr lang="en-US" sz="2000" b="1">
                <a:ea typeface="+mn-lt"/>
                <a:cs typeface="+mn-lt"/>
              </a:rPr>
              <a:t>7.</a:t>
            </a:r>
            <a:r>
              <a:rPr lang="en-US" sz="2000">
                <a:ea typeface="+mn-lt"/>
                <a:cs typeface="+mn-lt"/>
              </a:rPr>
              <a:t> Yazar/ların adları kısaltmasız, başlığın altına yan yana, soyadlar büyük harfle ortalanarak 11 punto boyutunda yazılmalıdır. Yazar isimlerinden sonra virgül ve adres belirtmek için üst simge olarak rakam kullanılmalıdır. Yazışmaların yapılacağı sorumlu yazar isminde mutlaka üst simge yıldız (*) sembolü olmalıdır. Adres/ler tam yazılmalı, kısaltma yapılmamalıdır. Sorumlu yazarın e-mail adresi dipnot olarak bulunmalıdır. Yazar adları yazılırken herhangi bir akademik unvan belirtilmemelidir.</a:t>
            </a:r>
            <a:endParaRPr lang="en-US"/>
          </a:p>
          <a:p>
            <a:pPr marL="0" indent="0">
              <a:buNone/>
            </a:pPr>
            <a:endParaRPr lang="en-US" sz="2000" dirty="0"/>
          </a:p>
        </p:txBody>
      </p:sp>
    </p:spTree>
    <p:extLst>
      <p:ext uri="{BB962C8B-B14F-4D97-AF65-F5344CB8AC3E}">
        <p14:creationId xmlns:p14="http://schemas.microsoft.com/office/powerpoint/2010/main" val="20252109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52750"/>
            <a:ext cx="8229600" cy="5785810"/>
          </a:xfrm>
        </p:spPr>
        <p:txBody>
          <a:bodyPr>
            <a:normAutofit fontScale="85000" lnSpcReduction="20000"/>
          </a:bodyPr>
          <a:lstStyle/>
          <a:p>
            <a:pPr algn="just">
              <a:buNone/>
            </a:pPr>
            <a:r>
              <a:rPr lang="en-US" sz="2000" b="1" dirty="0">
                <a:ea typeface="+mn-lt"/>
                <a:cs typeface="+mn-lt"/>
              </a:rPr>
              <a:t>8.</a:t>
            </a:r>
            <a:r>
              <a:rPr lang="en-US" sz="2000" dirty="0">
                <a:ea typeface="+mn-lt"/>
                <a:cs typeface="+mn-lt"/>
              </a:rPr>
              <a:t> </a:t>
            </a:r>
            <a:r>
              <a:rPr lang="en-US" sz="2000" dirty="0" err="1">
                <a:ea typeface="+mn-lt"/>
                <a:cs typeface="+mn-lt"/>
              </a:rPr>
              <a:t>Özet</a:t>
            </a:r>
            <a:r>
              <a:rPr lang="en-US" sz="2000" dirty="0">
                <a:ea typeface="+mn-lt"/>
                <a:cs typeface="+mn-lt"/>
              </a:rPr>
              <a:t> (</a:t>
            </a:r>
            <a:r>
              <a:rPr lang="en-US" sz="2000" dirty="0" err="1">
                <a:ea typeface="+mn-lt"/>
                <a:cs typeface="+mn-lt"/>
              </a:rPr>
              <a:t>ve</a:t>
            </a:r>
            <a:r>
              <a:rPr lang="en-US" sz="2000" dirty="0">
                <a:ea typeface="+mn-lt"/>
                <a:cs typeface="+mn-lt"/>
              </a:rPr>
              <a:t> Abstract) </a:t>
            </a:r>
            <a:r>
              <a:rPr lang="en-US" sz="2000" dirty="0" err="1">
                <a:ea typeface="+mn-lt"/>
                <a:cs typeface="+mn-lt"/>
              </a:rPr>
              <a:t>çalışmanın</a:t>
            </a:r>
            <a:r>
              <a:rPr lang="en-US" sz="2000" dirty="0">
                <a:ea typeface="+mn-lt"/>
                <a:cs typeface="+mn-lt"/>
              </a:rPr>
              <a:t> </a:t>
            </a:r>
            <a:r>
              <a:rPr lang="en-US" sz="2000" dirty="0" err="1">
                <a:ea typeface="+mn-lt"/>
                <a:cs typeface="+mn-lt"/>
              </a:rPr>
              <a:t>amacını</a:t>
            </a:r>
            <a:r>
              <a:rPr lang="en-US" sz="2000" dirty="0">
                <a:ea typeface="+mn-lt"/>
                <a:cs typeface="+mn-lt"/>
              </a:rPr>
              <a:t>, </a:t>
            </a:r>
            <a:r>
              <a:rPr lang="en-US" sz="2000" dirty="0" err="1">
                <a:ea typeface="+mn-lt"/>
                <a:cs typeface="+mn-lt"/>
              </a:rPr>
              <a:t>kapsamını</a:t>
            </a:r>
            <a:r>
              <a:rPr lang="en-US" sz="2000" dirty="0">
                <a:ea typeface="+mn-lt"/>
                <a:cs typeface="+mn-lt"/>
              </a:rPr>
              <a:t>, </a:t>
            </a:r>
            <a:r>
              <a:rPr lang="en-US" sz="2000" dirty="0" err="1">
                <a:ea typeface="+mn-lt"/>
                <a:cs typeface="+mn-lt"/>
              </a:rPr>
              <a:t>yöntemini</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ulaşılan</a:t>
            </a:r>
            <a:r>
              <a:rPr lang="en-US" sz="2000" dirty="0">
                <a:ea typeface="+mn-lt"/>
                <a:cs typeface="+mn-lt"/>
              </a:rPr>
              <a:t> </a:t>
            </a:r>
            <a:r>
              <a:rPr lang="en-US" sz="2000" dirty="0" err="1">
                <a:ea typeface="+mn-lt"/>
                <a:cs typeface="+mn-lt"/>
              </a:rPr>
              <a:t>sonuçları</a:t>
            </a:r>
            <a:r>
              <a:rPr lang="en-US" sz="2000" dirty="0">
                <a:ea typeface="+mn-lt"/>
                <a:cs typeface="+mn-lt"/>
              </a:rPr>
              <a:t> </a:t>
            </a:r>
            <a:r>
              <a:rPr lang="en-US" sz="2000" dirty="0" err="1">
                <a:ea typeface="+mn-lt"/>
                <a:cs typeface="+mn-lt"/>
              </a:rPr>
              <a:t>kısaca</a:t>
            </a:r>
            <a:r>
              <a:rPr lang="en-US" sz="2000" dirty="0">
                <a:ea typeface="+mn-lt"/>
                <a:cs typeface="+mn-lt"/>
              </a:rPr>
              <a:t> </a:t>
            </a:r>
            <a:r>
              <a:rPr lang="en-US" sz="2000" dirty="0" err="1">
                <a:ea typeface="+mn-lt"/>
                <a:cs typeface="+mn-lt"/>
              </a:rPr>
              <a:t>tanımlamalı</a:t>
            </a:r>
            <a:r>
              <a:rPr lang="en-US" sz="2000" dirty="0">
                <a:ea typeface="+mn-lt"/>
                <a:cs typeface="+mn-lt"/>
              </a:rPr>
              <a:t> </a:t>
            </a:r>
            <a:r>
              <a:rPr lang="en-US" sz="2000" dirty="0" err="1">
                <a:ea typeface="+mn-lt"/>
                <a:cs typeface="+mn-lt"/>
              </a:rPr>
              <a:t>ve</a:t>
            </a:r>
            <a:r>
              <a:rPr lang="en-US" sz="2000" dirty="0">
                <a:ea typeface="+mn-lt"/>
                <a:cs typeface="+mn-lt"/>
              </a:rPr>
              <a:t> 200 </a:t>
            </a:r>
            <a:r>
              <a:rPr lang="en-US" sz="2000" dirty="0" err="1">
                <a:ea typeface="+mn-lt"/>
                <a:cs typeface="+mn-lt"/>
              </a:rPr>
              <a:t>kelimeyi</a:t>
            </a:r>
            <a:r>
              <a:rPr lang="en-US" sz="2000" dirty="0">
                <a:ea typeface="+mn-lt"/>
                <a:cs typeface="+mn-lt"/>
              </a:rPr>
              <a:t> </a:t>
            </a:r>
            <a:r>
              <a:rPr lang="en-US" sz="2000" dirty="0" err="1">
                <a:ea typeface="+mn-lt"/>
                <a:cs typeface="+mn-lt"/>
              </a:rPr>
              <a:t>aşmamalıdır</a:t>
            </a:r>
            <a:r>
              <a:rPr lang="en-US" sz="2000" dirty="0">
                <a:ea typeface="+mn-lt"/>
                <a:cs typeface="+mn-lt"/>
              </a:rPr>
              <a:t>. </a:t>
            </a:r>
            <a:r>
              <a:rPr lang="en-US" sz="2000" dirty="0" err="1">
                <a:ea typeface="+mn-lt"/>
                <a:cs typeface="+mn-lt"/>
              </a:rPr>
              <a:t>En</a:t>
            </a:r>
            <a:r>
              <a:rPr lang="en-US" sz="2000" dirty="0">
                <a:ea typeface="+mn-lt"/>
                <a:cs typeface="+mn-lt"/>
              </a:rPr>
              <a:t> </a:t>
            </a:r>
            <a:r>
              <a:rPr lang="en-US" sz="2000" dirty="0" err="1">
                <a:ea typeface="+mn-lt"/>
                <a:cs typeface="+mn-lt"/>
              </a:rPr>
              <a:t>az</a:t>
            </a:r>
            <a:r>
              <a:rPr lang="en-US" sz="2000" dirty="0">
                <a:ea typeface="+mn-lt"/>
                <a:cs typeface="+mn-lt"/>
              </a:rPr>
              <a:t> </a:t>
            </a:r>
            <a:r>
              <a:rPr lang="en-US" sz="2000" dirty="0" err="1">
                <a:ea typeface="+mn-lt"/>
                <a:cs typeface="+mn-lt"/>
              </a:rPr>
              <a:t>üç</a:t>
            </a:r>
            <a:r>
              <a:rPr lang="en-US" sz="2000" dirty="0">
                <a:ea typeface="+mn-lt"/>
                <a:cs typeface="+mn-lt"/>
              </a:rPr>
              <a:t> </a:t>
            </a:r>
            <a:r>
              <a:rPr lang="en-US" sz="2000" dirty="0" err="1">
                <a:ea typeface="+mn-lt"/>
                <a:cs typeface="+mn-lt"/>
              </a:rPr>
              <a:t>tane</a:t>
            </a:r>
            <a:r>
              <a:rPr lang="en-US" sz="2000" dirty="0">
                <a:ea typeface="+mn-lt"/>
                <a:cs typeface="+mn-lt"/>
              </a:rPr>
              <a:t> </a:t>
            </a:r>
            <a:r>
              <a:rPr lang="en-US" sz="2000" dirty="0" err="1">
                <a:ea typeface="+mn-lt"/>
                <a:cs typeface="+mn-lt"/>
              </a:rPr>
              <a:t>anahtar</a:t>
            </a:r>
            <a:r>
              <a:rPr lang="en-US" sz="2000" dirty="0">
                <a:ea typeface="+mn-lt"/>
                <a:cs typeface="+mn-lt"/>
              </a:rPr>
              <a:t> </a:t>
            </a:r>
            <a:r>
              <a:rPr lang="en-US" sz="2000" dirty="0" err="1">
                <a:ea typeface="+mn-lt"/>
                <a:cs typeface="+mn-lt"/>
              </a:rPr>
              <a:t>kelime</a:t>
            </a:r>
            <a:r>
              <a:rPr lang="en-US" sz="2000" dirty="0">
                <a:ea typeface="+mn-lt"/>
                <a:cs typeface="+mn-lt"/>
              </a:rPr>
              <a:t> </a:t>
            </a:r>
            <a:r>
              <a:rPr lang="en-US" sz="2000" dirty="0" err="1">
                <a:ea typeface="+mn-lt"/>
                <a:cs typeface="+mn-lt"/>
              </a:rPr>
              <a:t>verilmelidir</a:t>
            </a:r>
            <a:r>
              <a:rPr lang="en-US" sz="2000" dirty="0">
                <a:ea typeface="+mn-lt"/>
                <a:cs typeface="+mn-lt"/>
              </a:rPr>
              <a:t>. </a:t>
            </a:r>
            <a:r>
              <a:rPr lang="en-US" sz="2000" dirty="0" err="1">
                <a:ea typeface="+mn-lt"/>
                <a:cs typeface="+mn-lt"/>
              </a:rPr>
              <a:t>Anahtar</a:t>
            </a:r>
            <a:r>
              <a:rPr lang="en-US" sz="2000" dirty="0">
                <a:ea typeface="+mn-lt"/>
                <a:cs typeface="+mn-lt"/>
              </a:rPr>
              <a:t> </a:t>
            </a:r>
            <a:r>
              <a:rPr lang="en-US" sz="2000" dirty="0" err="1">
                <a:ea typeface="+mn-lt"/>
                <a:cs typeface="+mn-lt"/>
              </a:rPr>
              <a:t>kelimeler</a:t>
            </a:r>
            <a:r>
              <a:rPr lang="en-US" sz="2000" dirty="0">
                <a:ea typeface="+mn-lt"/>
                <a:cs typeface="+mn-lt"/>
              </a:rPr>
              <a:t>, </a:t>
            </a:r>
            <a:r>
              <a:rPr lang="en-US" sz="2000" dirty="0" err="1">
                <a:ea typeface="+mn-lt"/>
                <a:cs typeface="+mn-lt"/>
              </a:rPr>
              <a:t>zorunlu</a:t>
            </a:r>
            <a:r>
              <a:rPr lang="en-US" sz="2000" dirty="0">
                <a:ea typeface="+mn-lt"/>
                <a:cs typeface="+mn-lt"/>
              </a:rPr>
              <a:t> </a:t>
            </a:r>
            <a:r>
              <a:rPr lang="en-US" sz="2000" dirty="0" err="1">
                <a:ea typeface="+mn-lt"/>
                <a:cs typeface="+mn-lt"/>
              </a:rPr>
              <a:t>olmadıkça</a:t>
            </a:r>
            <a:r>
              <a:rPr lang="en-US" sz="2000" dirty="0">
                <a:ea typeface="+mn-lt"/>
                <a:cs typeface="+mn-lt"/>
              </a:rPr>
              <a:t> </a:t>
            </a:r>
            <a:r>
              <a:rPr lang="en-US" sz="2000" dirty="0" err="1">
                <a:ea typeface="+mn-lt"/>
                <a:cs typeface="+mn-lt"/>
              </a:rPr>
              <a:t>başlıktakilerin</a:t>
            </a:r>
            <a:r>
              <a:rPr lang="en-US" sz="2000" dirty="0">
                <a:ea typeface="+mn-lt"/>
                <a:cs typeface="+mn-lt"/>
              </a:rPr>
              <a:t> </a:t>
            </a:r>
            <a:r>
              <a:rPr lang="en-US" sz="2000" dirty="0" err="1">
                <a:ea typeface="+mn-lt"/>
                <a:cs typeface="+mn-lt"/>
              </a:rPr>
              <a:t>tekrarı</a:t>
            </a:r>
            <a:r>
              <a:rPr lang="en-US" sz="2000" dirty="0">
                <a:ea typeface="+mn-lt"/>
                <a:cs typeface="+mn-lt"/>
              </a:rPr>
              <a:t> </a:t>
            </a:r>
            <a:r>
              <a:rPr lang="en-US" sz="2000" dirty="0" err="1">
                <a:ea typeface="+mn-lt"/>
                <a:cs typeface="+mn-lt"/>
              </a:rPr>
              <a:t>olmamalıdır</a:t>
            </a:r>
            <a:r>
              <a:rPr lang="en-US" sz="2000" dirty="0">
                <a:ea typeface="+mn-lt"/>
                <a:cs typeface="+mn-lt"/>
              </a:rPr>
              <a:t>. </a:t>
            </a:r>
            <a:r>
              <a:rPr lang="en-US" sz="2000" dirty="0" err="1">
                <a:ea typeface="+mn-lt"/>
                <a:cs typeface="+mn-lt"/>
              </a:rPr>
              <a:t>Başlık</a:t>
            </a:r>
            <a:r>
              <a:rPr lang="en-US" sz="2000" dirty="0">
                <a:ea typeface="+mn-lt"/>
                <a:cs typeface="+mn-lt"/>
              </a:rPr>
              <a:t>, </a:t>
            </a:r>
            <a:r>
              <a:rPr lang="en-US" sz="2000" dirty="0" err="1">
                <a:ea typeface="+mn-lt"/>
                <a:cs typeface="+mn-lt"/>
              </a:rPr>
              <a:t>Özet</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İngilizce</a:t>
            </a:r>
            <a:r>
              <a:rPr lang="en-US" sz="2000" dirty="0">
                <a:ea typeface="+mn-lt"/>
                <a:cs typeface="+mn-lt"/>
              </a:rPr>
              <a:t> </a:t>
            </a:r>
            <a:r>
              <a:rPr lang="en-US" sz="2000" dirty="0" err="1">
                <a:ea typeface="+mn-lt"/>
                <a:cs typeface="+mn-lt"/>
              </a:rPr>
              <a:t>başlıklı</a:t>
            </a:r>
            <a:r>
              <a:rPr lang="en-US" sz="2000" dirty="0">
                <a:ea typeface="+mn-lt"/>
                <a:cs typeface="+mn-lt"/>
              </a:rPr>
              <a:t> Abstract </a:t>
            </a:r>
            <a:r>
              <a:rPr lang="en-US" sz="2000" dirty="0" err="1">
                <a:ea typeface="+mn-lt"/>
                <a:cs typeface="+mn-lt"/>
              </a:rPr>
              <a:t>birinci</a:t>
            </a:r>
            <a:r>
              <a:rPr lang="en-US" sz="2000" dirty="0">
                <a:ea typeface="+mn-lt"/>
                <a:cs typeface="+mn-lt"/>
              </a:rPr>
              <a:t> </a:t>
            </a:r>
            <a:r>
              <a:rPr lang="en-US" sz="2000" dirty="0" err="1">
                <a:ea typeface="+mn-lt"/>
                <a:cs typeface="+mn-lt"/>
              </a:rPr>
              <a:t>sayfaya</a:t>
            </a:r>
            <a:r>
              <a:rPr lang="en-US" sz="2000" dirty="0">
                <a:ea typeface="+mn-lt"/>
                <a:cs typeface="+mn-lt"/>
              </a:rPr>
              <a:t> </a:t>
            </a:r>
            <a:r>
              <a:rPr lang="en-US" sz="2000" dirty="0" err="1">
                <a:ea typeface="+mn-lt"/>
                <a:cs typeface="+mn-lt"/>
              </a:rPr>
              <a:t>sığdırılmalı</a:t>
            </a:r>
            <a:r>
              <a:rPr lang="en-US" sz="2000" dirty="0">
                <a:ea typeface="+mn-lt"/>
                <a:cs typeface="+mn-lt"/>
              </a:rPr>
              <a:t>, </a:t>
            </a:r>
            <a:r>
              <a:rPr lang="en-US" sz="2000" dirty="0" err="1">
                <a:ea typeface="+mn-lt"/>
                <a:cs typeface="+mn-lt"/>
              </a:rPr>
              <a:t>birinci</a:t>
            </a:r>
            <a:r>
              <a:rPr lang="en-US" sz="2000" dirty="0">
                <a:ea typeface="+mn-lt"/>
                <a:cs typeface="+mn-lt"/>
              </a:rPr>
              <a:t> </a:t>
            </a:r>
            <a:r>
              <a:rPr lang="en-US" sz="2000" dirty="0" err="1">
                <a:ea typeface="+mn-lt"/>
                <a:cs typeface="+mn-lt"/>
              </a:rPr>
              <a:t>sayfanın</a:t>
            </a:r>
            <a:r>
              <a:rPr lang="en-US" sz="2000" dirty="0">
                <a:ea typeface="+mn-lt"/>
                <a:cs typeface="+mn-lt"/>
              </a:rPr>
              <a:t> </a:t>
            </a:r>
            <a:r>
              <a:rPr lang="en-US" sz="2000" dirty="0" err="1">
                <a:ea typeface="+mn-lt"/>
                <a:cs typeface="+mn-lt"/>
              </a:rPr>
              <a:t>altında</a:t>
            </a:r>
            <a:r>
              <a:rPr lang="en-US" sz="2000" dirty="0">
                <a:ea typeface="+mn-lt"/>
                <a:cs typeface="+mn-lt"/>
              </a:rPr>
              <a:t> on </a:t>
            </a:r>
            <a:r>
              <a:rPr lang="en-US" sz="2000" dirty="0" err="1">
                <a:ea typeface="+mn-lt"/>
                <a:cs typeface="+mn-lt"/>
              </a:rPr>
              <a:t>satır</a:t>
            </a:r>
            <a:r>
              <a:rPr lang="en-US" sz="2000" dirty="0">
                <a:ea typeface="+mn-lt"/>
                <a:cs typeface="+mn-lt"/>
              </a:rPr>
              <a:t> </a:t>
            </a:r>
            <a:r>
              <a:rPr lang="en-US" sz="2000" dirty="0" err="1">
                <a:ea typeface="+mn-lt"/>
                <a:cs typeface="+mn-lt"/>
              </a:rPr>
              <a:t>boş</a:t>
            </a:r>
            <a:r>
              <a:rPr lang="en-US" sz="2000" dirty="0">
                <a:ea typeface="+mn-lt"/>
                <a:cs typeface="+mn-lt"/>
              </a:rPr>
              <a:t> </a:t>
            </a:r>
            <a:r>
              <a:rPr lang="en-US" sz="2000" dirty="0" err="1">
                <a:ea typeface="+mn-lt"/>
                <a:cs typeface="+mn-lt"/>
              </a:rPr>
              <a:t>bırakılmalı</a:t>
            </a:r>
            <a:r>
              <a:rPr lang="en-US" sz="2000" dirty="0">
                <a:ea typeface="+mn-lt"/>
                <a:cs typeface="+mn-lt"/>
              </a:rPr>
              <a:t> </a:t>
            </a:r>
            <a:r>
              <a:rPr lang="en-US" sz="2000" dirty="0" err="1">
                <a:ea typeface="+mn-lt"/>
                <a:cs typeface="+mn-lt"/>
              </a:rPr>
              <a:t>ve</a:t>
            </a:r>
            <a:r>
              <a:rPr lang="en-US" sz="2000" dirty="0">
                <a:ea typeface="+mn-lt"/>
                <a:cs typeface="+mn-lt"/>
              </a:rPr>
              <a:t> ana </a:t>
            </a:r>
            <a:r>
              <a:rPr lang="en-US" sz="2000" dirty="0" err="1">
                <a:ea typeface="+mn-lt"/>
                <a:cs typeface="+mn-lt"/>
              </a:rPr>
              <a:t>metin</a:t>
            </a:r>
            <a:r>
              <a:rPr lang="en-US" sz="2000" dirty="0">
                <a:ea typeface="+mn-lt"/>
                <a:cs typeface="+mn-lt"/>
              </a:rPr>
              <a:t> </a:t>
            </a:r>
            <a:r>
              <a:rPr lang="en-US" sz="2000" dirty="0" err="1">
                <a:ea typeface="+mn-lt"/>
                <a:cs typeface="+mn-lt"/>
              </a:rPr>
              <a:t>ikinci</a:t>
            </a:r>
            <a:r>
              <a:rPr lang="en-US" sz="2000" dirty="0">
                <a:ea typeface="+mn-lt"/>
                <a:cs typeface="+mn-lt"/>
              </a:rPr>
              <a:t> </a:t>
            </a:r>
            <a:r>
              <a:rPr lang="en-US" sz="2000" dirty="0" err="1">
                <a:ea typeface="+mn-lt"/>
                <a:cs typeface="+mn-lt"/>
              </a:rPr>
              <a:t>sayfadan</a:t>
            </a:r>
            <a:r>
              <a:rPr lang="en-US" sz="2000" dirty="0">
                <a:ea typeface="+mn-lt"/>
                <a:cs typeface="+mn-lt"/>
              </a:rPr>
              <a:t> </a:t>
            </a:r>
            <a:r>
              <a:rPr lang="en-US" sz="2000" dirty="0" err="1">
                <a:ea typeface="+mn-lt"/>
                <a:cs typeface="+mn-lt"/>
              </a:rPr>
              <a:t>başlatılmalıdır</a:t>
            </a:r>
            <a:r>
              <a:rPr lang="en-US" sz="2000" dirty="0">
                <a:ea typeface="+mn-lt"/>
                <a:cs typeface="+mn-lt"/>
              </a:rPr>
              <a:t>.</a:t>
            </a:r>
            <a:endParaRPr lang="tr-TR" dirty="0"/>
          </a:p>
          <a:p>
            <a:pPr algn="just">
              <a:buNone/>
            </a:pPr>
            <a:r>
              <a:rPr lang="en-US" sz="2000" b="1" dirty="0">
                <a:ea typeface="+mn-lt"/>
                <a:cs typeface="+mn-lt"/>
              </a:rPr>
              <a:t>9.</a:t>
            </a:r>
            <a:r>
              <a:rPr lang="en-US" sz="2000" dirty="0">
                <a:ea typeface="+mn-lt"/>
                <a:cs typeface="+mn-lt"/>
              </a:rPr>
              <a:t> </a:t>
            </a:r>
            <a:r>
              <a:rPr lang="en-US" sz="2000" dirty="0" err="1">
                <a:ea typeface="+mn-lt"/>
                <a:cs typeface="+mn-lt"/>
              </a:rPr>
              <a:t>Bölüm</a:t>
            </a:r>
            <a:r>
              <a:rPr lang="en-US" sz="2000" dirty="0">
                <a:ea typeface="+mn-lt"/>
                <a:cs typeface="+mn-lt"/>
              </a:rPr>
              <a:t> </a:t>
            </a:r>
            <a:r>
              <a:rPr lang="en-US" sz="2000" dirty="0" err="1">
                <a:ea typeface="+mn-lt"/>
                <a:cs typeface="+mn-lt"/>
              </a:rPr>
              <a:t>ve</a:t>
            </a:r>
            <a:r>
              <a:rPr lang="en-US" sz="2000" dirty="0">
                <a:ea typeface="+mn-lt"/>
                <a:cs typeface="+mn-lt"/>
              </a:rPr>
              <a:t> alt </a:t>
            </a:r>
            <a:r>
              <a:rPr lang="en-US" sz="2000" dirty="0" err="1">
                <a:ea typeface="+mn-lt"/>
                <a:cs typeface="+mn-lt"/>
              </a:rPr>
              <a:t>bölüm</a:t>
            </a:r>
            <a:r>
              <a:rPr lang="en-US" sz="2000" dirty="0">
                <a:ea typeface="+mn-lt"/>
                <a:cs typeface="+mn-lt"/>
              </a:rPr>
              <a:t> </a:t>
            </a:r>
            <a:r>
              <a:rPr lang="en-US" sz="2000" dirty="0" err="1">
                <a:ea typeface="+mn-lt"/>
                <a:cs typeface="+mn-lt"/>
              </a:rPr>
              <a:t>başlıkları</a:t>
            </a:r>
            <a:r>
              <a:rPr lang="en-US" sz="2000" dirty="0">
                <a:ea typeface="+mn-lt"/>
                <a:cs typeface="+mn-lt"/>
              </a:rPr>
              <a:t> </a:t>
            </a:r>
            <a:r>
              <a:rPr lang="en-US" sz="2000" dirty="0" err="1">
                <a:ea typeface="+mn-lt"/>
                <a:cs typeface="+mn-lt"/>
              </a:rPr>
              <a:t>numaralanmalıdır</a:t>
            </a:r>
            <a:r>
              <a:rPr lang="en-US" sz="2000" dirty="0">
                <a:ea typeface="+mn-lt"/>
                <a:cs typeface="+mn-lt"/>
              </a:rPr>
              <a:t>.</a:t>
            </a:r>
            <a:endParaRPr lang="en-US" dirty="0"/>
          </a:p>
          <a:p>
            <a:pPr algn="just">
              <a:buNone/>
            </a:pPr>
            <a:r>
              <a:rPr lang="en-US" sz="2000" b="1" dirty="0">
                <a:ea typeface="+mn-lt"/>
                <a:cs typeface="+mn-lt"/>
              </a:rPr>
              <a:t>10.</a:t>
            </a:r>
            <a:r>
              <a:rPr lang="en-US" sz="2000" dirty="0">
                <a:ea typeface="+mn-lt"/>
                <a:cs typeface="+mn-lt"/>
              </a:rPr>
              <a:t> </a:t>
            </a:r>
            <a:r>
              <a:rPr lang="en-US" sz="2000" dirty="0" err="1">
                <a:ea typeface="+mn-lt"/>
                <a:cs typeface="+mn-lt"/>
              </a:rPr>
              <a:t>Semboller</a:t>
            </a:r>
            <a:r>
              <a:rPr lang="en-US" sz="2000" dirty="0">
                <a:ea typeface="+mn-lt"/>
                <a:cs typeface="+mn-lt"/>
              </a:rPr>
              <a:t> </a:t>
            </a:r>
            <a:r>
              <a:rPr lang="en-US" sz="2000" dirty="0" err="1">
                <a:ea typeface="+mn-lt"/>
                <a:cs typeface="+mn-lt"/>
              </a:rPr>
              <a:t>uluslararası</a:t>
            </a:r>
            <a:r>
              <a:rPr lang="en-US" sz="2000" dirty="0">
                <a:ea typeface="+mn-lt"/>
                <a:cs typeface="+mn-lt"/>
              </a:rPr>
              <a:t> </a:t>
            </a:r>
            <a:r>
              <a:rPr lang="en-US" sz="2000" dirty="0" err="1">
                <a:ea typeface="+mn-lt"/>
                <a:cs typeface="+mn-lt"/>
              </a:rPr>
              <a:t>kullanıma</a:t>
            </a:r>
            <a:r>
              <a:rPr lang="en-US" sz="2000" dirty="0">
                <a:ea typeface="+mn-lt"/>
                <a:cs typeface="+mn-lt"/>
              </a:rPr>
              <a:t> </a:t>
            </a:r>
            <a:r>
              <a:rPr lang="en-US" sz="2000" dirty="0" err="1">
                <a:ea typeface="+mn-lt"/>
                <a:cs typeface="+mn-lt"/>
              </a:rPr>
              <a:t>uygun</a:t>
            </a:r>
            <a:r>
              <a:rPr lang="en-US" sz="2000" dirty="0">
                <a:ea typeface="+mn-lt"/>
                <a:cs typeface="+mn-lt"/>
              </a:rPr>
              <a:t> </a:t>
            </a:r>
            <a:r>
              <a:rPr lang="en-US" sz="2000" dirty="0" err="1">
                <a:ea typeface="+mn-lt"/>
                <a:cs typeface="+mn-lt"/>
              </a:rPr>
              <a:t>seçilmeli</a:t>
            </a:r>
            <a:r>
              <a:rPr lang="en-US" sz="2000" dirty="0">
                <a:ea typeface="+mn-lt"/>
                <a:cs typeface="+mn-lt"/>
              </a:rPr>
              <a:t>; her </a:t>
            </a:r>
            <a:r>
              <a:rPr lang="en-US" sz="2000" dirty="0" err="1">
                <a:ea typeface="+mn-lt"/>
                <a:cs typeface="+mn-lt"/>
              </a:rPr>
              <a:t>bir</a:t>
            </a:r>
            <a:r>
              <a:rPr lang="en-US" sz="2000" dirty="0">
                <a:ea typeface="+mn-lt"/>
                <a:cs typeface="+mn-lt"/>
              </a:rPr>
              <a:t> </a:t>
            </a:r>
            <a:r>
              <a:rPr lang="en-US" sz="2000" dirty="0" err="1">
                <a:ea typeface="+mn-lt"/>
                <a:cs typeface="+mn-lt"/>
              </a:rPr>
              <a:t>sembol</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varsa</a:t>
            </a:r>
            <a:r>
              <a:rPr lang="en-US" sz="2000" dirty="0">
                <a:ea typeface="+mn-lt"/>
                <a:cs typeface="+mn-lt"/>
              </a:rPr>
              <a:t> </a:t>
            </a:r>
            <a:r>
              <a:rPr lang="en-US" sz="2000" dirty="0" err="1">
                <a:ea typeface="+mn-lt"/>
                <a:cs typeface="+mn-lt"/>
              </a:rPr>
              <a:t>kısaltmalar</a:t>
            </a:r>
            <a:r>
              <a:rPr lang="en-US" sz="2000" dirty="0">
                <a:ea typeface="+mn-lt"/>
                <a:cs typeface="+mn-lt"/>
              </a:rPr>
              <a:t> ilk </a:t>
            </a:r>
            <a:r>
              <a:rPr lang="en-US" sz="2000" dirty="0" err="1">
                <a:ea typeface="+mn-lt"/>
                <a:cs typeface="+mn-lt"/>
              </a:rPr>
              <a:t>kullanıldığı</a:t>
            </a:r>
            <a:r>
              <a:rPr lang="en-US" sz="2000" dirty="0">
                <a:ea typeface="+mn-lt"/>
                <a:cs typeface="+mn-lt"/>
              </a:rPr>
              <a:t> </a:t>
            </a:r>
            <a:r>
              <a:rPr lang="en-US" sz="2000" dirty="0" err="1">
                <a:ea typeface="+mn-lt"/>
                <a:cs typeface="+mn-lt"/>
              </a:rPr>
              <a:t>yerde</a:t>
            </a:r>
            <a:r>
              <a:rPr lang="en-US" sz="2000" dirty="0">
                <a:ea typeface="+mn-lt"/>
                <a:cs typeface="+mn-lt"/>
              </a:rPr>
              <a:t> </a:t>
            </a:r>
            <a:r>
              <a:rPr lang="en-US" sz="2000" dirty="0" err="1">
                <a:ea typeface="+mn-lt"/>
                <a:cs typeface="+mn-lt"/>
              </a:rPr>
              <a:t>tanımlanmalı</a:t>
            </a:r>
            <a:r>
              <a:rPr lang="en-US" sz="2000" dirty="0">
                <a:ea typeface="+mn-lt"/>
                <a:cs typeface="+mn-lt"/>
              </a:rPr>
              <a:t>, </a:t>
            </a:r>
            <a:r>
              <a:rPr lang="en-US" sz="2000" dirty="0" err="1">
                <a:ea typeface="+mn-lt"/>
                <a:cs typeface="+mn-lt"/>
              </a:rPr>
              <a:t>ayrıca</a:t>
            </a:r>
            <a:r>
              <a:rPr lang="en-US" sz="2000" dirty="0">
                <a:ea typeface="+mn-lt"/>
                <a:cs typeface="+mn-lt"/>
              </a:rPr>
              <a:t> </a:t>
            </a:r>
            <a:r>
              <a:rPr lang="en-US" sz="2000" dirty="0" err="1">
                <a:ea typeface="+mn-lt"/>
                <a:cs typeface="+mn-lt"/>
              </a:rPr>
              <a:t>metnin</a:t>
            </a:r>
            <a:r>
              <a:rPr lang="en-US" sz="2000" dirty="0">
                <a:ea typeface="+mn-lt"/>
                <a:cs typeface="+mn-lt"/>
              </a:rPr>
              <a:t> </a:t>
            </a:r>
            <a:r>
              <a:rPr lang="en-US" sz="2000" dirty="0" err="1">
                <a:ea typeface="+mn-lt"/>
                <a:cs typeface="+mn-lt"/>
              </a:rPr>
              <a:t>sonunda</a:t>
            </a:r>
            <a:r>
              <a:rPr lang="en-US" sz="2000" dirty="0">
                <a:ea typeface="+mn-lt"/>
                <a:cs typeface="+mn-lt"/>
              </a:rPr>
              <a:t> (</a:t>
            </a:r>
            <a:r>
              <a:rPr lang="en-US" sz="2000" dirty="0" err="1">
                <a:ea typeface="+mn-lt"/>
                <a:cs typeface="+mn-lt"/>
              </a:rPr>
              <a:t>Kaynaklardan</a:t>
            </a:r>
            <a:r>
              <a:rPr lang="en-US" sz="2000" dirty="0">
                <a:ea typeface="+mn-lt"/>
                <a:cs typeface="+mn-lt"/>
              </a:rPr>
              <a:t> </a:t>
            </a:r>
            <a:r>
              <a:rPr lang="en-US" sz="2000" dirty="0" err="1">
                <a:ea typeface="+mn-lt"/>
                <a:cs typeface="+mn-lt"/>
              </a:rPr>
              <a:t>önce</a:t>
            </a:r>
            <a:r>
              <a:rPr lang="en-US" sz="2000" dirty="0">
                <a:ea typeface="+mn-lt"/>
                <a:cs typeface="+mn-lt"/>
              </a:rPr>
              <a:t>) </a:t>
            </a:r>
            <a:r>
              <a:rPr lang="en-US" sz="2000" dirty="0" err="1">
                <a:ea typeface="+mn-lt"/>
                <a:cs typeface="+mn-lt"/>
              </a:rPr>
              <a:t>tüm</a:t>
            </a:r>
            <a:r>
              <a:rPr lang="en-US" sz="2000" dirty="0">
                <a:ea typeface="+mn-lt"/>
                <a:cs typeface="+mn-lt"/>
              </a:rPr>
              <a:t> </a:t>
            </a:r>
            <a:r>
              <a:rPr lang="en-US" sz="2000" dirty="0" err="1">
                <a:ea typeface="+mn-lt"/>
                <a:cs typeface="+mn-lt"/>
              </a:rPr>
              <a:t>semboller</a:t>
            </a:r>
            <a:r>
              <a:rPr lang="en-US" sz="2000" dirty="0">
                <a:ea typeface="+mn-lt"/>
                <a:cs typeface="+mn-lt"/>
              </a:rPr>
              <a:t> </a:t>
            </a:r>
            <a:r>
              <a:rPr lang="en-US" sz="2000" dirty="0" err="1">
                <a:ea typeface="+mn-lt"/>
                <a:cs typeface="+mn-lt"/>
              </a:rPr>
              <a:t>alfabetik</a:t>
            </a:r>
            <a:r>
              <a:rPr lang="en-US" sz="2000" dirty="0">
                <a:ea typeface="+mn-lt"/>
                <a:cs typeface="+mn-lt"/>
              </a:rPr>
              <a:t> </a:t>
            </a:r>
            <a:r>
              <a:rPr lang="en-US" sz="2000" dirty="0" err="1">
                <a:ea typeface="+mn-lt"/>
                <a:cs typeface="+mn-lt"/>
              </a:rPr>
              <a:t>sıra</a:t>
            </a:r>
            <a:r>
              <a:rPr lang="en-US" sz="2000" dirty="0">
                <a:ea typeface="+mn-lt"/>
                <a:cs typeface="+mn-lt"/>
              </a:rPr>
              <a:t> </a:t>
            </a:r>
            <a:r>
              <a:rPr lang="en-US" sz="2000" dirty="0" err="1">
                <a:ea typeface="+mn-lt"/>
                <a:cs typeface="+mn-lt"/>
              </a:rPr>
              <a:t>ile</a:t>
            </a:r>
            <a:r>
              <a:rPr lang="en-US" sz="2000" dirty="0">
                <a:ea typeface="+mn-lt"/>
                <a:cs typeface="+mn-lt"/>
              </a:rPr>
              <a:t> (</a:t>
            </a:r>
            <a:r>
              <a:rPr lang="en-US" sz="2000" dirty="0" err="1">
                <a:ea typeface="+mn-lt"/>
                <a:cs typeface="+mn-lt"/>
              </a:rPr>
              <a:t>önce</a:t>
            </a:r>
            <a:r>
              <a:rPr lang="en-US" sz="2000" dirty="0">
                <a:ea typeface="+mn-lt"/>
                <a:cs typeface="+mn-lt"/>
              </a:rPr>
              <a:t> Latin, </a:t>
            </a:r>
            <a:r>
              <a:rPr lang="en-US" sz="2000" dirty="0" err="1">
                <a:ea typeface="+mn-lt"/>
                <a:cs typeface="+mn-lt"/>
              </a:rPr>
              <a:t>sonra</a:t>
            </a:r>
            <a:r>
              <a:rPr lang="en-US" sz="2000" dirty="0">
                <a:ea typeface="+mn-lt"/>
                <a:cs typeface="+mn-lt"/>
              </a:rPr>
              <a:t> </a:t>
            </a:r>
            <a:r>
              <a:rPr lang="en-US" sz="2000" dirty="0" err="1">
                <a:ea typeface="+mn-lt"/>
                <a:cs typeface="+mn-lt"/>
              </a:rPr>
              <a:t>Yunan</a:t>
            </a:r>
            <a:r>
              <a:rPr lang="en-US" sz="2000" dirty="0">
                <a:ea typeface="+mn-lt"/>
                <a:cs typeface="+mn-lt"/>
              </a:rPr>
              <a:t> </a:t>
            </a:r>
            <a:r>
              <a:rPr lang="en-US" sz="2000" dirty="0" err="1">
                <a:ea typeface="+mn-lt"/>
                <a:cs typeface="+mn-lt"/>
              </a:rPr>
              <a:t>alfabesi</a:t>
            </a:r>
            <a:r>
              <a:rPr lang="en-US" sz="2000" dirty="0">
                <a:ea typeface="+mn-lt"/>
                <a:cs typeface="+mn-lt"/>
              </a:rPr>
              <a:t>) </a:t>
            </a:r>
            <a:r>
              <a:rPr lang="en-US" sz="2000" dirty="0" err="1">
                <a:ea typeface="+mn-lt"/>
                <a:cs typeface="+mn-lt"/>
              </a:rPr>
              <a:t>listelenmelidir</a:t>
            </a:r>
            <a:r>
              <a:rPr lang="en-US" sz="2000" dirty="0">
                <a:ea typeface="+mn-lt"/>
                <a:cs typeface="+mn-lt"/>
              </a:rPr>
              <a:t>.</a:t>
            </a:r>
            <a:endParaRPr lang="en-US" dirty="0"/>
          </a:p>
          <a:p>
            <a:pPr algn="just">
              <a:buNone/>
            </a:pPr>
            <a:r>
              <a:rPr lang="en-US" sz="2000" b="1" dirty="0">
                <a:ea typeface="+mn-lt"/>
                <a:cs typeface="+mn-lt"/>
              </a:rPr>
              <a:t>11.</a:t>
            </a:r>
            <a:r>
              <a:rPr lang="en-US" sz="2000" dirty="0">
                <a:ea typeface="+mn-lt"/>
                <a:cs typeface="+mn-lt"/>
              </a:rPr>
              <a:t> </a:t>
            </a:r>
            <a:r>
              <a:rPr lang="en-US" sz="2000" dirty="0" err="1">
                <a:ea typeface="+mn-lt"/>
                <a:cs typeface="+mn-lt"/>
              </a:rPr>
              <a:t>Matematiksel</a:t>
            </a:r>
            <a:r>
              <a:rPr lang="en-US" sz="2000" dirty="0">
                <a:ea typeface="+mn-lt"/>
                <a:cs typeface="+mn-lt"/>
              </a:rPr>
              <a:t> </a:t>
            </a:r>
            <a:r>
              <a:rPr lang="en-US" sz="2000" dirty="0" err="1">
                <a:ea typeface="+mn-lt"/>
                <a:cs typeface="+mn-lt"/>
              </a:rPr>
              <a:t>ifadeler</a:t>
            </a:r>
            <a:r>
              <a:rPr lang="en-US" sz="2000" dirty="0">
                <a:ea typeface="+mn-lt"/>
                <a:cs typeface="+mn-lt"/>
              </a:rPr>
              <a:t> (</a:t>
            </a:r>
            <a:r>
              <a:rPr lang="en-US" sz="2000" dirty="0" err="1">
                <a:ea typeface="+mn-lt"/>
                <a:cs typeface="+mn-lt"/>
              </a:rPr>
              <a:t>denklemler</a:t>
            </a:r>
            <a:r>
              <a:rPr lang="en-US" sz="2000" dirty="0">
                <a:ea typeface="+mn-lt"/>
                <a:cs typeface="+mn-lt"/>
              </a:rPr>
              <a:t>) Word </a:t>
            </a:r>
            <a:r>
              <a:rPr lang="en-US" sz="2000" dirty="0" err="1">
                <a:ea typeface="+mn-lt"/>
                <a:cs typeface="+mn-lt"/>
              </a:rPr>
              <a:t>ortamında</a:t>
            </a:r>
            <a:r>
              <a:rPr lang="en-US" sz="2000" dirty="0">
                <a:ea typeface="+mn-lt"/>
                <a:cs typeface="+mn-lt"/>
              </a:rPr>
              <a:t> “Equation </a:t>
            </a:r>
            <a:r>
              <a:rPr lang="en-US" sz="2000" dirty="0" err="1">
                <a:ea typeface="+mn-lt"/>
                <a:cs typeface="+mn-lt"/>
              </a:rPr>
              <a:t>Editör</a:t>
            </a:r>
            <a:r>
              <a:rPr lang="en-US" sz="2000" dirty="0">
                <a:ea typeface="+mn-lt"/>
                <a:cs typeface="+mn-lt"/>
              </a:rPr>
              <a:t>” </a:t>
            </a:r>
            <a:r>
              <a:rPr lang="en-US" sz="2000" dirty="0" err="1">
                <a:ea typeface="+mn-lt"/>
                <a:cs typeface="+mn-lt"/>
              </a:rPr>
              <a:t>kullanılarak</a:t>
            </a:r>
            <a:r>
              <a:rPr lang="en-US" sz="2000" dirty="0">
                <a:ea typeface="+mn-lt"/>
                <a:cs typeface="+mn-lt"/>
              </a:rPr>
              <a:t> </a:t>
            </a:r>
            <a:r>
              <a:rPr lang="en-US" sz="2000" dirty="0" err="1">
                <a:ea typeface="+mn-lt"/>
                <a:cs typeface="+mn-lt"/>
              </a:rPr>
              <a:t>yazılmalıdır</a:t>
            </a:r>
            <a:r>
              <a:rPr lang="en-US" sz="2000" dirty="0">
                <a:ea typeface="+mn-lt"/>
                <a:cs typeface="+mn-lt"/>
              </a:rPr>
              <a:t>. </a:t>
            </a:r>
            <a:r>
              <a:rPr lang="en-US" sz="2000" dirty="0" err="1">
                <a:ea typeface="+mn-lt"/>
                <a:cs typeface="+mn-lt"/>
              </a:rPr>
              <a:t>Metin</a:t>
            </a:r>
            <a:r>
              <a:rPr lang="en-US" sz="2000" dirty="0">
                <a:ea typeface="+mn-lt"/>
                <a:cs typeface="+mn-lt"/>
              </a:rPr>
              <a:t> </a:t>
            </a:r>
            <a:r>
              <a:rPr lang="en-US" sz="2000" dirty="0" err="1">
                <a:ea typeface="+mn-lt"/>
                <a:cs typeface="+mn-lt"/>
              </a:rPr>
              <a:t>içerisinde</a:t>
            </a:r>
            <a:r>
              <a:rPr lang="en-US" sz="2000" dirty="0">
                <a:ea typeface="+mn-lt"/>
                <a:cs typeface="+mn-lt"/>
              </a:rPr>
              <a:t> </a:t>
            </a:r>
            <a:r>
              <a:rPr lang="en-US" sz="2000" dirty="0" err="1">
                <a:ea typeface="+mn-lt"/>
                <a:cs typeface="+mn-lt"/>
              </a:rPr>
              <a:t>geçen</a:t>
            </a:r>
            <a:r>
              <a:rPr lang="en-US" sz="2000" dirty="0">
                <a:ea typeface="+mn-lt"/>
                <a:cs typeface="+mn-lt"/>
              </a:rPr>
              <a:t> </a:t>
            </a:r>
            <a:r>
              <a:rPr lang="en-US" sz="2000" dirty="0" err="1">
                <a:ea typeface="+mn-lt"/>
                <a:cs typeface="+mn-lt"/>
              </a:rPr>
              <a:t>denklemler</a:t>
            </a:r>
            <a:r>
              <a:rPr lang="en-US" sz="2000" dirty="0">
                <a:ea typeface="+mn-lt"/>
                <a:cs typeface="+mn-lt"/>
              </a:rPr>
              <a:t> </a:t>
            </a:r>
            <a:r>
              <a:rPr lang="en-US" sz="2000" dirty="0" err="1">
                <a:ea typeface="+mn-lt"/>
                <a:cs typeface="+mn-lt"/>
              </a:rPr>
              <a:t>numaralanmalı</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bu</a:t>
            </a:r>
            <a:r>
              <a:rPr lang="en-US" sz="2000" dirty="0">
                <a:ea typeface="+mn-lt"/>
                <a:cs typeface="+mn-lt"/>
              </a:rPr>
              <a:t> </a:t>
            </a:r>
            <a:r>
              <a:rPr lang="en-US" sz="2000" dirty="0" err="1">
                <a:ea typeface="+mn-lt"/>
                <a:cs typeface="+mn-lt"/>
              </a:rPr>
              <a:t>numaralar</a:t>
            </a:r>
            <a:r>
              <a:rPr lang="en-US" sz="2000" dirty="0">
                <a:ea typeface="+mn-lt"/>
                <a:cs typeface="+mn-lt"/>
              </a:rPr>
              <a:t> </a:t>
            </a:r>
            <a:r>
              <a:rPr lang="en-US" sz="2000" dirty="0" err="1">
                <a:ea typeface="+mn-lt"/>
                <a:cs typeface="+mn-lt"/>
              </a:rPr>
              <a:t>satır</a:t>
            </a:r>
            <a:r>
              <a:rPr lang="en-US" sz="2000" dirty="0">
                <a:ea typeface="+mn-lt"/>
                <a:cs typeface="+mn-lt"/>
              </a:rPr>
              <a:t> </a:t>
            </a:r>
            <a:r>
              <a:rPr lang="en-US" sz="2000" dirty="0" err="1">
                <a:ea typeface="+mn-lt"/>
                <a:cs typeface="+mn-lt"/>
              </a:rPr>
              <a:t>sonunda</a:t>
            </a:r>
            <a:r>
              <a:rPr lang="en-US" sz="2000" dirty="0">
                <a:ea typeface="+mn-lt"/>
                <a:cs typeface="+mn-lt"/>
              </a:rPr>
              <a:t> </a:t>
            </a:r>
            <a:r>
              <a:rPr lang="en-US" sz="2000" dirty="0" err="1">
                <a:ea typeface="+mn-lt"/>
                <a:cs typeface="+mn-lt"/>
              </a:rPr>
              <a:t>parantez</a:t>
            </a:r>
            <a:r>
              <a:rPr lang="en-US" sz="2000" dirty="0">
                <a:ea typeface="+mn-lt"/>
                <a:cs typeface="+mn-lt"/>
              </a:rPr>
              <a:t> </a:t>
            </a:r>
            <a:r>
              <a:rPr lang="en-US" sz="2000" dirty="0" err="1">
                <a:ea typeface="+mn-lt"/>
                <a:cs typeface="+mn-lt"/>
              </a:rPr>
              <a:t>içinde</a:t>
            </a:r>
            <a:r>
              <a:rPr lang="en-US" sz="2000" dirty="0">
                <a:ea typeface="+mn-lt"/>
                <a:cs typeface="+mn-lt"/>
              </a:rPr>
              <a:t> </a:t>
            </a:r>
            <a:r>
              <a:rPr lang="en-US" sz="2000" dirty="0" err="1">
                <a:ea typeface="+mn-lt"/>
                <a:cs typeface="+mn-lt"/>
              </a:rPr>
              <a:t>gösterilmelidir</a:t>
            </a:r>
            <a:r>
              <a:rPr lang="en-US" sz="2000" dirty="0">
                <a:ea typeface="+mn-lt"/>
                <a:cs typeface="+mn-lt"/>
              </a:rPr>
              <a:t>.</a:t>
            </a:r>
            <a:endParaRPr lang="en-US" dirty="0"/>
          </a:p>
          <a:p>
            <a:pPr algn="just">
              <a:buNone/>
            </a:pPr>
            <a:r>
              <a:rPr lang="en-US" sz="2000" b="1" dirty="0">
                <a:ea typeface="+mn-lt"/>
                <a:cs typeface="+mn-lt"/>
              </a:rPr>
              <a:t>12.</a:t>
            </a:r>
            <a:r>
              <a:rPr lang="en-US" sz="2000" dirty="0">
                <a:ea typeface="+mn-lt"/>
                <a:cs typeface="+mn-lt"/>
              </a:rPr>
              <a:t> Tablo </a:t>
            </a:r>
            <a:r>
              <a:rPr lang="en-US" sz="2000" dirty="0" err="1">
                <a:ea typeface="+mn-lt"/>
                <a:cs typeface="+mn-lt"/>
              </a:rPr>
              <a:t>dışında</a:t>
            </a:r>
            <a:r>
              <a:rPr lang="en-US" sz="2000" dirty="0">
                <a:ea typeface="+mn-lt"/>
                <a:cs typeface="+mn-lt"/>
              </a:rPr>
              <a:t> </a:t>
            </a:r>
            <a:r>
              <a:rPr lang="en-US" sz="2000" dirty="0" err="1">
                <a:ea typeface="+mn-lt"/>
                <a:cs typeface="+mn-lt"/>
              </a:rPr>
              <a:t>kalan</a:t>
            </a:r>
            <a:r>
              <a:rPr lang="en-US" sz="2000" dirty="0">
                <a:ea typeface="+mn-lt"/>
                <a:cs typeface="+mn-lt"/>
              </a:rPr>
              <a:t> </a:t>
            </a:r>
            <a:r>
              <a:rPr lang="en-US" sz="2000" dirty="0" err="1">
                <a:ea typeface="+mn-lt"/>
                <a:cs typeface="+mn-lt"/>
              </a:rPr>
              <a:t>fotoğraf</a:t>
            </a:r>
            <a:r>
              <a:rPr lang="en-US" sz="2000" dirty="0">
                <a:ea typeface="+mn-lt"/>
                <a:cs typeface="+mn-lt"/>
              </a:rPr>
              <a:t>, </a:t>
            </a:r>
            <a:r>
              <a:rPr lang="en-US" sz="2000" dirty="0" err="1">
                <a:ea typeface="+mn-lt"/>
                <a:cs typeface="+mn-lt"/>
              </a:rPr>
              <a:t>resim</a:t>
            </a:r>
            <a:r>
              <a:rPr lang="en-US" sz="2000" dirty="0">
                <a:ea typeface="+mn-lt"/>
                <a:cs typeface="+mn-lt"/>
              </a:rPr>
              <a:t>, </a:t>
            </a:r>
            <a:r>
              <a:rPr lang="en-US" sz="2000" dirty="0" err="1">
                <a:ea typeface="+mn-lt"/>
                <a:cs typeface="+mn-lt"/>
              </a:rPr>
              <a:t>çizim</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grafik</a:t>
            </a:r>
            <a:r>
              <a:rPr lang="en-US" sz="2000" dirty="0">
                <a:ea typeface="+mn-lt"/>
                <a:cs typeface="+mn-lt"/>
              </a:rPr>
              <a:t> </a:t>
            </a:r>
            <a:r>
              <a:rPr lang="en-US" sz="2000" dirty="0" err="1">
                <a:ea typeface="+mn-lt"/>
                <a:cs typeface="+mn-lt"/>
              </a:rPr>
              <a:t>gibi</a:t>
            </a:r>
            <a:r>
              <a:rPr lang="en-US" sz="2000" dirty="0">
                <a:ea typeface="+mn-lt"/>
                <a:cs typeface="+mn-lt"/>
              </a:rPr>
              <a:t> </a:t>
            </a:r>
            <a:r>
              <a:rPr lang="en-US" sz="2000" dirty="0" err="1">
                <a:ea typeface="+mn-lt"/>
                <a:cs typeface="+mn-lt"/>
              </a:rPr>
              <a:t>gösterimler</a:t>
            </a:r>
            <a:r>
              <a:rPr lang="en-US" sz="2000" dirty="0">
                <a:ea typeface="+mn-lt"/>
                <a:cs typeface="+mn-lt"/>
              </a:rPr>
              <a:t> “</a:t>
            </a:r>
            <a:r>
              <a:rPr lang="en-US" sz="2000" dirty="0" err="1">
                <a:ea typeface="+mn-lt"/>
                <a:cs typeface="+mn-lt"/>
              </a:rPr>
              <a:t>Şekil</a:t>
            </a:r>
            <a:r>
              <a:rPr lang="en-US" sz="2000" dirty="0">
                <a:ea typeface="+mn-lt"/>
                <a:cs typeface="+mn-lt"/>
              </a:rPr>
              <a:t>” </a:t>
            </a:r>
            <a:r>
              <a:rPr lang="en-US" sz="2000" dirty="0" err="1">
                <a:ea typeface="+mn-lt"/>
                <a:cs typeface="+mn-lt"/>
              </a:rPr>
              <a:t>olarak</a:t>
            </a:r>
            <a:r>
              <a:rPr lang="en-US" sz="2000" dirty="0">
                <a:ea typeface="+mn-lt"/>
                <a:cs typeface="+mn-lt"/>
              </a:rPr>
              <a:t> </a:t>
            </a:r>
            <a:r>
              <a:rPr lang="en-US" sz="2000" dirty="0" err="1">
                <a:ea typeface="+mn-lt"/>
                <a:cs typeface="+mn-lt"/>
              </a:rPr>
              <a:t>verilmelidir</a:t>
            </a:r>
            <a:r>
              <a:rPr lang="en-US" sz="2000" dirty="0">
                <a:ea typeface="+mn-lt"/>
                <a:cs typeface="+mn-lt"/>
              </a:rPr>
              <a:t>. </a:t>
            </a:r>
            <a:r>
              <a:rPr lang="en-US" sz="2000" dirty="0" err="1">
                <a:ea typeface="+mn-lt"/>
                <a:cs typeface="+mn-lt"/>
              </a:rPr>
              <a:t>Resim</a:t>
            </a:r>
            <a:r>
              <a:rPr lang="en-US" sz="2000" dirty="0">
                <a:ea typeface="+mn-lt"/>
                <a:cs typeface="+mn-lt"/>
              </a:rPr>
              <a:t>, </a:t>
            </a:r>
            <a:r>
              <a:rPr lang="en-US" sz="2000" dirty="0" err="1">
                <a:ea typeface="+mn-lt"/>
                <a:cs typeface="+mn-lt"/>
              </a:rPr>
              <a:t>şekil</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grafikler</a:t>
            </a:r>
            <a:r>
              <a:rPr lang="en-US" sz="2000" dirty="0">
                <a:ea typeface="+mn-lt"/>
                <a:cs typeface="+mn-lt"/>
              </a:rPr>
              <a:t> net </a:t>
            </a:r>
            <a:r>
              <a:rPr lang="en-US" sz="2000" dirty="0" err="1">
                <a:ea typeface="+mn-lt"/>
                <a:cs typeface="+mn-lt"/>
              </a:rPr>
              <a:t>ve</a:t>
            </a:r>
            <a:r>
              <a:rPr lang="en-US" sz="2000" dirty="0">
                <a:ea typeface="+mn-lt"/>
                <a:cs typeface="+mn-lt"/>
              </a:rPr>
              <a:t> </a:t>
            </a:r>
            <a:r>
              <a:rPr lang="en-US" sz="2000" dirty="0" err="1">
                <a:ea typeface="+mn-lt"/>
                <a:cs typeface="+mn-lt"/>
              </a:rPr>
              <a:t>ofset</a:t>
            </a:r>
            <a:r>
              <a:rPr lang="en-US" sz="2000" dirty="0">
                <a:ea typeface="+mn-lt"/>
                <a:cs typeface="+mn-lt"/>
              </a:rPr>
              <a:t> </a:t>
            </a:r>
            <a:r>
              <a:rPr lang="en-US" sz="2000" dirty="0" err="1">
                <a:ea typeface="+mn-lt"/>
                <a:cs typeface="+mn-lt"/>
              </a:rPr>
              <a:t>baskı</a:t>
            </a:r>
            <a:r>
              <a:rPr lang="en-US" sz="2000" dirty="0">
                <a:ea typeface="+mn-lt"/>
                <a:cs typeface="+mn-lt"/>
              </a:rPr>
              <a:t> </a:t>
            </a:r>
            <a:r>
              <a:rPr lang="en-US" sz="2000" dirty="0" err="1">
                <a:ea typeface="+mn-lt"/>
                <a:cs typeface="+mn-lt"/>
              </a:rPr>
              <a:t>tekniğine</a:t>
            </a:r>
            <a:r>
              <a:rPr lang="en-US" sz="2000" dirty="0">
                <a:ea typeface="+mn-lt"/>
                <a:cs typeface="+mn-lt"/>
              </a:rPr>
              <a:t> </a:t>
            </a:r>
            <a:r>
              <a:rPr lang="en-US" sz="2000" dirty="0" err="1">
                <a:ea typeface="+mn-lt"/>
                <a:cs typeface="+mn-lt"/>
              </a:rPr>
              <a:t>uygun</a:t>
            </a:r>
            <a:r>
              <a:rPr lang="en-US" sz="2000" dirty="0">
                <a:ea typeface="+mn-lt"/>
                <a:cs typeface="+mn-lt"/>
              </a:rPr>
              <a:t> </a:t>
            </a:r>
            <a:r>
              <a:rPr lang="en-US" sz="2000" dirty="0" err="1">
                <a:ea typeface="+mn-lt"/>
                <a:cs typeface="+mn-lt"/>
              </a:rPr>
              <a:t>olmalıdır</a:t>
            </a:r>
            <a:r>
              <a:rPr lang="en-US" sz="2000" dirty="0">
                <a:ea typeface="+mn-lt"/>
                <a:cs typeface="+mn-lt"/>
              </a:rPr>
              <a:t>. Her </a:t>
            </a:r>
            <a:r>
              <a:rPr lang="en-US" sz="2000" dirty="0" err="1">
                <a:ea typeface="+mn-lt"/>
                <a:cs typeface="+mn-lt"/>
              </a:rPr>
              <a:t>tablo</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şeklin</a:t>
            </a:r>
            <a:r>
              <a:rPr lang="en-US" sz="2000" dirty="0">
                <a:ea typeface="+mn-lt"/>
                <a:cs typeface="+mn-lt"/>
              </a:rPr>
              <a:t> </a:t>
            </a:r>
            <a:r>
              <a:rPr lang="en-US" sz="2000" dirty="0" err="1">
                <a:ea typeface="+mn-lt"/>
                <a:cs typeface="+mn-lt"/>
              </a:rPr>
              <a:t>metin</a:t>
            </a:r>
            <a:r>
              <a:rPr lang="en-US" sz="2000" dirty="0">
                <a:ea typeface="+mn-lt"/>
                <a:cs typeface="+mn-lt"/>
              </a:rPr>
              <a:t> </a:t>
            </a:r>
            <a:r>
              <a:rPr lang="en-US" sz="2000" dirty="0" err="1">
                <a:ea typeface="+mn-lt"/>
                <a:cs typeface="+mn-lt"/>
              </a:rPr>
              <a:t>içindeki</a:t>
            </a:r>
            <a:r>
              <a:rPr lang="en-US" sz="2000" dirty="0">
                <a:ea typeface="+mn-lt"/>
                <a:cs typeface="+mn-lt"/>
              </a:rPr>
              <a:t> </a:t>
            </a:r>
            <a:r>
              <a:rPr lang="en-US" sz="2000" dirty="0" err="1">
                <a:ea typeface="+mn-lt"/>
                <a:cs typeface="+mn-lt"/>
              </a:rPr>
              <a:t>yeri</a:t>
            </a:r>
            <a:r>
              <a:rPr lang="en-US" sz="2000" dirty="0">
                <a:ea typeface="+mn-lt"/>
                <a:cs typeface="+mn-lt"/>
              </a:rPr>
              <a:t> </a:t>
            </a:r>
            <a:r>
              <a:rPr lang="en-US" sz="2000" dirty="0" err="1">
                <a:ea typeface="+mn-lt"/>
                <a:cs typeface="+mn-lt"/>
              </a:rPr>
              <a:t>belirtilmelidir</a:t>
            </a:r>
            <a:r>
              <a:rPr lang="en-US" sz="2000" dirty="0">
                <a:ea typeface="+mn-lt"/>
                <a:cs typeface="+mn-lt"/>
              </a:rPr>
              <a:t>. </a:t>
            </a:r>
            <a:r>
              <a:rPr lang="en-US" sz="2000" dirty="0" err="1">
                <a:ea typeface="+mn-lt"/>
                <a:cs typeface="+mn-lt"/>
              </a:rPr>
              <a:t>Tüm</a:t>
            </a:r>
            <a:r>
              <a:rPr lang="en-US" sz="2000" dirty="0">
                <a:ea typeface="+mn-lt"/>
                <a:cs typeface="+mn-lt"/>
              </a:rPr>
              <a:t> </a:t>
            </a:r>
            <a:r>
              <a:rPr lang="en-US" sz="2000" dirty="0" err="1">
                <a:ea typeface="+mn-lt"/>
                <a:cs typeface="+mn-lt"/>
              </a:rPr>
              <a:t>tablo</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şekiller</a:t>
            </a:r>
            <a:r>
              <a:rPr lang="en-US" sz="2000" dirty="0">
                <a:ea typeface="+mn-lt"/>
                <a:cs typeface="+mn-lt"/>
              </a:rPr>
              <a:t> </a:t>
            </a:r>
            <a:r>
              <a:rPr lang="en-US" sz="2000" dirty="0" err="1">
                <a:ea typeface="+mn-lt"/>
                <a:cs typeface="+mn-lt"/>
              </a:rPr>
              <a:t>makale</a:t>
            </a:r>
            <a:r>
              <a:rPr lang="en-US" sz="2000" dirty="0">
                <a:ea typeface="+mn-lt"/>
                <a:cs typeface="+mn-lt"/>
              </a:rPr>
              <a:t> </a:t>
            </a:r>
            <a:r>
              <a:rPr lang="en-US" sz="2000" dirty="0" err="1">
                <a:ea typeface="+mn-lt"/>
                <a:cs typeface="+mn-lt"/>
              </a:rPr>
              <a:t>boyunca</a:t>
            </a:r>
            <a:r>
              <a:rPr lang="en-US" sz="2000" dirty="0">
                <a:ea typeface="+mn-lt"/>
                <a:cs typeface="+mn-lt"/>
              </a:rPr>
              <a:t> </a:t>
            </a:r>
            <a:r>
              <a:rPr lang="en-US" sz="2000" dirty="0" err="1">
                <a:ea typeface="+mn-lt"/>
                <a:cs typeface="+mn-lt"/>
              </a:rPr>
              <a:t>sırasıyla</a:t>
            </a:r>
            <a:r>
              <a:rPr lang="en-US" sz="2000" dirty="0">
                <a:ea typeface="+mn-lt"/>
                <a:cs typeface="+mn-lt"/>
              </a:rPr>
              <a:t> </a:t>
            </a:r>
            <a:r>
              <a:rPr lang="en-US" sz="2000" dirty="0" err="1">
                <a:ea typeface="+mn-lt"/>
                <a:cs typeface="+mn-lt"/>
              </a:rPr>
              <a:t>numaralandırılmalı</a:t>
            </a:r>
            <a:r>
              <a:rPr lang="en-US" sz="2000" dirty="0">
                <a:ea typeface="+mn-lt"/>
                <a:cs typeface="+mn-lt"/>
              </a:rPr>
              <a:t> (Tablo 1., Tablo 2., </a:t>
            </a:r>
            <a:r>
              <a:rPr lang="en-US" sz="2000" dirty="0" err="1">
                <a:ea typeface="+mn-lt"/>
                <a:cs typeface="+mn-lt"/>
              </a:rPr>
              <a:t>Şekil</a:t>
            </a:r>
            <a:r>
              <a:rPr lang="en-US" sz="2000" dirty="0">
                <a:ea typeface="+mn-lt"/>
                <a:cs typeface="+mn-lt"/>
              </a:rPr>
              <a:t> 1., </a:t>
            </a:r>
            <a:r>
              <a:rPr lang="en-US" sz="2000" dirty="0" err="1">
                <a:ea typeface="+mn-lt"/>
                <a:cs typeface="+mn-lt"/>
              </a:rPr>
              <a:t>Şekil</a:t>
            </a:r>
            <a:r>
              <a:rPr lang="en-US" sz="2000" dirty="0">
                <a:ea typeface="+mn-lt"/>
                <a:cs typeface="+mn-lt"/>
              </a:rPr>
              <a:t> 2. </a:t>
            </a:r>
            <a:r>
              <a:rPr lang="en-US" sz="2000" dirty="0" err="1">
                <a:ea typeface="+mn-lt"/>
                <a:cs typeface="+mn-lt"/>
              </a:rPr>
              <a:t>gibi</a:t>
            </a:r>
            <a:r>
              <a:rPr lang="en-US" sz="2000" dirty="0">
                <a:ea typeface="+mn-lt"/>
                <a:cs typeface="+mn-lt"/>
              </a:rPr>
              <a:t>) </a:t>
            </a:r>
            <a:r>
              <a:rPr lang="en-US" sz="2000" dirty="0" err="1">
                <a:ea typeface="+mn-lt"/>
                <a:cs typeface="+mn-lt"/>
              </a:rPr>
              <a:t>başlık</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açıklama</a:t>
            </a:r>
            <a:r>
              <a:rPr lang="en-US" sz="2000" dirty="0">
                <a:ea typeface="+mn-lt"/>
                <a:cs typeface="+mn-lt"/>
              </a:rPr>
              <a:t> </a:t>
            </a:r>
            <a:r>
              <a:rPr lang="en-US" sz="2000" dirty="0" err="1">
                <a:ea typeface="+mn-lt"/>
                <a:cs typeface="+mn-lt"/>
              </a:rPr>
              <a:t>içermelidir</a:t>
            </a:r>
            <a:r>
              <a:rPr lang="en-US" sz="2000" dirty="0">
                <a:ea typeface="+mn-lt"/>
                <a:cs typeface="+mn-lt"/>
              </a:rPr>
              <a:t>. </a:t>
            </a:r>
            <a:r>
              <a:rPr lang="en-US" sz="2000" dirty="0" err="1">
                <a:ea typeface="+mn-lt"/>
                <a:cs typeface="+mn-lt"/>
              </a:rPr>
              <a:t>Grafik</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şekiller</a:t>
            </a:r>
            <a:r>
              <a:rPr lang="en-US" sz="2000" dirty="0">
                <a:ea typeface="+mn-lt"/>
                <a:cs typeface="+mn-lt"/>
              </a:rPr>
              <a:t> </a:t>
            </a:r>
            <a:r>
              <a:rPr lang="en-US" sz="2000" dirty="0" err="1">
                <a:ea typeface="+mn-lt"/>
                <a:cs typeface="+mn-lt"/>
              </a:rPr>
              <a:t>basılı</a:t>
            </a:r>
            <a:r>
              <a:rPr lang="en-US" sz="2000" dirty="0">
                <a:ea typeface="+mn-lt"/>
                <a:cs typeface="+mn-lt"/>
              </a:rPr>
              <a:t> </a:t>
            </a:r>
            <a:r>
              <a:rPr lang="en-US" sz="2000" dirty="0" err="1">
                <a:ea typeface="+mn-lt"/>
                <a:cs typeface="+mn-lt"/>
              </a:rPr>
              <a:t>sayfa</a:t>
            </a:r>
            <a:r>
              <a:rPr lang="en-US" sz="2000" dirty="0">
                <a:ea typeface="+mn-lt"/>
                <a:cs typeface="+mn-lt"/>
              </a:rPr>
              <a:t> </a:t>
            </a:r>
            <a:r>
              <a:rPr lang="en-US" sz="2000" dirty="0" err="1">
                <a:ea typeface="+mn-lt"/>
                <a:cs typeface="+mn-lt"/>
              </a:rPr>
              <a:t>boyutları</a:t>
            </a:r>
            <a:r>
              <a:rPr lang="en-US" sz="2000" dirty="0">
                <a:ea typeface="+mn-lt"/>
                <a:cs typeface="+mn-lt"/>
              </a:rPr>
              <a:t> </a:t>
            </a:r>
            <a:r>
              <a:rPr lang="en-US" sz="2000" dirty="0" err="1">
                <a:ea typeface="+mn-lt"/>
                <a:cs typeface="+mn-lt"/>
              </a:rPr>
              <a:t>dikkate</a:t>
            </a:r>
            <a:r>
              <a:rPr lang="en-US" sz="2000" dirty="0">
                <a:ea typeface="+mn-lt"/>
                <a:cs typeface="+mn-lt"/>
              </a:rPr>
              <a:t> </a:t>
            </a:r>
            <a:r>
              <a:rPr lang="en-US" sz="2000" dirty="0" err="1">
                <a:ea typeface="+mn-lt"/>
                <a:cs typeface="+mn-lt"/>
              </a:rPr>
              <a:t>alınarak</a:t>
            </a:r>
            <a:r>
              <a:rPr lang="en-US" sz="2000" dirty="0">
                <a:ea typeface="+mn-lt"/>
                <a:cs typeface="+mn-lt"/>
              </a:rPr>
              <a:t> </a:t>
            </a:r>
            <a:r>
              <a:rPr lang="en-US" sz="2000" dirty="0" err="1">
                <a:ea typeface="+mn-lt"/>
                <a:cs typeface="+mn-lt"/>
              </a:rPr>
              <a:t>çizilmelidir</a:t>
            </a:r>
            <a:r>
              <a:rPr lang="en-US" sz="2000" dirty="0">
                <a:ea typeface="+mn-lt"/>
                <a:cs typeface="+mn-lt"/>
              </a:rPr>
              <a:t>. </a:t>
            </a:r>
            <a:r>
              <a:rPr lang="en-US" sz="2000" dirty="0" err="1">
                <a:ea typeface="+mn-lt"/>
                <a:cs typeface="+mn-lt"/>
              </a:rPr>
              <a:t>Şekillerin</a:t>
            </a:r>
            <a:r>
              <a:rPr lang="en-US" sz="2000" dirty="0">
                <a:ea typeface="+mn-lt"/>
                <a:cs typeface="+mn-lt"/>
              </a:rPr>
              <a:t> </a:t>
            </a:r>
            <a:r>
              <a:rPr lang="en-US" sz="2000" dirty="0" err="1">
                <a:ea typeface="+mn-lt"/>
                <a:cs typeface="+mn-lt"/>
              </a:rPr>
              <a:t>sıra</a:t>
            </a:r>
            <a:r>
              <a:rPr lang="en-US" sz="2000" dirty="0">
                <a:ea typeface="+mn-lt"/>
                <a:cs typeface="+mn-lt"/>
              </a:rPr>
              <a:t> </a:t>
            </a:r>
            <a:r>
              <a:rPr lang="en-US" sz="2000" dirty="0" err="1">
                <a:ea typeface="+mn-lt"/>
                <a:cs typeface="+mn-lt"/>
              </a:rPr>
              <a:t>numaraları</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başlıkları</a:t>
            </a:r>
            <a:r>
              <a:rPr lang="en-US" sz="2000" dirty="0">
                <a:ea typeface="+mn-lt"/>
                <a:cs typeface="+mn-lt"/>
              </a:rPr>
              <a:t> </a:t>
            </a:r>
            <a:r>
              <a:rPr lang="en-US" sz="2000" dirty="0" err="1">
                <a:ea typeface="+mn-lt"/>
                <a:cs typeface="+mn-lt"/>
              </a:rPr>
              <a:t>şeklin</a:t>
            </a:r>
            <a:r>
              <a:rPr lang="en-US" sz="2000" dirty="0">
                <a:ea typeface="+mn-lt"/>
                <a:cs typeface="+mn-lt"/>
              </a:rPr>
              <a:t> </a:t>
            </a:r>
            <a:r>
              <a:rPr lang="en-US" sz="2000" dirty="0" err="1">
                <a:ea typeface="+mn-lt"/>
                <a:cs typeface="+mn-lt"/>
              </a:rPr>
              <a:t>altına</a:t>
            </a:r>
            <a:r>
              <a:rPr lang="en-US" sz="2000" dirty="0">
                <a:ea typeface="+mn-lt"/>
                <a:cs typeface="+mn-lt"/>
              </a:rPr>
              <a:t>, </a:t>
            </a:r>
            <a:r>
              <a:rPr lang="en-US" sz="2000" dirty="0" err="1">
                <a:ea typeface="+mn-lt"/>
                <a:cs typeface="+mn-lt"/>
              </a:rPr>
              <a:t>tabloların</a:t>
            </a:r>
            <a:r>
              <a:rPr lang="en-US" sz="2000" dirty="0">
                <a:ea typeface="+mn-lt"/>
                <a:cs typeface="+mn-lt"/>
              </a:rPr>
              <a:t> ki </a:t>
            </a:r>
            <a:r>
              <a:rPr lang="en-US" sz="2000" dirty="0" err="1">
                <a:ea typeface="+mn-lt"/>
                <a:cs typeface="+mn-lt"/>
              </a:rPr>
              <a:t>ise</a:t>
            </a:r>
            <a:r>
              <a:rPr lang="en-US" sz="2000" dirty="0">
                <a:ea typeface="+mn-lt"/>
                <a:cs typeface="+mn-lt"/>
              </a:rPr>
              <a:t> </a:t>
            </a:r>
            <a:r>
              <a:rPr lang="en-US" sz="2000" dirty="0" err="1">
                <a:ea typeface="+mn-lt"/>
                <a:cs typeface="+mn-lt"/>
              </a:rPr>
              <a:t>tablonun</a:t>
            </a:r>
            <a:r>
              <a:rPr lang="en-US" sz="2000" dirty="0">
                <a:ea typeface="+mn-lt"/>
                <a:cs typeface="+mn-lt"/>
              </a:rPr>
              <a:t> </a:t>
            </a:r>
            <a:r>
              <a:rPr lang="en-US" sz="2000" dirty="0" err="1">
                <a:ea typeface="+mn-lt"/>
                <a:cs typeface="+mn-lt"/>
              </a:rPr>
              <a:t>üstüne</a:t>
            </a:r>
            <a:r>
              <a:rPr lang="en-US" sz="2000" dirty="0">
                <a:ea typeface="+mn-lt"/>
                <a:cs typeface="+mn-lt"/>
              </a:rPr>
              <a:t> </a:t>
            </a:r>
            <a:r>
              <a:rPr lang="en-US" sz="2000" dirty="0" err="1">
                <a:ea typeface="+mn-lt"/>
                <a:cs typeface="+mn-lt"/>
              </a:rPr>
              <a:t>yazılmalıdır</a:t>
            </a:r>
            <a:r>
              <a:rPr lang="en-US" sz="2000" dirty="0">
                <a:ea typeface="+mn-lt"/>
                <a:cs typeface="+mn-lt"/>
              </a:rPr>
              <a:t>.</a:t>
            </a:r>
            <a:endParaRPr lang="en-US" dirty="0"/>
          </a:p>
          <a:p>
            <a:pPr algn="just">
              <a:buNone/>
            </a:pPr>
            <a:r>
              <a:rPr lang="en-US" sz="2000" b="1" dirty="0">
                <a:ea typeface="+mn-lt"/>
                <a:cs typeface="+mn-lt"/>
              </a:rPr>
              <a:t>13.</a:t>
            </a:r>
            <a:r>
              <a:rPr lang="en-US" sz="2000" dirty="0">
                <a:ea typeface="+mn-lt"/>
                <a:cs typeface="+mn-lt"/>
              </a:rPr>
              <a:t> </a:t>
            </a:r>
            <a:r>
              <a:rPr lang="en-US" sz="2000" dirty="0" err="1">
                <a:ea typeface="+mn-lt"/>
                <a:cs typeface="+mn-lt"/>
              </a:rPr>
              <a:t>Yazılarda</a:t>
            </a:r>
            <a:r>
              <a:rPr lang="en-US" sz="2000" dirty="0">
                <a:ea typeface="+mn-lt"/>
                <a:cs typeface="+mn-lt"/>
              </a:rPr>
              <a:t> </a:t>
            </a:r>
            <a:r>
              <a:rPr lang="en-US" sz="2000" dirty="0" err="1">
                <a:ea typeface="+mn-lt"/>
                <a:cs typeface="+mn-lt"/>
              </a:rPr>
              <a:t>yalnızca</a:t>
            </a:r>
            <a:r>
              <a:rPr lang="en-US" sz="2000" dirty="0">
                <a:ea typeface="+mn-lt"/>
                <a:cs typeface="+mn-lt"/>
              </a:rPr>
              <a:t> SI </a:t>
            </a:r>
            <a:r>
              <a:rPr lang="en-US" sz="2000" dirty="0" err="1">
                <a:ea typeface="+mn-lt"/>
                <a:cs typeface="+mn-lt"/>
              </a:rPr>
              <a:t>birimleri</a:t>
            </a:r>
            <a:r>
              <a:rPr lang="en-US" sz="2000" dirty="0">
                <a:ea typeface="+mn-lt"/>
                <a:cs typeface="+mn-lt"/>
              </a:rPr>
              <a:t> </a:t>
            </a:r>
            <a:r>
              <a:rPr lang="en-US" sz="2000" dirty="0" err="1">
                <a:ea typeface="+mn-lt"/>
                <a:cs typeface="+mn-lt"/>
              </a:rPr>
              <a:t>kullanılmalıdır</a:t>
            </a:r>
            <a:r>
              <a:rPr lang="en-US" sz="2000" dirty="0">
                <a:ea typeface="+mn-lt"/>
                <a:cs typeface="+mn-lt"/>
              </a:rPr>
              <a:t>.</a:t>
            </a:r>
            <a:endParaRPr lang="en-US" dirty="0"/>
          </a:p>
          <a:p>
            <a:pPr algn="just">
              <a:buNone/>
            </a:pPr>
            <a:r>
              <a:rPr lang="en-US" sz="2000" b="1" dirty="0">
                <a:ea typeface="+mn-lt"/>
                <a:cs typeface="+mn-lt"/>
              </a:rPr>
              <a:t>14.</a:t>
            </a:r>
            <a:r>
              <a:rPr lang="en-US" sz="2000" dirty="0">
                <a:ea typeface="+mn-lt"/>
                <a:cs typeface="+mn-lt"/>
              </a:rPr>
              <a:t> </a:t>
            </a:r>
            <a:r>
              <a:rPr lang="en-US" sz="2000" dirty="0" err="1">
                <a:ea typeface="+mn-lt"/>
                <a:cs typeface="+mn-lt"/>
              </a:rPr>
              <a:t>Teşekkür</a:t>
            </a:r>
            <a:r>
              <a:rPr lang="en-US" sz="2000" dirty="0">
                <a:ea typeface="+mn-lt"/>
                <a:cs typeface="+mn-lt"/>
              </a:rPr>
              <a:t> </a:t>
            </a:r>
            <a:r>
              <a:rPr lang="en-US" sz="2000" dirty="0" err="1">
                <a:ea typeface="+mn-lt"/>
                <a:cs typeface="+mn-lt"/>
              </a:rPr>
              <a:t>olabildiğince</a:t>
            </a:r>
            <a:r>
              <a:rPr lang="en-US" sz="2000" dirty="0">
                <a:ea typeface="+mn-lt"/>
                <a:cs typeface="+mn-lt"/>
              </a:rPr>
              <a:t> </a:t>
            </a:r>
            <a:r>
              <a:rPr lang="en-US" sz="2000" dirty="0" err="1">
                <a:ea typeface="+mn-lt"/>
                <a:cs typeface="+mn-lt"/>
              </a:rPr>
              <a:t>kısa</a:t>
            </a:r>
            <a:r>
              <a:rPr lang="en-US" sz="2000" dirty="0">
                <a:ea typeface="+mn-lt"/>
                <a:cs typeface="+mn-lt"/>
              </a:rPr>
              <a:t> </a:t>
            </a:r>
            <a:r>
              <a:rPr lang="en-US" sz="2000" dirty="0" err="1">
                <a:ea typeface="+mn-lt"/>
                <a:cs typeface="+mn-lt"/>
              </a:rPr>
              <a:t>olmalı</a:t>
            </a:r>
            <a:r>
              <a:rPr lang="en-US" sz="2000" dirty="0">
                <a:ea typeface="+mn-lt"/>
                <a:cs typeface="+mn-lt"/>
              </a:rPr>
              <a:t>, </a:t>
            </a:r>
            <a:r>
              <a:rPr lang="en-US" sz="2000" dirty="0" err="1">
                <a:ea typeface="+mn-lt"/>
                <a:cs typeface="+mn-lt"/>
              </a:rPr>
              <a:t>çalışmaya</a:t>
            </a:r>
            <a:r>
              <a:rPr lang="en-US" sz="2000" dirty="0">
                <a:ea typeface="+mn-lt"/>
                <a:cs typeface="+mn-lt"/>
              </a:rPr>
              <a:t> </a:t>
            </a:r>
            <a:r>
              <a:rPr lang="en-US" sz="2000" dirty="0" err="1">
                <a:ea typeface="+mn-lt"/>
                <a:cs typeface="+mn-lt"/>
              </a:rPr>
              <a:t>katkısı</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desteği</a:t>
            </a:r>
            <a:r>
              <a:rPr lang="en-US" sz="2000" dirty="0">
                <a:ea typeface="+mn-lt"/>
                <a:cs typeface="+mn-lt"/>
              </a:rPr>
              <a:t> </a:t>
            </a:r>
            <a:r>
              <a:rPr lang="en-US" sz="2000" dirty="0" err="1">
                <a:ea typeface="+mn-lt"/>
                <a:cs typeface="+mn-lt"/>
              </a:rPr>
              <a:t>bulunan</a:t>
            </a:r>
            <a:r>
              <a:rPr lang="en-US" sz="2000" dirty="0">
                <a:ea typeface="+mn-lt"/>
                <a:cs typeface="+mn-lt"/>
              </a:rPr>
              <a:t> </a:t>
            </a:r>
            <a:r>
              <a:rPr lang="en-US" sz="2000" dirty="0" err="1">
                <a:ea typeface="+mn-lt"/>
                <a:cs typeface="+mn-lt"/>
              </a:rPr>
              <a:t>kişi</a:t>
            </a:r>
            <a:r>
              <a:rPr lang="en-US" sz="2000" dirty="0">
                <a:ea typeface="+mn-lt"/>
                <a:cs typeface="+mn-lt"/>
              </a:rPr>
              <a:t> </a:t>
            </a:r>
            <a:r>
              <a:rPr lang="en-US" sz="2000" dirty="0" err="1">
                <a:ea typeface="+mn-lt"/>
                <a:cs typeface="+mn-lt"/>
              </a:rPr>
              <a:t>ve</a:t>
            </a:r>
            <a:r>
              <a:rPr lang="en-US" sz="2000" dirty="0">
                <a:ea typeface="+mn-lt"/>
                <a:cs typeface="+mn-lt"/>
              </a:rPr>
              <a:t> </a:t>
            </a:r>
            <a:r>
              <a:rPr lang="en-US" sz="2000" dirty="0" err="1">
                <a:ea typeface="+mn-lt"/>
                <a:cs typeface="+mn-lt"/>
              </a:rPr>
              <a:t>kuruluşlar</a:t>
            </a:r>
            <a:r>
              <a:rPr lang="en-US" sz="2000" dirty="0">
                <a:ea typeface="+mn-lt"/>
                <a:cs typeface="+mn-lt"/>
              </a:rPr>
              <a:t> </a:t>
            </a:r>
            <a:r>
              <a:rPr lang="en-US" sz="2000" dirty="0" err="1">
                <a:ea typeface="+mn-lt"/>
                <a:cs typeface="+mn-lt"/>
              </a:rPr>
              <a:t>belirtilmelidir</a:t>
            </a:r>
            <a:r>
              <a:rPr lang="en-US" sz="2000" dirty="0">
                <a:ea typeface="+mn-lt"/>
                <a:cs typeface="+mn-lt"/>
              </a:rPr>
              <a:t>.</a:t>
            </a:r>
            <a:endParaRPr lang="en-US" dirty="0"/>
          </a:p>
        </p:txBody>
      </p:sp>
    </p:spTree>
    <p:extLst>
      <p:ext uri="{BB962C8B-B14F-4D97-AF65-F5344CB8AC3E}">
        <p14:creationId xmlns:p14="http://schemas.microsoft.com/office/powerpoint/2010/main" val="27209471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52750"/>
            <a:ext cx="8229600" cy="6011031"/>
          </a:xfrm>
        </p:spPr>
        <p:txBody>
          <a:bodyPr>
            <a:normAutofit fontScale="70000" lnSpcReduction="20000"/>
          </a:bodyPr>
          <a:lstStyle/>
          <a:p>
            <a:pPr algn="just">
              <a:buNone/>
            </a:pPr>
            <a:r>
              <a:rPr lang="en-US" sz="2000" b="1">
                <a:ea typeface="+mn-lt"/>
                <a:cs typeface="+mn-lt"/>
              </a:rPr>
              <a:t>15.</a:t>
            </a:r>
            <a:r>
              <a:rPr lang="en-US" sz="2000">
                <a:ea typeface="+mn-lt"/>
                <a:cs typeface="+mn-lt"/>
              </a:rPr>
              <a:t> Dergimize yayınlanmak üzere gönderilen makaleler benzerlik kontrol programı ile kontrol edilecektir. Benzerlik raporu ilgili yayın danışma kurulu üyesine kontrol etmesi için gönderilecektir. Benzerlik raporu sonucu yüksek çıkan makaleler için yazardan düzenleme talep edilir.</a:t>
            </a:r>
            <a:endParaRPr lang="tr-TR"/>
          </a:p>
          <a:p>
            <a:pPr algn="just">
              <a:buNone/>
            </a:pPr>
            <a:r>
              <a:rPr lang="en-US" sz="2000" b="1">
                <a:ea typeface="+mn-lt"/>
                <a:cs typeface="+mn-lt"/>
              </a:rPr>
              <a:t>16.</a:t>
            </a:r>
            <a:r>
              <a:rPr lang="en-US" sz="2000">
                <a:ea typeface="+mn-lt"/>
                <a:cs typeface="+mn-lt"/>
              </a:rPr>
              <a:t> Kaynaklar metinde köşeli parantez ([ ]) içinde numaralanmalı ve kaynaklar listesinde metin içinde veriliş sırasına uygun biçimde belirtilmelidir. Yayınlanmamış bilgiler kaynak olarak verilmemelidir. Ancak tamamlanmış ve jüriden geçmiş tezler ve DOI numarası olan makaleler kaynak olarak verilebilir.</a:t>
            </a:r>
            <a:endParaRPr lang="en-US"/>
          </a:p>
          <a:p>
            <a:pPr algn="just">
              <a:buNone/>
            </a:pPr>
            <a:r>
              <a:rPr lang="en-US" sz="2000" b="1">
                <a:ea typeface="+mn-lt"/>
                <a:cs typeface="+mn-lt"/>
              </a:rPr>
              <a:t>Kaynaklarda şu bilgiler verilmelidir:</a:t>
            </a:r>
            <a:endParaRPr lang="en-US"/>
          </a:p>
          <a:p>
            <a:pPr algn="just">
              <a:buNone/>
            </a:pPr>
            <a:r>
              <a:rPr lang="en-US" sz="2000">
                <a:ea typeface="+mn-lt"/>
                <a:cs typeface="+mn-lt"/>
              </a:rPr>
              <a:t>Kaynak makale ise: Yazarın soyadı, adının baş harfi, diğer yazarlar, makalenin tam başlığı, derginin adı, cilt, sayı, başlama ve bitiş sayfaları, basıldığı yıl.</a:t>
            </a:r>
            <a:endParaRPr lang="en-US"/>
          </a:p>
          <a:p>
            <a:pPr algn="just">
              <a:buNone/>
            </a:pPr>
            <a:r>
              <a:rPr lang="en-US" sz="2000" b="1">
                <a:ea typeface="+mn-lt"/>
                <a:cs typeface="+mn-lt"/>
              </a:rPr>
              <a:t>Örnek: [1]</a:t>
            </a:r>
            <a:r>
              <a:rPr lang="en-US" sz="2000">
                <a:ea typeface="+mn-lt"/>
                <a:cs typeface="+mn-lt"/>
              </a:rPr>
              <a:t> Naghdi, P. M., Kalnins, A., On Vibrations of Elastic Spherical Shells. J. Appl. Mech., C 29, S 65-72, 1962.</a:t>
            </a:r>
            <a:endParaRPr lang="en-US"/>
          </a:p>
          <a:p>
            <a:pPr algn="just">
              <a:buNone/>
            </a:pPr>
            <a:r>
              <a:rPr lang="en-US" sz="2000">
                <a:ea typeface="+mn-lt"/>
                <a:cs typeface="+mn-lt"/>
              </a:rPr>
              <a:t>Kaynak kitap ise: Yazarın soyadı, adının baş harfi, diğer yazarlar, kitabın adı, cilt numarası, varsa editörü, yayınlandığı yer, yayınlandığı yıl.</a:t>
            </a:r>
            <a:endParaRPr lang="en-US"/>
          </a:p>
          <a:p>
            <a:pPr algn="just">
              <a:buNone/>
            </a:pPr>
            <a:r>
              <a:rPr lang="en-US" sz="2000" b="1">
                <a:ea typeface="+mn-lt"/>
                <a:cs typeface="+mn-lt"/>
              </a:rPr>
              <a:t>Örnek: [2]</a:t>
            </a:r>
            <a:r>
              <a:rPr lang="en-US" sz="2000">
                <a:ea typeface="+mn-lt"/>
                <a:cs typeface="+mn-lt"/>
              </a:rPr>
              <a:t> Kraus. H., Thin Elastic Shells, New York. Wiley, 1967.</a:t>
            </a:r>
            <a:endParaRPr lang="en-US"/>
          </a:p>
          <a:p>
            <a:pPr algn="just">
              <a:buNone/>
            </a:pPr>
            <a:r>
              <a:rPr lang="en-US" sz="2000">
                <a:ea typeface="+mn-lt"/>
                <a:cs typeface="+mn-lt"/>
              </a:rPr>
              <a:t>Kaynak bildiri ise: Yazarın soyadı, adının baş harfi, diğer yazarlar, bildirinin adı, konferansın adı, yapıldığı yer, başlama ve bitiş sayfaları, yıl.</a:t>
            </a:r>
            <a:endParaRPr lang="en-US"/>
          </a:p>
          <a:p>
            <a:pPr algn="just">
              <a:buNone/>
            </a:pPr>
            <a:r>
              <a:rPr lang="en-US" sz="2000" b="1">
                <a:ea typeface="+mn-lt"/>
                <a:cs typeface="+mn-lt"/>
              </a:rPr>
              <a:t>Örnek: [3]</a:t>
            </a:r>
            <a:r>
              <a:rPr lang="en-US" sz="2000">
                <a:ea typeface="+mn-lt"/>
                <a:cs typeface="+mn-lt"/>
              </a:rPr>
              <a:t> Cappleman. O., Communication in the Studio, FIDE’98 International Conference on First Year Architectural Design Education Proceedings, Faculty of Architecture İstanbul Technical University, Cilt V, S 48-54, 1998</a:t>
            </a:r>
            <a:endParaRPr lang="en-US"/>
          </a:p>
          <a:p>
            <a:pPr algn="just">
              <a:buNone/>
            </a:pPr>
            <a:r>
              <a:rPr lang="en-US" sz="2000">
                <a:ea typeface="+mn-lt"/>
                <a:cs typeface="+mn-lt"/>
              </a:rPr>
              <a:t>Kaynak tez ise: Yazarın soyadı, adının baş harfi, tezin adı, derecesi, sunulduğu kurum, başlama ve bitiş sayfaları, yıl.</a:t>
            </a:r>
            <a:endParaRPr lang="en-US"/>
          </a:p>
          <a:p>
            <a:pPr algn="just">
              <a:buNone/>
            </a:pPr>
            <a:r>
              <a:rPr lang="en-US" sz="2000" b="1">
                <a:ea typeface="+mn-lt"/>
                <a:cs typeface="+mn-lt"/>
              </a:rPr>
              <a:t>Örnek: [4]</a:t>
            </a:r>
            <a:r>
              <a:rPr lang="en-US" sz="2000">
                <a:ea typeface="+mn-lt"/>
                <a:cs typeface="+mn-lt"/>
              </a:rPr>
              <a:t> Özşahin. B., Yalıtım Kalıplı Donatılı Beton Duvarlı Binaların Yapımsal ve Ekonomik Uygulanabilirliği, Doktora Tezi, Trakya Üniversitesi Fen Bilimleri Enstitüsü, S 5-9, 2011</a:t>
            </a:r>
            <a:endParaRPr lang="en-US"/>
          </a:p>
          <a:p>
            <a:pPr algn="just">
              <a:buNone/>
            </a:pPr>
            <a:r>
              <a:rPr lang="en-US" sz="2000">
                <a:ea typeface="+mn-lt"/>
                <a:cs typeface="+mn-lt"/>
              </a:rPr>
              <a:t>Kaynak rapor ise: Yazarın soyadı, adının baş harfi, diğer yazarlar, raporun adı, türü, numarası, kuruluşun adı, yayınlandığı yer, yıl.</a:t>
            </a:r>
            <a:endParaRPr lang="en-US"/>
          </a:p>
        </p:txBody>
      </p:sp>
    </p:spTree>
    <p:extLst>
      <p:ext uri="{BB962C8B-B14F-4D97-AF65-F5344CB8AC3E}">
        <p14:creationId xmlns:p14="http://schemas.microsoft.com/office/powerpoint/2010/main" val="3533028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769</TotalTime>
  <Words>3791</Words>
  <Application>Microsoft Macintosh PowerPoint</Application>
  <PresentationFormat>On-screen Show (4:3)</PresentationFormat>
  <Paragraphs>261</Paragraphs>
  <Slides>57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Arial</vt:lpstr>
      <vt:lpstr>Arial Black</vt:lpstr>
      <vt:lpstr>Calibri</vt:lpstr>
      <vt:lpstr>Constantia</vt:lpstr>
      <vt:lpstr>Tahoma</vt:lpstr>
      <vt:lpstr>Verdana</vt:lpstr>
      <vt:lpstr>Wingdings</vt:lpstr>
      <vt:lpstr>Wingdings 2</vt:lpstr>
      <vt:lpstr>Akış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 Yazımı Tübitak-2204 (Lise Öğrencileri Araştırma Projeleri Yarışması)</vt:lpstr>
      <vt:lpstr>Proje Yazımı Tübitak-2204</vt:lpstr>
      <vt:lpstr>Proje Yazımı Tübitak-2204</vt:lpstr>
      <vt:lpstr>Proje Yazımı Tübitak-2204</vt:lpstr>
      <vt:lpstr>Proje Yazımı Tübitak-2204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IMRAD</vt:lpstr>
      <vt:lpstr>PowerPoint Presentation</vt:lpstr>
      <vt:lpstr>1. MAKALE BAŞLIĞI</vt:lpstr>
      <vt:lpstr>1. MAKALE BAŞLIĞI</vt:lpstr>
      <vt:lpstr>2.ÖZET</vt:lpstr>
      <vt:lpstr>2.ÖZET</vt:lpstr>
      <vt:lpstr>3.Giriş</vt:lpstr>
      <vt:lpstr>3.Giriş</vt:lpstr>
      <vt:lpstr>3.GİRİŞ</vt:lpstr>
      <vt:lpstr>3.GİRİŞ ve Literatür taraması)</vt:lpstr>
      <vt:lpstr>3.GİRİŞ ve Literatür taraması</vt:lpstr>
      <vt:lpstr>PowerPoint Presentation</vt:lpstr>
      <vt:lpstr>4.Materyal ve Metotlar (Yöntemler)</vt:lpstr>
      <vt:lpstr>4. Materyal ve Yöntemler</vt:lpstr>
      <vt:lpstr>5. Deneysel Çalışmalar</vt:lpstr>
      <vt:lpstr>5. Deneysel Çalışmalar</vt:lpstr>
      <vt:lpstr>5. Deneysel Çalışmalar</vt:lpstr>
      <vt:lpstr>5. Deneysel Çalışmalar</vt:lpstr>
      <vt:lpstr>SONUÇLAR (VEYA Tartışma) </vt:lpstr>
      <vt:lpstr>SONUÇLAR</vt:lpstr>
      <vt:lpstr>SONUÇLAR</vt:lpstr>
      <vt:lpstr>Referanslar</vt:lpstr>
      <vt:lpstr>Referanslar</vt:lpstr>
      <vt:lpstr>Örnek Yazım Esasları</vt:lpstr>
      <vt:lpstr>PowerPoint Presentation</vt:lpstr>
      <vt:lpstr>PowerPoint Presentation</vt:lpstr>
      <vt:lpstr>PowerPoint Presentation</vt:lpstr>
    </vt:vector>
  </TitlesOfParts>
  <Company>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sb</dc:creator>
  <cp:lastModifiedBy>ihsan pençe</cp:lastModifiedBy>
  <cp:revision>1678</cp:revision>
  <dcterms:created xsi:type="dcterms:W3CDTF">2009-02-25T07:09:12Z</dcterms:created>
  <dcterms:modified xsi:type="dcterms:W3CDTF">2025-10-21T15:54:53Z</dcterms:modified>
</cp:coreProperties>
</file>