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95" r:id="rId3"/>
    <p:sldId id="301" r:id="rId4"/>
    <p:sldId id="278" r:id="rId5"/>
    <p:sldId id="279" r:id="rId6"/>
    <p:sldId id="280" r:id="rId7"/>
    <p:sldId id="281" r:id="rId8"/>
    <p:sldId id="330" r:id="rId9"/>
    <p:sldId id="331" r:id="rId10"/>
    <p:sldId id="282" r:id="rId11"/>
    <p:sldId id="283" r:id="rId12"/>
    <p:sldId id="285" r:id="rId13"/>
    <p:sldId id="286" r:id="rId14"/>
    <p:sldId id="287" r:id="rId15"/>
    <p:sldId id="289" r:id="rId16"/>
    <p:sldId id="290" r:id="rId17"/>
    <p:sldId id="291" r:id="rId18"/>
    <p:sldId id="293" r:id="rId19"/>
    <p:sldId id="294" r:id="rId20"/>
    <p:sldId id="306" r:id="rId21"/>
    <p:sldId id="302" r:id="rId22"/>
    <p:sldId id="305" r:id="rId23"/>
    <p:sldId id="304" r:id="rId24"/>
    <p:sldId id="308" r:id="rId25"/>
    <p:sldId id="303" r:id="rId26"/>
    <p:sldId id="309" r:id="rId27"/>
    <p:sldId id="311" r:id="rId28"/>
    <p:sldId id="314" r:id="rId29"/>
    <p:sldId id="313" r:id="rId30"/>
    <p:sldId id="312" r:id="rId31"/>
    <p:sldId id="315" r:id="rId32"/>
    <p:sldId id="316" r:id="rId33"/>
    <p:sldId id="317" r:id="rId34"/>
    <p:sldId id="318" r:id="rId35"/>
    <p:sldId id="319" r:id="rId36"/>
    <p:sldId id="325" r:id="rId37"/>
    <p:sldId id="324" r:id="rId38"/>
    <p:sldId id="32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C8C2"/>
    <a:srgbClr val="619B9E"/>
    <a:srgbClr val="006571"/>
    <a:srgbClr val="019589"/>
    <a:srgbClr val="01A89E"/>
    <a:srgbClr val="0078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36"/>
    <p:restoredTop sz="94693"/>
  </p:normalViewPr>
  <p:slideViewPr>
    <p:cSldViewPr snapToGrid="0">
      <p:cViewPr varScale="1">
        <p:scale>
          <a:sx n="129" d="100"/>
          <a:sy n="129" d="100"/>
        </p:scale>
        <p:origin x="1752" y="20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95947DB8-A30E-58AB-9AFC-2EF29E5AF44F}"/>
    <pc:docChg chg="undo custSel addSld delSld modSld">
      <pc:chgData name="İhsan Pençe" userId="2188b72f-395e-4735-86c6-9b1407aec0e3" providerId="ADAL" clId="{95947DB8-A30E-58AB-9AFC-2EF29E5AF44F}" dt="2025-10-21T15:33:54.216" v="221" actId="2696"/>
      <pc:docMkLst>
        <pc:docMk/>
      </pc:docMkLst>
      <pc:sldChg chg="addSp modSp mod modAnim">
        <pc:chgData name="İhsan Pençe" userId="2188b72f-395e-4735-86c6-9b1407aec0e3" providerId="ADAL" clId="{95947DB8-A30E-58AB-9AFC-2EF29E5AF44F}" dt="2025-10-21T15:18:47.373" v="21" actId="14100"/>
        <pc:sldMkLst>
          <pc:docMk/>
          <pc:sldMk cId="1885601996" sldId="256"/>
        </pc:sldMkLst>
        <pc:spChg chg="add mod">
          <ac:chgData name="İhsan Pençe" userId="2188b72f-395e-4735-86c6-9b1407aec0e3" providerId="ADAL" clId="{95947DB8-A30E-58AB-9AFC-2EF29E5AF44F}" dt="2025-10-21T15:17:46.229" v="5" actId="767"/>
          <ac:spMkLst>
            <pc:docMk/>
            <pc:sldMk cId="1885601996" sldId="256"/>
            <ac:spMk id="2" creationId="{89DE4C48-E76B-E09B-81EF-39CCDC0DC66D}"/>
          </ac:spMkLst>
        </pc:spChg>
        <pc:spChg chg="mod">
          <ac:chgData name="İhsan Pençe" userId="2188b72f-395e-4735-86c6-9b1407aec0e3" providerId="ADAL" clId="{95947DB8-A30E-58AB-9AFC-2EF29E5AF44F}" dt="2025-10-21T15:18:47.373" v="21" actId="14100"/>
          <ac:spMkLst>
            <pc:docMk/>
            <pc:sldMk cId="1885601996" sldId="256"/>
            <ac:spMk id="14" creationId="{1D4D603C-5433-47EE-9D6A-79407FF98CCB}"/>
          </ac:spMkLst>
        </pc:spChg>
      </pc:sldChg>
      <pc:sldChg chg="modSp">
        <pc:chgData name="İhsan Pençe" userId="2188b72f-395e-4735-86c6-9b1407aec0e3" providerId="ADAL" clId="{95947DB8-A30E-58AB-9AFC-2EF29E5AF44F}" dt="2025-10-21T15:24:09.459" v="41" actId="20577"/>
        <pc:sldMkLst>
          <pc:docMk/>
          <pc:sldMk cId="3517807661" sldId="280"/>
        </pc:sldMkLst>
        <pc:graphicFrameChg chg="mod">
          <ac:chgData name="İhsan Pençe" userId="2188b72f-395e-4735-86c6-9b1407aec0e3" providerId="ADAL" clId="{95947DB8-A30E-58AB-9AFC-2EF29E5AF44F}" dt="2025-10-21T15:24:09.459" v="41" actId="20577"/>
          <ac:graphicFrameMkLst>
            <pc:docMk/>
            <pc:sldMk cId="3517807661" sldId="280"/>
            <ac:graphicFrameMk id="3" creationId="{00000000-0000-0000-0000-000000000000}"/>
          </ac:graphicFrameMkLst>
        </pc:graphicFrameChg>
      </pc:sldChg>
      <pc:sldChg chg="modSp mod">
        <pc:chgData name="İhsan Pençe" userId="2188b72f-395e-4735-86c6-9b1407aec0e3" providerId="ADAL" clId="{95947DB8-A30E-58AB-9AFC-2EF29E5AF44F}" dt="2025-10-21T15:25:37.198" v="46" actId="20577"/>
        <pc:sldMkLst>
          <pc:docMk/>
          <pc:sldMk cId="3468672061" sldId="281"/>
        </pc:sldMkLst>
        <pc:spChg chg="mod">
          <ac:chgData name="İhsan Pençe" userId="2188b72f-395e-4735-86c6-9b1407aec0e3" providerId="ADAL" clId="{95947DB8-A30E-58AB-9AFC-2EF29E5AF44F}" dt="2025-10-21T15:25:37.198" v="46" actId="20577"/>
          <ac:spMkLst>
            <pc:docMk/>
            <pc:sldMk cId="3468672061" sldId="281"/>
            <ac:spMk id="3" creationId="{00000000-0000-0000-0000-000000000000}"/>
          </ac:spMkLst>
        </pc:spChg>
        <pc:spChg chg="mod">
          <ac:chgData name="İhsan Pençe" userId="2188b72f-395e-4735-86c6-9b1407aec0e3" providerId="ADAL" clId="{95947DB8-A30E-58AB-9AFC-2EF29E5AF44F}" dt="2025-10-21T15:24:59.808" v="42" actId="20577"/>
          <ac:spMkLst>
            <pc:docMk/>
            <pc:sldMk cId="3468672061" sldId="281"/>
            <ac:spMk id="47" creationId="{C4CB86C9-BD02-4395-A1D6-AFEBD18B2E57}"/>
          </ac:spMkLst>
        </pc:spChg>
      </pc:sldChg>
      <pc:sldChg chg="modSp mod">
        <pc:chgData name="İhsan Pençe" userId="2188b72f-395e-4735-86c6-9b1407aec0e3" providerId="ADAL" clId="{95947DB8-A30E-58AB-9AFC-2EF29E5AF44F}" dt="2025-10-21T15:27:05.448" v="65" actId="14100"/>
        <pc:sldMkLst>
          <pc:docMk/>
          <pc:sldMk cId="297085777" sldId="330"/>
        </pc:sldMkLst>
        <pc:spChg chg="mod">
          <ac:chgData name="İhsan Pençe" userId="2188b72f-395e-4735-86c6-9b1407aec0e3" providerId="ADAL" clId="{95947DB8-A30E-58AB-9AFC-2EF29E5AF44F}" dt="2025-10-21T15:27:05.448" v="65" actId="14100"/>
          <ac:spMkLst>
            <pc:docMk/>
            <pc:sldMk cId="297085777" sldId="330"/>
            <ac:spMk id="47" creationId="{C4CB86C9-BD02-4395-A1D6-AFEBD18B2E57}"/>
          </ac:spMkLst>
        </pc:spChg>
      </pc:sldChg>
      <pc:sldChg chg="modSp add del mod">
        <pc:chgData name="İhsan Pençe" userId="2188b72f-395e-4735-86c6-9b1407aec0e3" providerId="ADAL" clId="{95947DB8-A30E-58AB-9AFC-2EF29E5AF44F}" dt="2025-10-21T15:33:54.216" v="221" actId="2696"/>
        <pc:sldMkLst>
          <pc:docMk/>
          <pc:sldMk cId="2016133292" sldId="332"/>
        </pc:sldMkLst>
        <pc:spChg chg="mod">
          <ac:chgData name="İhsan Pençe" userId="2188b72f-395e-4735-86c6-9b1407aec0e3" providerId="ADAL" clId="{95947DB8-A30E-58AB-9AFC-2EF29E5AF44F}" dt="2025-10-21T15:32:01.195" v="137" actId="207"/>
          <ac:spMkLst>
            <pc:docMk/>
            <pc:sldMk cId="2016133292" sldId="332"/>
            <ac:spMk id="46" creationId="{9EAD7A25-A7FE-C3E4-4DAA-2004D36B24DA}"/>
          </ac:spMkLst>
        </pc:spChg>
        <pc:graphicFrameChg chg="mod">
          <ac:chgData name="İhsan Pençe" userId="2188b72f-395e-4735-86c6-9b1407aec0e3" providerId="ADAL" clId="{95947DB8-A30E-58AB-9AFC-2EF29E5AF44F}" dt="2025-10-21T15:33:46.274" v="220" actId="20577"/>
          <ac:graphicFrameMkLst>
            <pc:docMk/>
            <pc:sldMk cId="2016133292" sldId="332"/>
            <ac:graphicFrameMk id="3" creationId="{2479B470-5F2B-29B6-A7FC-0386911389EB}"/>
          </ac:graphicFrameMkLst>
        </pc:graphicFrameChg>
      </pc:sldChg>
      <pc:sldChg chg="delSp add del mod">
        <pc:chgData name="İhsan Pençe" userId="2188b72f-395e-4735-86c6-9b1407aec0e3" providerId="ADAL" clId="{95947DB8-A30E-58AB-9AFC-2EF29E5AF44F}" dt="2025-10-21T15:31:09.711" v="69" actId="2696"/>
        <pc:sldMkLst>
          <pc:docMk/>
          <pc:sldMk cId="3246292128" sldId="332"/>
        </pc:sldMkLst>
        <pc:spChg chg="del">
          <ac:chgData name="İhsan Pençe" userId="2188b72f-395e-4735-86c6-9b1407aec0e3" providerId="ADAL" clId="{95947DB8-A30E-58AB-9AFC-2EF29E5AF44F}" dt="2025-10-21T15:30:44.415" v="68" actId="478"/>
          <ac:spMkLst>
            <pc:docMk/>
            <pc:sldMk cId="3246292128" sldId="332"/>
            <ac:spMk id="3" creationId="{781C1B63-C8E4-DB47-7BC4-D7FACF1A11F0}"/>
          </ac:spMkLst>
        </pc:spChg>
        <pc:picChg chg="del">
          <ac:chgData name="İhsan Pençe" userId="2188b72f-395e-4735-86c6-9b1407aec0e3" providerId="ADAL" clId="{95947DB8-A30E-58AB-9AFC-2EF29E5AF44F}" dt="2025-10-21T15:30:43.005" v="67" actId="478"/>
          <ac:picMkLst>
            <pc:docMk/>
            <pc:sldMk cId="3246292128" sldId="332"/>
            <ac:picMk id="2" creationId="{B83D297A-7CD4-25BA-C63A-32D3BBF1109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D7C5CC-6CC2-46E7-97E1-FA3A34BE9E5C}" type="doc">
      <dgm:prSet loTypeId="urn:microsoft.com/office/officeart/2005/8/layout/hList6" loCatId="list" qsTypeId="urn:microsoft.com/office/officeart/2005/8/quickstyle/3d4" qsCatId="3D" csTypeId="urn:microsoft.com/office/officeart/2005/8/colors/accent3_1" csCatId="accent3" phldr="1"/>
      <dgm:spPr/>
      <dgm:t>
        <a:bodyPr/>
        <a:lstStyle/>
        <a:p>
          <a:endParaRPr lang="tr-TR"/>
        </a:p>
      </dgm:t>
    </dgm:pt>
    <dgm:pt modelId="{AE08DA69-206B-4D07-B0FE-896E51E35D7A}">
      <dgm:prSet phldrT="[Metin]" custT="1"/>
      <dgm:spPr/>
      <dgm:t>
        <a:bodyPr/>
        <a:lstStyle/>
        <a:p>
          <a:r>
            <a:rPr lang="tr-TR" sz="1700" kern="1200" dirty="0">
              <a:solidFill>
                <a:srgbClr val="FF0000"/>
              </a:solidFill>
              <a:latin typeface="Calibri"/>
              <a:ea typeface="+mn-ea"/>
              <a:cs typeface="+mn-cs"/>
            </a:rPr>
            <a:t>De</a:t>
          </a:r>
          <a:r>
            <a:rPr lang="tr-TR" sz="1700" kern="1200" dirty="0">
              <a:solidFill>
                <a:srgbClr val="FF0000"/>
              </a:solidFill>
            </a:rPr>
            <a:t>stek miktarı 2209-A için proje başına en çok 9.000 TL, 2209-B için ise en çok 12.000 TL’dir.</a:t>
          </a:r>
        </a:p>
      </dgm:t>
    </dgm:pt>
    <dgm:pt modelId="{4D7A7251-789A-4408-86C0-52774ED14B25}" type="parTrans" cxnId="{5FF7D6FF-6390-4E20-A837-68A06E72BAEC}">
      <dgm:prSet/>
      <dgm:spPr/>
      <dgm:t>
        <a:bodyPr/>
        <a:lstStyle/>
        <a:p>
          <a:endParaRPr lang="tr-TR"/>
        </a:p>
      </dgm:t>
    </dgm:pt>
    <dgm:pt modelId="{7C581666-78C9-4991-BC2B-2F08631D57E5}" type="sibTrans" cxnId="{5FF7D6FF-6390-4E20-A837-68A06E72BAEC}">
      <dgm:prSet/>
      <dgm:spPr/>
      <dgm:t>
        <a:bodyPr/>
        <a:lstStyle/>
        <a:p>
          <a:endParaRPr lang="tr-TR"/>
        </a:p>
      </dgm:t>
    </dgm:pt>
    <dgm:pt modelId="{F7AC9B75-0B76-44F5-9F15-3E1F02F26531}">
      <dgm:prSet/>
      <dgm:spPr/>
      <dgm:t>
        <a:bodyPr/>
        <a:lstStyle/>
        <a:p>
          <a:r>
            <a:rPr lang="en-US" b="0" i="0" dirty="0" err="1"/>
            <a:t>Aynı</a:t>
          </a:r>
          <a:r>
            <a:rPr lang="en-US" b="0" i="0" dirty="0"/>
            <a:t> </a:t>
          </a:r>
          <a:r>
            <a:rPr lang="en-US" b="0" i="0" dirty="0" err="1"/>
            <a:t>dönemde</a:t>
          </a:r>
          <a:r>
            <a:rPr lang="en-US" b="0" i="0" dirty="0"/>
            <a:t> </a:t>
          </a:r>
          <a:r>
            <a:rPr lang="en-US" b="0" i="0" dirty="0" err="1"/>
            <a:t>birden</a:t>
          </a:r>
          <a:r>
            <a:rPr lang="en-US" b="0" i="0" dirty="0"/>
            <a:t> </a:t>
          </a:r>
          <a:r>
            <a:rPr lang="en-US" b="0" i="0" dirty="0" err="1"/>
            <a:t>fazla</a:t>
          </a:r>
          <a:r>
            <a:rPr lang="en-US" b="0" i="0" dirty="0"/>
            <a:t> </a:t>
          </a:r>
          <a:r>
            <a:rPr lang="en-US" b="0" i="0" dirty="0" err="1"/>
            <a:t>başvuruda</a:t>
          </a:r>
          <a:r>
            <a:rPr lang="en-US" b="0" i="0" dirty="0"/>
            <a:t> </a:t>
          </a:r>
          <a:r>
            <a:rPr lang="en-US" b="0" i="0" dirty="0" err="1"/>
            <a:t>ve</a:t>
          </a:r>
          <a:r>
            <a:rPr lang="en-US" b="0" i="0" dirty="0"/>
            <a:t>/</a:t>
          </a:r>
          <a:r>
            <a:rPr lang="en-US" b="0" i="0" dirty="0" err="1"/>
            <a:t>veya</a:t>
          </a:r>
          <a:r>
            <a:rPr lang="en-US" b="0" i="0" dirty="0"/>
            <a:t> </a:t>
          </a:r>
          <a:r>
            <a:rPr lang="en-US" b="0" i="0" dirty="0" err="1"/>
            <a:t>önceki</a:t>
          </a:r>
          <a:r>
            <a:rPr lang="en-US" b="0" i="0" dirty="0"/>
            <a:t> </a:t>
          </a:r>
          <a:r>
            <a:rPr lang="en-US" b="0" i="0" dirty="0" err="1"/>
            <a:t>dönemlerde</a:t>
          </a:r>
          <a:r>
            <a:rPr lang="en-US" b="0" i="0" dirty="0"/>
            <a:t> </a:t>
          </a:r>
          <a:r>
            <a:rPr lang="en-US" b="0" i="0" dirty="0" err="1"/>
            <a:t>desteği</a:t>
          </a:r>
          <a:r>
            <a:rPr lang="en-US" b="0" i="0" dirty="0"/>
            <a:t> </a:t>
          </a:r>
          <a:r>
            <a:rPr lang="en-US" b="0" i="0" dirty="0" err="1"/>
            <a:t>devam</a:t>
          </a:r>
          <a:r>
            <a:rPr lang="en-US" b="0" i="0" dirty="0"/>
            <a:t> </a:t>
          </a:r>
          <a:r>
            <a:rPr lang="en-US" b="0" i="0" dirty="0" err="1"/>
            <a:t>eden</a:t>
          </a:r>
          <a:r>
            <a:rPr lang="en-US" b="0" i="0" dirty="0"/>
            <a:t> </a:t>
          </a:r>
          <a:r>
            <a:rPr lang="en-US" b="0" i="0" dirty="0" err="1"/>
            <a:t>bir</a:t>
          </a:r>
          <a:r>
            <a:rPr lang="en-US" b="0" i="0" dirty="0"/>
            <a:t> 2209-A </a:t>
          </a:r>
          <a:r>
            <a:rPr lang="en-US" b="0" i="0" dirty="0" err="1"/>
            <a:t>ya</a:t>
          </a:r>
          <a:r>
            <a:rPr lang="en-US" b="0" i="0" dirty="0"/>
            <a:t> da 2209-B </a:t>
          </a:r>
          <a:r>
            <a:rPr lang="en-US" b="0" i="0" dirty="0" err="1"/>
            <a:t>projesinde</a:t>
          </a:r>
          <a:r>
            <a:rPr lang="en-US" b="0" i="0" dirty="0"/>
            <a:t> </a:t>
          </a:r>
          <a:r>
            <a:rPr lang="en-US" b="0" i="0" dirty="0" err="1"/>
            <a:t>yer</a:t>
          </a:r>
          <a:r>
            <a:rPr lang="en-US" b="0" i="0" dirty="0"/>
            <a:t> </a:t>
          </a:r>
          <a:r>
            <a:rPr lang="en-US" b="0" i="0" dirty="0" err="1"/>
            <a:t>alınmamış</a:t>
          </a:r>
          <a:r>
            <a:rPr lang="en-US" b="0" i="0" dirty="0"/>
            <a:t> </a:t>
          </a:r>
          <a:r>
            <a:rPr lang="en-US" b="0" i="0" dirty="0" err="1"/>
            <a:t>olunması</a:t>
          </a:r>
          <a:r>
            <a:rPr lang="en-US" b="0" i="0" dirty="0"/>
            <a:t> </a:t>
          </a:r>
          <a:r>
            <a:rPr lang="en-US" b="0" i="0" dirty="0" err="1"/>
            <a:t>gerekir</a:t>
          </a:r>
          <a:r>
            <a:rPr lang="tr-TR" b="0" i="0" dirty="0"/>
            <a:t>.</a:t>
          </a:r>
          <a:endParaRPr lang="tr-TR" dirty="0">
            <a:solidFill>
              <a:srgbClr val="FF0000"/>
            </a:solidFill>
          </a:endParaRPr>
        </a:p>
      </dgm:t>
    </dgm:pt>
    <dgm:pt modelId="{EF01B9C6-F2AD-4805-8E41-45CA8CE4E0F0}" type="parTrans" cxnId="{0141BE6A-D5D0-40E7-9950-74A170A6666D}">
      <dgm:prSet/>
      <dgm:spPr/>
      <dgm:t>
        <a:bodyPr/>
        <a:lstStyle/>
        <a:p>
          <a:endParaRPr lang="tr-TR"/>
        </a:p>
      </dgm:t>
    </dgm:pt>
    <dgm:pt modelId="{934A4A8C-E3C8-4ED2-BB54-A3E724A9EC42}" type="sibTrans" cxnId="{0141BE6A-D5D0-40E7-9950-74A170A6666D}">
      <dgm:prSet/>
      <dgm:spPr/>
      <dgm:t>
        <a:bodyPr/>
        <a:lstStyle/>
        <a:p>
          <a:endParaRPr lang="tr-TR"/>
        </a:p>
      </dgm:t>
    </dgm:pt>
    <dgm:pt modelId="{EA26B027-7ED5-4B81-95CA-D32D7949F7E7}">
      <dgm:prSet/>
      <dgm:spPr/>
      <dgm:t>
        <a:bodyPr/>
        <a:lstStyle/>
        <a:p>
          <a:r>
            <a:rPr lang="tr-TR" dirty="0"/>
            <a:t>Online başvuruda girişi yapılacak </a:t>
          </a:r>
          <a:r>
            <a:rPr lang="tr-TR" dirty="0">
              <a:solidFill>
                <a:srgbClr val="FF0000"/>
              </a:solidFill>
            </a:rPr>
            <a:t>IBAN numarası mutlaka proje yürütücüsü öğrenciye ait olmalıdır.</a:t>
          </a:r>
        </a:p>
      </dgm:t>
    </dgm:pt>
    <dgm:pt modelId="{89B8E138-BBF9-4682-912B-F80D7D2E369F}" type="parTrans" cxnId="{9223A98A-3400-4597-BD6A-8E11725B9B63}">
      <dgm:prSet/>
      <dgm:spPr/>
      <dgm:t>
        <a:bodyPr/>
        <a:lstStyle/>
        <a:p>
          <a:endParaRPr lang="tr-TR"/>
        </a:p>
      </dgm:t>
    </dgm:pt>
    <dgm:pt modelId="{3EFD4796-395B-4F96-BA32-1A74C243712C}" type="sibTrans" cxnId="{9223A98A-3400-4597-BD6A-8E11725B9B63}">
      <dgm:prSet/>
      <dgm:spPr/>
      <dgm:t>
        <a:bodyPr/>
        <a:lstStyle/>
        <a:p>
          <a:endParaRPr lang="tr-TR"/>
        </a:p>
      </dgm:t>
    </dgm:pt>
    <dgm:pt modelId="{71DB9B23-E304-4B07-88AB-54F19B90840F}">
      <dgm:prSet/>
      <dgm:spPr/>
      <dgm:t>
        <a:bodyPr/>
        <a:lstStyle/>
        <a:p>
          <a:r>
            <a:rPr lang="tr-TR" dirty="0"/>
            <a:t>Gerek öğrencilere ve gerekse danışman öğretim üyelerine </a:t>
          </a:r>
          <a:r>
            <a:rPr lang="tr-TR" dirty="0">
              <a:solidFill>
                <a:srgbClr val="FF0000"/>
              </a:solidFill>
            </a:rPr>
            <a:t>harcırah ya da yevmiye adı altında hiçbir şekilde ödeme yapılamaz</a:t>
          </a:r>
        </a:p>
      </dgm:t>
    </dgm:pt>
    <dgm:pt modelId="{1E921F38-3085-4B3B-8D2E-A6EC1FD76D11}" type="parTrans" cxnId="{7193DDE1-607B-4775-880C-7B575DDA4F4B}">
      <dgm:prSet/>
      <dgm:spPr/>
      <dgm:t>
        <a:bodyPr/>
        <a:lstStyle/>
        <a:p>
          <a:endParaRPr lang="tr-TR"/>
        </a:p>
      </dgm:t>
    </dgm:pt>
    <dgm:pt modelId="{EDFA005A-D943-4C71-A71B-7E1CB65F694C}" type="sibTrans" cxnId="{7193DDE1-607B-4775-880C-7B575DDA4F4B}">
      <dgm:prSet/>
      <dgm:spPr/>
      <dgm:t>
        <a:bodyPr/>
        <a:lstStyle/>
        <a:p>
          <a:endParaRPr lang="tr-TR"/>
        </a:p>
      </dgm:t>
    </dgm:pt>
    <dgm:pt modelId="{D46FF1C0-A6E9-4A9B-8E87-DD2E73D39DD0}" type="pres">
      <dgm:prSet presAssocID="{16D7C5CC-6CC2-46E7-97E1-FA3A34BE9E5C}" presName="Name0" presStyleCnt="0">
        <dgm:presLayoutVars>
          <dgm:dir/>
          <dgm:resizeHandles val="exact"/>
        </dgm:presLayoutVars>
      </dgm:prSet>
      <dgm:spPr/>
    </dgm:pt>
    <dgm:pt modelId="{316CFD41-F53D-47C7-A99C-97A40532523C}" type="pres">
      <dgm:prSet presAssocID="{AE08DA69-206B-4D07-B0FE-896E51E35D7A}" presName="node" presStyleLbl="node1" presStyleIdx="0" presStyleCnt="4" custScaleX="90113">
        <dgm:presLayoutVars>
          <dgm:bulletEnabled val="1"/>
        </dgm:presLayoutVars>
      </dgm:prSet>
      <dgm:spPr/>
    </dgm:pt>
    <dgm:pt modelId="{8753ACD0-980F-4747-BC38-E5EAB0053FCB}" type="pres">
      <dgm:prSet presAssocID="{7C581666-78C9-4991-BC2B-2F08631D57E5}" presName="sibTrans" presStyleCnt="0"/>
      <dgm:spPr/>
    </dgm:pt>
    <dgm:pt modelId="{D63E9CAC-B836-475D-9951-1813DEB95C62}" type="pres">
      <dgm:prSet presAssocID="{71DB9B23-E304-4B07-88AB-54F19B90840F}" presName="node" presStyleLbl="node1" presStyleIdx="1" presStyleCnt="4" custScaleX="77770">
        <dgm:presLayoutVars>
          <dgm:bulletEnabled val="1"/>
        </dgm:presLayoutVars>
      </dgm:prSet>
      <dgm:spPr/>
    </dgm:pt>
    <dgm:pt modelId="{6D361384-1969-4B73-AF22-9603392A5E46}" type="pres">
      <dgm:prSet presAssocID="{EDFA005A-D943-4C71-A71B-7E1CB65F694C}" presName="sibTrans" presStyleCnt="0"/>
      <dgm:spPr/>
    </dgm:pt>
    <dgm:pt modelId="{76D0AE05-CC0F-4170-B137-345149F1D755}" type="pres">
      <dgm:prSet presAssocID="{EA26B027-7ED5-4B81-95CA-D32D7949F7E7}" presName="node" presStyleLbl="node1" presStyleIdx="2" presStyleCnt="4" custScaleX="85944">
        <dgm:presLayoutVars>
          <dgm:bulletEnabled val="1"/>
        </dgm:presLayoutVars>
      </dgm:prSet>
      <dgm:spPr/>
    </dgm:pt>
    <dgm:pt modelId="{EE6D1768-B063-4518-9150-55FD7FBBC671}" type="pres">
      <dgm:prSet presAssocID="{3EFD4796-395B-4F96-BA32-1A74C243712C}" presName="sibTrans" presStyleCnt="0"/>
      <dgm:spPr/>
    </dgm:pt>
    <dgm:pt modelId="{C1DB0C51-D609-441A-B762-D3CFD1CE32B0}" type="pres">
      <dgm:prSet presAssocID="{F7AC9B75-0B76-44F5-9F15-3E1F02F26531}" presName="node" presStyleLbl="node1" presStyleIdx="3" presStyleCnt="4">
        <dgm:presLayoutVars>
          <dgm:bulletEnabled val="1"/>
        </dgm:presLayoutVars>
      </dgm:prSet>
      <dgm:spPr/>
    </dgm:pt>
  </dgm:ptLst>
  <dgm:cxnLst>
    <dgm:cxn modelId="{5B9D3924-9C47-49F5-8C26-6D2895355AAC}" type="presOf" srcId="{16D7C5CC-6CC2-46E7-97E1-FA3A34BE9E5C}" destId="{D46FF1C0-A6E9-4A9B-8E87-DD2E73D39DD0}" srcOrd="0" destOrd="0" presId="urn:microsoft.com/office/officeart/2005/8/layout/hList6"/>
    <dgm:cxn modelId="{0141BE6A-D5D0-40E7-9950-74A170A6666D}" srcId="{16D7C5CC-6CC2-46E7-97E1-FA3A34BE9E5C}" destId="{F7AC9B75-0B76-44F5-9F15-3E1F02F26531}" srcOrd="3" destOrd="0" parTransId="{EF01B9C6-F2AD-4805-8E41-45CA8CE4E0F0}" sibTransId="{934A4A8C-E3C8-4ED2-BB54-A3E724A9EC42}"/>
    <dgm:cxn modelId="{FEC47D7C-61A6-4613-8981-1DAFD9A93996}" type="presOf" srcId="{F7AC9B75-0B76-44F5-9F15-3E1F02F26531}" destId="{C1DB0C51-D609-441A-B762-D3CFD1CE32B0}" srcOrd="0" destOrd="0" presId="urn:microsoft.com/office/officeart/2005/8/layout/hList6"/>
    <dgm:cxn modelId="{9223A98A-3400-4597-BD6A-8E11725B9B63}" srcId="{16D7C5CC-6CC2-46E7-97E1-FA3A34BE9E5C}" destId="{EA26B027-7ED5-4B81-95CA-D32D7949F7E7}" srcOrd="2" destOrd="0" parTransId="{89B8E138-BBF9-4682-912B-F80D7D2E369F}" sibTransId="{3EFD4796-395B-4F96-BA32-1A74C243712C}"/>
    <dgm:cxn modelId="{C15CBC8F-B12D-4302-9E73-9CC247A1239A}" type="presOf" srcId="{AE08DA69-206B-4D07-B0FE-896E51E35D7A}" destId="{316CFD41-F53D-47C7-A99C-97A40532523C}" srcOrd="0" destOrd="0" presId="urn:microsoft.com/office/officeart/2005/8/layout/hList6"/>
    <dgm:cxn modelId="{D27E18D5-FC22-4D6B-8F7D-5A1BED272FA8}" type="presOf" srcId="{EA26B027-7ED5-4B81-95CA-D32D7949F7E7}" destId="{76D0AE05-CC0F-4170-B137-345149F1D755}" srcOrd="0" destOrd="0" presId="urn:microsoft.com/office/officeart/2005/8/layout/hList6"/>
    <dgm:cxn modelId="{956019E0-3F1C-401E-A847-FE0402A28C36}" type="presOf" srcId="{71DB9B23-E304-4B07-88AB-54F19B90840F}" destId="{D63E9CAC-B836-475D-9951-1813DEB95C62}" srcOrd="0" destOrd="0" presId="urn:microsoft.com/office/officeart/2005/8/layout/hList6"/>
    <dgm:cxn modelId="{7193DDE1-607B-4775-880C-7B575DDA4F4B}" srcId="{16D7C5CC-6CC2-46E7-97E1-FA3A34BE9E5C}" destId="{71DB9B23-E304-4B07-88AB-54F19B90840F}" srcOrd="1" destOrd="0" parTransId="{1E921F38-3085-4B3B-8D2E-A6EC1FD76D11}" sibTransId="{EDFA005A-D943-4C71-A71B-7E1CB65F694C}"/>
    <dgm:cxn modelId="{5FF7D6FF-6390-4E20-A837-68A06E72BAEC}" srcId="{16D7C5CC-6CC2-46E7-97E1-FA3A34BE9E5C}" destId="{AE08DA69-206B-4D07-B0FE-896E51E35D7A}" srcOrd="0" destOrd="0" parTransId="{4D7A7251-789A-4408-86C0-52774ED14B25}" sibTransId="{7C581666-78C9-4991-BC2B-2F08631D57E5}"/>
    <dgm:cxn modelId="{D1BA1038-537B-4931-B8F3-A732C95D9984}" type="presParOf" srcId="{D46FF1C0-A6E9-4A9B-8E87-DD2E73D39DD0}" destId="{316CFD41-F53D-47C7-A99C-97A40532523C}" srcOrd="0" destOrd="0" presId="urn:microsoft.com/office/officeart/2005/8/layout/hList6"/>
    <dgm:cxn modelId="{83B64BBE-7B29-4CB6-9354-B7A88CF11006}" type="presParOf" srcId="{D46FF1C0-A6E9-4A9B-8E87-DD2E73D39DD0}" destId="{8753ACD0-980F-4747-BC38-E5EAB0053FCB}" srcOrd="1" destOrd="0" presId="urn:microsoft.com/office/officeart/2005/8/layout/hList6"/>
    <dgm:cxn modelId="{7188FA41-2B5F-42EA-B098-4A090C386354}" type="presParOf" srcId="{D46FF1C0-A6E9-4A9B-8E87-DD2E73D39DD0}" destId="{D63E9CAC-B836-475D-9951-1813DEB95C62}" srcOrd="2" destOrd="0" presId="urn:microsoft.com/office/officeart/2005/8/layout/hList6"/>
    <dgm:cxn modelId="{4803E4B1-D122-40AF-A30D-FA4E270A6FF7}" type="presParOf" srcId="{D46FF1C0-A6E9-4A9B-8E87-DD2E73D39DD0}" destId="{6D361384-1969-4B73-AF22-9603392A5E46}" srcOrd="3" destOrd="0" presId="urn:microsoft.com/office/officeart/2005/8/layout/hList6"/>
    <dgm:cxn modelId="{E6AAF3A0-60D9-47F9-89F3-357EF88B49BC}" type="presParOf" srcId="{D46FF1C0-A6E9-4A9B-8E87-DD2E73D39DD0}" destId="{76D0AE05-CC0F-4170-B137-345149F1D755}" srcOrd="4" destOrd="0" presId="urn:microsoft.com/office/officeart/2005/8/layout/hList6"/>
    <dgm:cxn modelId="{6C4E362D-ED78-43E5-B19A-3A1AC15824F8}" type="presParOf" srcId="{D46FF1C0-A6E9-4A9B-8E87-DD2E73D39DD0}" destId="{EE6D1768-B063-4518-9150-55FD7FBBC671}" srcOrd="5" destOrd="0" presId="urn:microsoft.com/office/officeart/2005/8/layout/hList6"/>
    <dgm:cxn modelId="{28C043B8-F323-4BE2-9BF6-3D373BBB9880}" type="presParOf" srcId="{D46FF1C0-A6E9-4A9B-8E87-DD2E73D39DD0}" destId="{C1DB0C51-D609-441A-B762-D3CFD1CE32B0}" srcOrd="6"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306FCE-031B-4BF3-BB9C-66192ED89FAF}" type="doc">
      <dgm:prSet loTypeId="urn:microsoft.com/office/officeart/2008/layout/VerticalCurvedList" loCatId="list" qsTypeId="urn:microsoft.com/office/officeart/2005/8/quickstyle/3d1" qsCatId="3D" csTypeId="urn:microsoft.com/office/officeart/2005/8/colors/accent3_1" csCatId="accent3" phldr="1"/>
      <dgm:spPr/>
      <dgm:t>
        <a:bodyPr/>
        <a:lstStyle/>
        <a:p>
          <a:endParaRPr lang="tr-TR"/>
        </a:p>
      </dgm:t>
    </dgm:pt>
    <dgm:pt modelId="{8FB6F0C6-08D6-40F0-8D6A-D212300A848A}">
      <dgm:prSet phldrT="[Metin]" custT="1"/>
      <dgm:spPr/>
      <dgm:t>
        <a:bodyPr/>
        <a:lstStyle/>
        <a:p>
          <a:r>
            <a:rPr lang="tr-TR" sz="1600" dirty="0"/>
            <a:t>TÜBİTAK tarafından belirlenen formatta hazırlanmış proje önerisi</a:t>
          </a:r>
        </a:p>
      </dgm:t>
    </dgm:pt>
    <dgm:pt modelId="{83A83C2A-38B2-41FA-9DC4-FB10F4567B40}" type="parTrans" cxnId="{2E250758-E348-48B4-AC7C-5E7ED1A10111}">
      <dgm:prSet/>
      <dgm:spPr/>
      <dgm:t>
        <a:bodyPr/>
        <a:lstStyle/>
        <a:p>
          <a:endParaRPr lang="tr-TR" sz="3600"/>
        </a:p>
      </dgm:t>
    </dgm:pt>
    <dgm:pt modelId="{E082363B-61EB-4708-8D43-F955ABA38010}" type="sibTrans" cxnId="{2E250758-E348-48B4-AC7C-5E7ED1A10111}">
      <dgm:prSet/>
      <dgm:spPr/>
      <dgm:t>
        <a:bodyPr/>
        <a:lstStyle/>
        <a:p>
          <a:endParaRPr lang="tr-TR" sz="3600"/>
        </a:p>
      </dgm:t>
    </dgm:pt>
    <dgm:pt modelId="{A5CD3395-746D-4266-BCC1-2B4E6DD24082}">
      <dgm:prSet phldrT="[Metin]" custT="1"/>
      <dgm:spPr/>
      <dgm:t>
        <a:bodyPr/>
        <a:lstStyle/>
        <a:p>
          <a:r>
            <a:rPr lang="tr-TR" sz="1600" dirty="0"/>
            <a:t>Projenin gerçekleştirileceği sanayi/sektör kuruluşundan alınacak; proje konusunun ilgili sanayi/sektör kuruluşunun ihtiyacını karşılayacak bir konu olduğu ve kuruluşun projeyi yürütebilmek için yeterli altyapıya sahip olduğunu açıklayan yazı</a:t>
          </a:r>
        </a:p>
      </dgm:t>
    </dgm:pt>
    <dgm:pt modelId="{FB2FBBB1-C69A-4A17-B0F1-2C6895936918}" type="parTrans" cxnId="{B38FD074-0A72-4685-89F8-A951D00A0628}">
      <dgm:prSet/>
      <dgm:spPr/>
      <dgm:t>
        <a:bodyPr/>
        <a:lstStyle/>
        <a:p>
          <a:endParaRPr lang="tr-TR" sz="3600"/>
        </a:p>
      </dgm:t>
    </dgm:pt>
    <dgm:pt modelId="{64C15D26-667D-4499-A318-87A533552854}" type="sibTrans" cxnId="{B38FD074-0A72-4685-89F8-A951D00A0628}">
      <dgm:prSet/>
      <dgm:spPr/>
      <dgm:t>
        <a:bodyPr/>
        <a:lstStyle/>
        <a:p>
          <a:endParaRPr lang="tr-TR" sz="3600"/>
        </a:p>
      </dgm:t>
    </dgm:pt>
    <dgm:pt modelId="{549B8767-429D-4084-841A-D57318057049}">
      <dgm:prSet phldrT="[Metin]" custT="1"/>
      <dgm:spPr/>
      <dgm:t>
        <a:bodyPr/>
        <a:lstStyle/>
        <a:p>
          <a:r>
            <a:rPr lang="tr-TR" sz="1600" dirty="0"/>
            <a:t>Projenin yürütüleceği bölümden alınacak; projenin o bölümde yapılmasını onaylayan TÜBİTAK tarafından belirlenen formatta hazırlanmış yazı</a:t>
          </a:r>
        </a:p>
      </dgm:t>
    </dgm:pt>
    <dgm:pt modelId="{6BC95EE0-6033-414E-AC79-D2818581E476}" type="parTrans" cxnId="{07E98243-D2FD-4595-85DE-28D5486AB8C0}">
      <dgm:prSet/>
      <dgm:spPr/>
      <dgm:t>
        <a:bodyPr/>
        <a:lstStyle/>
        <a:p>
          <a:endParaRPr lang="tr-TR" sz="3600"/>
        </a:p>
      </dgm:t>
    </dgm:pt>
    <dgm:pt modelId="{287D8FFD-92C0-4E15-A0B0-876D7736BC10}" type="sibTrans" cxnId="{07E98243-D2FD-4595-85DE-28D5486AB8C0}">
      <dgm:prSet/>
      <dgm:spPr/>
      <dgm:t>
        <a:bodyPr/>
        <a:lstStyle/>
        <a:p>
          <a:endParaRPr lang="tr-TR" sz="3600"/>
        </a:p>
      </dgm:t>
    </dgm:pt>
    <dgm:pt modelId="{FA399354-FC94-4D10-9C6B-A20A5CE35D53}">
      <dgm:prSet custT="1"/>
      <dgm:spPr/>
      <dgm:t>
        <a:bodyPr/>
        <a:lstStyle/>
        <a:p>
          <a:r>
            <a:rPr lang="tr-TR" sz="1600"/>
            <a:t>Gerekli olması halinde Etik Kurul/Yasal İzin/Özel İzin Belgesi</a:t>
          </a:r>
        </a:p>
      </dgm:t>
    </dgm:pt>
    <dgm:pt modelId="{AD405445-A3CE-4DB2-9C30-844FE438D1BF}" type="parTrans" cxnId="{A501E27A-9D7C-4873-A8EA-1ED60C556CF3}">
      <dgm:prSet/>
      <dgm:spPr/>
      <dgm:t>
        <a:bodyPr/>
        <a:lstStyle/>
        <a:p>
          <a:endParaRPr lang="tr-TR" sz="3600"/>
        </a:p>
      </dgm:t>
    </dgm:pt>
    <dgm:pt modelId="{3ABE2C99-3CE7-4035-9E55-140049A547A4}" type="sibTrans" cxnId="{A501E27A-9D7C-4873-A8EA-1ED60C556CF3}">
      <dgm:prSet/>
      <dgm:spPr/>
      <dgm:t>
        <a:bodyPr/>
        <a:lstStyle/>
        <a:p>
          <a:endParaRPr lang="tr-TR" sz="3600"/>
        </a:p>
      </dgm:t>
    </dgm:pt>
    <dgm:pt modelId="{274D2418-A18A-45BE-A8E9-DD64FEDE56E6}">
      <dgm:prSet custT="1"/>
      <dgm:spPr/>
      <dgm:t>
        <a:bodyPr/>
        <a:lstStyle/>
        <a:p>
          <a:r>
            <a:rPr lang="tr-TR" sz="1600"/>
            <a:t>Proje yürütücüsü ve varsa proje ortaklarına ait onaylı not durum belgesi (transkript)</a:t>
          </a:r>
        </a:p>
      </dgm:t>
    </dgm:pt>
    <dgm:pt modelId="{96DCC739-28B2-430C-8E92-7C7C1B97A628}" type="parTrans" cxnId="{85D306FE-3896-4989-977B-CA6963098543}">
      <dgm:prSet/>
      <dgm:spPr/>
      <dgm:t>
        <a:bodyPr/>
        <a:lstStyle/>
        <a:p>
          <a:endParaRPr lang="tr-TR" sz="3600"/>
        </a:p>
      </dgm:t>
    </dgm:pt>
    <dgm:pt modelId="{8DC5438F-1380-4E98-B63B-D83D662EE388}" type="sibTrans" cxnId="{85D306FE-3896-4989-977B-CA6963098543}">
      <dgm:prSet/>
      <dgm:spPr/>
      <dgm:t>
        <a:bodyPr/>
        <a:lstStyle/>
        <a:p>
          <a:endParaRPr lang="tr-TR" sz="3600"/>
        </a:p>
      </dgm:t>
    </dgm:pt>
    <dgm:pt modelId="{2DA253B4-6660-4819-88FB-0461F22E2D95}">
      <dgm:prSet custT="1"/>
      <dgm:spPr/>
      <dgm:t>
        <a:bodyPr/>
        <a:lstStyle/>
        <a:p>
          <a:r>
            <a:rPr lang="tr-TR" sz="1600"/>
            <a:t>Taahhütname </a:t>
          </a:r>
        </a:p>
      </dgm:t>
    </dgm:pt>
    <dgm:pt modelId="{D2AAB4EA-C7C9-4104-8621-0F1982E09022}" type="parTrans" cxnId="{D423E674-0C60-4358-92B1-2EE62F6273F9}">
      <dgm:prSet/>
      <dgm:spPr/>
      <dgm:t>
        <a:bodyPr/>
        <a:lstStyle/>
        <a:p>
          <a:endParaRPr lang="tr-TR" sz="3600"/>
        </a:p>
      </dgm:t>
    </dgm:pt>
    <dgm:pt modelId="{B2981084-89AA-4B3C-9A0C-7C731B2304B3}" type="sibTrans" cxnId="{D423E674-0C60-4358-92B1-2EE62F6273F9}">
      <dgm:prSet/>
      <dgm:spPr/>
      <dgm:t>
        <a:bodyPr/>
        <a:lstStyle/>
        <a:p>
          <a:endParaRPr lang="tr-TR" sz="3600"/>
        </a:p>
      </dgm:t>
    </dgm:pt>
    <dgm:pt modelId="{0D566DFD-E512-45BB-88B1-EB4440F26C96}" type="pres">
      <dgm:prSet presAssocID="{DB306FCE-031B-4BF3-BB9C-66192ED89FAF}" presName="Name0" presStyleCnt="0">
        <dgm:presLayoutVars>
          <dgm:chMax val="7"/>
          <dgm:chPref val="7"/>
          <dgm:dir/>
        </dgm:presLayoutVars>
      </dgm:prSet>
      <dgm:spPr/>
    </dgm:pt>
    <dgm:pt modelId="{FFDA6DA3-EA32-42D0-86E0-D66B0E5B438C}" type="pres">
      <dgm:prSet presAssocID="{DB306FCE-031B-4BF3-BB9C-66192ED89FAF}" presName="Name1" presStyleCnt="0"/>
      <dgm:spPr/>
    </dgm:pt>
    <dgm:pt modelId="{8D7E21DD-557A-494E-89A5-B1F445B760D2}" type="pres">
      <dgm:prSet presAssocID="{DB306FCE-031B-4BF3-BB9C-66192ED89FAF}" presName="cycle" presStyleCnt="0"/>
      <dgm:spPr/>
    </dgm:pt>
    <dgm:pt modelId="{3E810C98-62DB-42A5-90D1-BE4B9ACA2A84}" type="pres">
      <dgm:prSet presAssocID="{DB306FCE-031B-4BF3-BB9C-66192ED89FAF}" presName="srcNode" presStyleLbl="node1" presStyleIdx="0" presStyleCnt="6"/>
      <dgm:spPr/>
    </dgm:pt>
    <dgm:pt modelId="{4012D951-9660-4D76-BD6A-BF0C00277EFD}" type="pres">
      <dgm:prSet presAssocID="{DB306FCE-031B-4BF3-BB9C-66192ED89FAF}" presName="conn" presStyleLbl="parChTrans1D2" presStyleIdx="0" presStyleCnt="1"/>
      <dgm:spPr/>
    </dgm:pt>
    <dgm:pt modelId="{3BCA4750-E2C7-45A4-9FB6-4A740CB1B9B3}" type="pres">
      <dgm:prSet presAssocID="{DB306FCE-031B-4BF3-BB9C-66192ED89FAF}" presName="extraNode" presStyleLbl="node1" presStyleIdx="0" presStyleCnt="6"/>
      <dgm:spPr/>
    </dgm:pt>
    <dgm:pt modelId="{EBED3877-7319-4468-9ACA-37C71ED8DD4B}" type="pres">
      <dgm:prSet presAssocID="{DB306FCE-031B-4BF3-BB9C-66192ED89FAF}" presName="dstNode" presStyleLbl="node1" presStyleIdx="0" presStyleCnt="6"/>
      <dgm:spPr/>
    </dgm:pt>
    <dgm:pt modelId="{B80362DF-9DCB-44AA-892D-8BE60DA05AC0}" type="pres">
      <dgm:prSet presAssocID="{8FB6F0C6-08D6-40F0-8D6A-D212300A848A}" presName="text_1" presStyleLbl="node1" presStyleIdx="0" presStyleCnt="6">
        <dgm:presLayoutVars>
          <dgm:bulletEnabled val="1"/>
        </dgm:presLayoutVars>
      </dgm:prSet>
      <dgm:spPr/>
    </dgm:pt>
    <dgm:pt modelId="{13FAA99D-C804-485D-A6E0-2A5F788FD265}" type="pres">
      <dgm:prSet presAssocID="{8FB6F0C6-08D6-40F0-8D6A-D212300A848A}" presName="accent_1" presStyleCnt="0"/>
      <dgm:spPr/>
    </dgm:pt>
    <dgm:pt modelId="{8BD33EFD-5665-4502-B553-43858A346B76}" type="pres">
      <dgm:prSet presAssocID="{8FB6F0C6-08D6-40F0-8D6A-D212300A848A}" presName="accentRepeatNode" presStyleLbl="solidFgAcc1" presStyleIdx="0" presStyleCnt="6"/>
      <dgm:spPr/>
    </dgm:pt>
    <dgm:pt modelId="{A5589AC0-DECA-4DF9-842C-D34DE94BA830}" type="pres">
      <dgm:prSet presAssocID="{A5CD3395-746D-4266-BCC1-2B4E6DD24082}" presName="text_2" presStyleLbl="node1" presStyleIdx="1" presStyleCnt="6" custScaleY="143520">
        <dgm:presLayoutVars>
          <dgm:bulletEnabled val="1"/>
        </dgm:presLayoutVars>
      </dgm:prSet>
      <dgm:spPr/>
    </dgm:pt>
    <dgm:pt modelId="{84C81448-3471-4E1A-BA9D-1B51BD017401}" type="pres">
      <dgm:prSet presAssocID="{A5CD3395-746D-4266-BCC1-2B4E6DD24082}" presName="accent_2" presStyleCnt="0"/>
      <dgm:spPr/>
    </dgm:pt>
    <dgm:pt modelId="{94103642-911C-4DEE-BF27-DF7AF5585516}" type="pres">
      <dgm:prSet presAssocID="{A5CD3395-746D-4266-BCC1-2B4E6DD24082}" presName="accentRepeatNode" presStyleLbl="solidFgAcc1" presStyleIdx="1" presStyleCnt="6"/>
      <dgm:spPr/>
    </dgm:pt>
    <dgm:pt modelId="{B4B32078-D28F-4B5F-9965-2CBFA5879162}" type="pres">
      <dgm:prSet presAssocID="{549B8767-429D-4084-841A-D57318057049}" presName="text_3" presStyleLbl="node1" presStyleIdx="2" presStyleCnt="6">
        <dgm:presLayoutVars>
          <dgm:bulletEnabled val="1"/>
        </dgm:presLayoutVars>
      </dgm:prSet>
      <dgm:spPr/>
    </dgm:pt>
    <dgm:pt modelId="{8EC72D75-7AA5-4271-9D32-D59BCFCBEA08}" type="pres">
      <dgm:prSet presAssocID="{549B8767-429D-4084-841A-D57318057049}" presName="accent_3" presStyleCnt="0"/>
      <dgm:spPr/>
    </dgm:pt>
    <dgm:pt modelId="{1462ABE2-06A2-48B9-B102-562D35DEDF37}" type="pres">
      <dgm:prSet presAssocID="{549B8767-429D-4084-841A-D57318057049}" presName="accentRepeatNode" presStyleLbl="solidFgAcc1" presStyleIdx="2" presStyleCnt="6"/>
      <dgm:spPr/>
    </dgm:pt>
    <dgm:pt modelId="{984BCB67-0892-4AE1-A4FA-1F607AD4F64F}" type="pres">
      <dgm:prSet presAssocID="{2DA253B4-6660-4819-88FB-0461F22E2D95}" presName="text_4" presStyleLbl="node1" presStyleIdx="3" presStyleCnt="6">
        <dgm:presLayoutVars>
          <dgm:bulletEnabled val="1"/>
        </dgm:presLayoutVars>
      </dgm:prSet>
      <dgm:spPr/>
    </dgm:pt>
    <dgm:pt modelId="{A1B048BB-0985-454F-B86B-90DD72844C2F}" type="pres">
      <dgm:prSet presAssocID="{2DA253B4-6660-4819-88FB-0461F22E2D95}" presName="accent_4" presStyleCnt="0"/>
      <dgm:spPr/>
    </dgm:pt>
    <dgm:pt modelId="{60BBC5D1-7B39-42E0-8A5C-D4DEB3566667}" type="pres">
      <dgm:prSet presAssocID="{2DA253B4-6660-4819-88FB-0461F22E2D95}" presName="accentRepeatNode" presStyleLbl="solidFgAcc1" presStyleIdx="3" presStyleCnt="6"/>
      <dgm:spPr/>
    </dgm:pt>
    <dgm:pt modelId="{D667F60C-5D54-458F-9A51-BCDE317521E0}" type="pres">
      <dgm:prSet presAssocID="{FA399354-FC94-4D10-9C6B-A20A5CE35D53}" presName="text_5" presStyleLbl="node1" presStyleIdx="4" presStyleCnt="6">
        <dgm:presLayoutVars>
          <dgm:bulletEnabled val="1"/>
        </dgm:presLayoutVars>
      </dgm:prSet>
      <dgm:spPr/>
    </dgm:pt>
    <dgm:pt modelId="{A90BBFA2-0D25-4996-99B7-D02A307B0995}" type="pres">
      <dgm:prSet presAssocID="{FA399354-FC94-4D10-9C6B-A20A5CE35D53}" presName="accent_5" presStyleCnt="0"/>
      <dgm:spPr/>
    </dgm:pt>
    <dgm:pt modelId="{AFDB3FA4-B42C-40C8-AAB0-F39C5E1F17AB}" type="pres">
      <dgm:prSet presAssocID="{FA399354-FC94-4D10-9C6B-A20A5CE35D53}" presName="accentRepeatNode" presStyleLbl="solidFgAcc1" presStyleIdx="4" presStyleCnt="6"/>
      <dgm:spPr/>
    </dgm:pt>
    <dgm:pt modelId="{AEED2AB6-762A-4DC7-A945-777088992CD0}" type="pres">
      <dgm:prSet presAssocID="{274D2418-A18A-45BE-A8E9-DD64FEDE56E6}" presName="text_6" presStyleLbl="node1" presStyleIdx="5" presStyleCnt="6">
        <dgm:presLayoutVars>
          <dgm:bulletEnabled val="1"/>
        </dgm:presLayoutVars>
      </dgm:prSet>
      <dgm:spPr/>
    </dgm:pt>
    <dgm:pt modelId="{2DB8F8EB-6B74-478F-9A24-0BB2974596B0}" type="pres">
      <dgm:prSet presAssocID="{274D2418-A18A-45BE-A8E9-DD64FEDE56E6}" presName="accent_6" presStyleCnt="0"/>
      <dgm:spPr/>
    </dgm:pt>
    <dgm:pt modelId="{BBCDF817-0118-4BC2-A775-0D4EDCEAC9B7}" type="pres">
      <dgm:prSet presAssocID="{274D2418-A18A-45BE-A8E9-DD64FEDE56E6}" presName="accentRepeatNode" presStyleLbl="solidFgAcc1" presStyleIdx="5" presStyleCnt="6"/>
      <dgm:spPr/>
    </dgm:pt>
  </dgm:ptLst>
  <dgm:cxnLst>
    <dgm:cxn modelId="{18B5911B-D74D-4924-BDA6-CA9004A54543}" type="presOf" srcId="{E082363B-61EB-4708-8D43-F955ABA38010}" destId="{4012D951-9660-4D76-BD6A-BF0C00277EFD}" srcOrd="0" destOrd="0" presId="urn:microsoft.com/office/officeart/2008/layout/VerticalCurvedList"/>
    <dgm:cxn modelId="{263E6C3A-B644-4985-8A81-6B13B637EA2B}" type="presOf" srcId="{2DA253B4-6660-4819-88FB-0461F22E2D95}" destId="{984BCB67-0892-4AE1-A4FA-1F607AD4F64F}" srcOrd="0" destOrd="0" presId="urn:microsoft.com/office/officeart/2008/layout/VerticalCurvedList"/>
    <dgm:cxn modelId="{07E98243-D2FD-4595-85DE-28D5486AB8C0}" srcId="{DB306FCE-031B-4BF3-BB9C-66192ED89FAF}" destId="{549B8767-429D-4084-841A-D57318057049}" srcOrd="2" destOrd="0" parTransId="{6BC95EE0-6033-414E-AC79-D2818581E476}" sibTransId="{287D8FFD-92C0-4E15-A0B0-876D7736BC10}"/>
    <dgm:cxn modelId="{5FB6E754-2CCA-4046-93EC-5EB333F19738}" type="presOf" srcId="{8FB6F0C6-08D6-40F0-8D6A-D212300A848A}" destId="{B80362DF-9DCB-44AA-892D-8BE60DA05AC0}" srcOrd="0" destOrd="0" presId="urn:microsoft.com/office/officeart/2008/layout/VerticalCurvedList"/>
    <dgm:cxn modelId="{D0D43B57-1666-4138-9B4E-97DCAD3338CF}" type="presOf" srcId="{FA399354-FC94-4D10-9C6B-A20A5CE35D53}" destId="{D667F60C-5D54-458F-9A51-BCDE317521E0}" srcOrd="0" destOrd="0" presId="urn:microsoft.com/office/officeart/2008/layout/VerticalCurvedList"/>
    <dgm:cxn modelId="{2E250758-E348-48B4-AC7C-5E7ED1A10111}" srcId="{DB306FCE-031B-4BF3-BB9C-66192ED89FAF}" destId="{8FB6F0C6-08D6-40F0-8D6A-D212300A848A}" srcOrd="0" destOrd="0" parTransId="{83A83C2A-38B2-41FA-9DC4-FB10F4567B40}" sibTransId="{E082363B-61EB-4708-8D43-F955ABA38010}"/>
    <dgm:cxn modelId="{B38FD074-0A72-4685-89F8-A951D00A0628}" srcId="{DB306FCE-031B-4BF3-BB9C-66192ED89FAF}" destId="{A5CD3395-746D-4266-BCC1-2B4E6DD24082}" srcOrd="1" destOrd="0" parTransId="{FB2FBBB1-C69A-4A17-B0F1-2C6895936918}" sibTransId="{64C15D26-667D-4499-A318-87A533552854}"/>
    <dgm:cxn modelId="{D423E674-0C60-4358-92B1-2EE62F6273F9}" srcId="{DB306FCE-031B-4BF3-BB9C-66192ED89FAF}" destId="{2DA253B4-6660-4819-88FB-0461F22E2D95}" srcOrd="3" destOrd="0" parTransId="{D2AAB4EA-C7C9-4104-8621-0F1982E09022}" sibTransId="{B2981084-89AA-4B3C-9A0C-7C731B2304B3}"/>
    <dgm:cxn modelId="{A501E27A-9D7C-4873-A8EA-1ED60C556CF3}" srcId="{DB306FCE-031B-4BF3-BB9C-66192ED89FAF}" destId="{FA399354-FC94-4D10-9C6B-A20A5CE35D53}" srcOrd="4" destOrd="0" parTransId="{AD405445-A3CE-4DB2-9C30-844FE438D1BF}" sibTransId="{3ABE2C99-3CE7-4035-9E55-140049A547A4}"/>
    <dgm:cxn modelId="{BB78C88D-2683-4470-A293-C3237D1CA562}" type="presOf" srcId="{DB306FCE-031B-4BF3-BB9C-66192ED89FAF}" destId="{0D566DFD-E512-45BB-88B1-EB4440F26C96}" srcOrd="0" destOrd="0" presId="urn:microsoft.com/office/officeart/2008/layout/VerticalCurvedList"/>
    <dgm:cxn modelId="{D2EE3B91-F689-4985-9B23-1531AE08C90F}" type="presOf" srcId="{A5CD3395-746D-4266-BCC1-2B4E6DD24082}" destId="{A5589AC0-DECA-4DF9-842C-D34DE94BA830}" srcOrd="0" destOrd="0" presId="urn:microsoft.com/office/officeart/2008/layout/VerticalCurvedList"/>
    <dgm:cxn modelId="{96F198AF-0440-4A9B-A956-E96EB2B4C29E}" type="presOf" srcId="{274D2418-A18A-45BE-A8E9-DD64FEDE56E6}" destId="{AEED2AB6-762A-4DC7-A945-777088992CD0}" srcOrd="0" destOrd="0" presId="urn:microsoft.com/office/officeart/2008/layout/VerticalCurvedList"/>
    <dgm:cxn modelId="{B35516F7-2739-4309-B5A6-E13F62D3945A}" type="presOf" srcId="{549B8767-429D-4084-841A-D57318057049}" destId="{B4B32078-D28F-4B5F-9965-2CBFA5879162}" srcOrd="0" destOrd="0" presId="urn:microsoft.com/office/officeart/2008/layout/VerticalCurvedList"/>
    <dgm:cxn modelId="{85D306FE-3896-4989-977B-CA6963098543}" srcId="{DB306FCE-031B-4BF3-BB9C-66192ED89FAF}" destId="{274D2418-A18A-45BE-A8E9-DD64FEDE56E6}" srcOrd="5" destOrd="0" parTransId="{96DCC739-28B2-430C-8E92-7C7C1B97A628}" sibTransId="{8DC5438F-1380-4E98-B63B-D83D662EE388}"/>
    <dgm:cxn modelId="{36BCBBB8-70CF-47F3-B706-DC7A15B1DA0D}" type="presParOf" srcId="{0D566DFD-E512-45BB-88B1-EB4440F26C96}" destId="{FFDA6DA3-EA32-42D0-86E0-D66B0E5B438C}" srcOrd="0" destOrd="0" presId="urn:microsoft.com/office/officeart/2008/layout/VerticalCurvedList"/>
    <dgm:cxn modelId="{EC194EB2-DA96-418C-B239-A230AFFAD78E}" type="presParOf" srcId="{FFDA6DA3-EA32-42D0-86E0-D66B0E5B438C}" destId="{8D7E21DD-557A-494E-89A5-B1F445B760D2}" srcOrd="0" destOrd="0" presId="urn:microsoft.com/office/officeart/2008/layout/VerticalCurvedList"/>
    <dgm:cxn modelId="{28F45B44-F038-4ED9-8FC9-E138E13D3160}" type="presParOf" srcId="{8D7E21DD-557A-494E-89A5-B1F445B760D2}" destId="{3E810C98-62DB-42A5-90D1-BE4B9ACA2A84}" srcOrd="0" destOrd="0" presId="urn:microsoft.com/office/officeart/2008/layout/VerticalCurvedList"/>
    <dgm:cxn modelId="{858E3EC7-AF8D-4AA0-B66B-2559A4B00625}" type="presParOf" srcId="{8D7E21DD-557A-494E-89A5-B1F445B760D2}" destId="{4012D951-9660-4D76-BD6A-BF0C00277EFD}" srcOrd="1" destOrd="0" presId="urn:microsoft.com/office/officeart/2008/layout/VerticalCurvedList"/>
    <dgm:cxn modelId="{1F97A210-4101-434A-8C05-8073D79ACB0E}" type="presParOf" srcId="{8D7E21DD-557A-494E-89A5-B1F445B760D2}" destId="{3BCA4750-E2C7-45A4-9FB6-4A740CB1B9B3}" srcOrd="2" destOrd="0" presId="urn:microsoft.com/office/officeart/2008/layout/VerticalCurvedList"/>
    <dgm:cxn modelId="{0BC13AC5-C581-4990-9E4C-304753430553}" type="presParOf" srcId="{8D7E21DD-557A-494E-89A5-B1F445B760D2}" destId="{EBED3877-7319-4468-9ACA-37C71ED8DD4B}" srcOrd="3" destOrd="0" presId="urn:microsoft.com/office/officeart/2008/layout/VerticalCurvedList"/>
    <dgm:cxn modelId="{7C834ADE-2980-4B92-9853-6B4999C7AE27}" type="presParOf" srcId="{FFDA6DA3-EA32-42D0-86E0-D66B0E5B438C}" destId="{B80362DF-9DCB-44AA-892D-8BE60DA05AC0}" srcOrd="1" destOrd="0" presId="urn:microsoft.com/office/officeart/2008/layout/VerticalCurvedList"/>
    <dgm:cxn modelId="{A4FACEF1-503C-46C7-82BD-A548A3E28825}" type="presParOf" srcId="{FFDA6DA3-EA32-42D0-86E0-D66B0E5B438C}" destId="{13FAA99D-C804-485D-A6E0-2A5F788FD265}" srcOrd="2" destOrd="0" presId="urn:microsoft.com/office/officeart/2008/layout/VerticalCurvedList"/>
    <dgm:cxn modelId="{0C62CB73-00B0-4CCA-8C1E-5856A1BE3183}" type="presParOf" srcId="{13FAA99D-C804-485D-A6E0-2A5F788FD265}" destId="{8BD33EFD-5665-4502-B553-43858A346B76}" srcOrd="0" destOrd="0" presId="urn:microsoft.com/office/officeart/2008/layout/VerticalCurvedList"/>
    <dgm:cxn modelId="{9AC11968-3793-4AC9-AEC9-298C1052D1D8}" type="presParOf" srcId="{FFDA6DA3-EA32-42D0-86E0-D66B0E5B438C}" destId="{A5589AC0-DECA-4DF9-842C-D34DE94BA830}" srcOrd="3" destOrd="0" presId="urn:microsoft.com/office/officeart/2008/layout/VerticalCurvedList"/>
    <dgm:cxn modelId="{3AD17606-88AC-4202-B623-09E18A04DEE7}" type="presParOf" srcId="{FFDA6DA3-EA32-42D0-86E0-D66B0E5B438C}" destId="{84C81448-3471-4E1A-BA9D-1B51BD017401}" srcOrd="4" destOrd="0" presId="urn:microsoft.com/office/officeart/2008/layout/VerticalCurvedList"/>
    <dgm:cxn modelId="{1382ABF4-9B39-4136-A07D-733280237777}" type="presParOf" srcId="{84C81448-3471-4E1A-BA9D-1B51BD017401}" destId="{94103642-911C-4DEE-BF27-DF7AF5585516}" srcOrd="0" destOrd="0" presId="urn:microsoft.com/office/officeart/2008/layout/VerticalCurvedList"/>
    <dgm:cxn modelId="{106A6FDF-9271-4111-BB2B-4EACCC947928}" type="presParOf" srcId="{FFDA6DA3-EA32-42D0-86E0-D66B0E5B438C}" destId="{B4B32078-D28F-4B5F-9965-2CBFA5879162}" srcOrd="5" destOrd="0" presId="urn:microsoft.com/office/officeart/2008/layout/VerticalCurvedList"/>
    <dgm:cxn modelId="{214E1F4E-B21F-4C5A-A7A4-8E4FC4E0A4CC}" type="presParOf" srcId="{FFDA6DA3-EA32-42D0-86E0-D66B0E5B438C}" destId="{8EC72D75-7AA5-4271-9D32-D59BCFCBEA08}" srcOrd="6" destOrd="0" presId="urn:microsoft.com/office/officeart/2008/layout/VerticalCurvedList"/>
    <dgm:cxn modelId="{FE643C02-92F8-406B-B972-4F976FD80C4A}" type="presParOf" srcId="{8EC72D75-7AA5-4271-9D32-D59BCFCBEA08}" destId="{1462ABE2-06A2-48B9-B102-562D35DEDF37}" srcOrd="0" destOrd="0" presId="urn:microsoft.com/office/officeart/2008/layout/VerticalCurvedList"/>
    <dgm:cxn modelId="{B4292334-1DC3-4248-A68A-BC5B4B8E11C2}" type="presParOf" srcId="{FFDA6DA3-EA32-42D0-86E0-D66B0E5B438C}" destId="{984BCB67-0892-4AE1-A4FA-1F607AD4F64F}" srcOrd="7" destOrd="0" presId="urn:microsoft.com/office/officeart/2008/layout/VerticalCurvedList"/>
    <dgm:cxn modelId="{FDDF95D8-D238-4EEE-A100-8C3789CAB207}" type="presParOf" srcId="{FFDA6DA3-EA32-42D0-86E0-D66B0E5B438C}" destId="{A1B048BB-0985-454F-B86B-90DD72844C2F}" srcOrd="8" destOrd="0" presId="urn:microsoft.com/office/officeart/2008/layout/VerticalCurvedList"/>
    <dgm:cxn modelId="{AB6EEA8C-C9F6-4413-98CF-736FD97879EB}" type="presParOf" srcId="{A1B048BB-0985-454F-B86B-90DD72844C2F}" destId="{60BBC5D1-7B39-42E0-8A5C-D4DEB3566667}" srcOrd="0" destOrd="0" presId="urn:microsoft.com/office/officeart/2008/layout/VerticalCurvedList"/>
    <dgm:cxn modelId="{B0CF2113-8240-44E6-A967-8F6494379187}" type="presParOf" srcId="{FFDA6DA3-EA32-42D0-86E0-D66B0E5B438C}" destId="{D667F60C-5D54-458F-9A51-BCDE317521E0}" srcOrd="9" destOrd="0" presId="urn:microsoft.com/office/officeart/2008/layout/VerticalCurvedList"/>
    <dgm:cxn modelId="{C78617B2-F62D-4720-831B-DA8CEEB48BC2}" type="presParOf" srcId="{FFDA6DA3-EA32-42D0-86E0-D66B0E5B438C}" destId="{A90BBFA2-0D25-4996-99B7-D02A307B0995}" srcOrd="10" destOrd="0" presId="urn:microsoft.com/office/officeart/2008/layout/VerticalCurvedList"/>
    <dgm:cxn modelId="{A913A064-CF5C-4EBB-8A9C-4859B8B0AF74}" type="presParOf" srcId="{A90BBFA2-0D25-4996-99B7-D02A307B0995}" destId="{AFDB3FA4-B42C-40C8-AAB0-F39C5E1F17AB}" srcOrd="0" destOrd="0" presId="urn:microsoft.com/office/officeart/2008/layout/VerticalCurvedList"/>
    <dgm:cxn modelId="{FAE9E630-BDF9-436D-9CB1-309E04CB5A8E}" type="presParOf" srcId="{FFDA6DA3-EA32-42D0-86E0-D66B0E5B438C}" destId="{AEED2AB6-762A-4DC7-A945-777088992CD0}" srcOrd="11" destOrd="0" presId="urn:microsoft.com/office/officeart/2008/layout/VerticalCurvedList"/>
    <dgm:cxn modelId="{B2063CCD-CE8B-49C4-A390-A7519D17035F}" type="presParOf" srcId="{FFDA6DA3-EA32-42D0-86E0-D66B0E5B438C}" destId="{2DB8F8EB-6B74-478F-9A24-0BB2974596B0}" srcOrd="12" destOrd="0" presId="urn:microsoft.com/office/officeart/2008/layout/VerticalCurvedList"/>
    <dgm:cxn modelId="{8DAEC8D6-84DA-47F9-8D91-C099E8BCD0DE}" type="presParOf" srcId="{2DB8F8EB-6B74-478F-9A24-0BB2974596B0}" destId="{BBCDF817-0118-4BC2-A775-0D4EDCEAC9B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9FBE9E-27E7-4B02-B268-B2277375AF0B}" type="doc">
      <dgm:prSet loTypeId="urn:microsoft.com/office/officeart/2005/8/layout/vProcess5" loCatId="process" qsTypeId="urn:microsoft.com/office/officeart/2005/8/quickstyle/3d4" qsCatId="3D" csTypeId="urn:microsoft.com/office/officeart/2005/8/colors/accent3_1" csCatId="accent3" phldr="1"/>
      <dgm:spPr/>
      <dgm:t>
        <a:bodyPr/>
        <a:lstStyle/>
        <a:p>
          <a:endParaRPr lang="tr-TR"/>
        </a:p>
      </dgm:t>
    </dgm:pt>
    <dgm:pt modelId="{36FD9B42-AAB0-4A46-85D7-6F076A5BDE74}">
      <dgm:prSet phldrT="[Metin]"/>
      <dgm:spPr/>
      <dgm:t>
        <a:bodyPr/>
        <a:lstStyle/>
        <a:p>
          <a:r>
            <a:rPr lang="tr-TR"/>
            <a:t>Destek kararı sonrası, taahhütnamesini BİDEB’e gönderen proje yürütücüsü adına açılmış hesaba destek miktarı yatırılır. </a:t>
          </a:r>
        </a:p>
      </dgm:t>
    </dgm:pt>
    <dgm:pt modelId="{2B4662B0-0104-4948-A1B5-152FEFF9524B}" type="parTrans" cxnId="{B0FB544D-EF1B-4A22-9DD1-9CB917EF7DE1}">
      <dgm:prSet/>
      <dgm:spPr/>
      <dgm:t>
        <a:bodyPr/>
        <a:lstStyle/>
        <a:p>
          <a:endParaRPr lang="tr-TR"/>
        </a:p>
      </dgm:t>
    </dgm:pt>
    <dgm:pt modelId="{9A966F27-69BA-4AB9-B134-5627F59201D6}" type="sibTrans" cxnId="{B0FB544D-EF1B-4A22-9DD1-9CB917EF7DE1}">
      <dgm:prSet/>
      <dgm:spPr/>
      <dgm:t>
        <a:bodyPr/>
        <a:lstStyle/>
        <a:p>
          <a:endParaRPr lang="tr-TR"/>
        </a:p>
      </dgm:t>
    </dgm:pt>
    <dgm:pt modelId="{6D23079D-C573-4F12-99F6-7FE878F15ADC}">
      <dgm:prSet phldrT="[Metin]"/>
      <dgm:spPr/>
      <dgm:t>
        <a:bodyPr/>
        <a:lstStyle/>
        <a:p>
          <a:r>
            <a:rPr lang="tr-TR" dirty="0"/>
            <a:t>Proje kapsamında demirbaş malzeme alımı yapılması durumunda, alınan malzemenin üniversite demirbaşına kaydı yapılır. </a:t>
          </a:r>
        </a:p>
      </dgm:t>
    </dgm:pt>
    <dgm:pt modelId="{F5F86489-56D0-4B64-9E12-87C019FCB344}" type="parTrans" cxnId="{806A4FD3-818D-49D3-BCBC-0C94C4D4B211}">
      <dgm:prSet/>
      <dgm:spPr/>
      <dgm:t>
        <a:bodyPr/>
        <a:lstStyle/>
        <a:p>
          <a:endParaRPr lang="tr-TR"/>
        </a:p>
      </dgm:t>
    </dgm:pt>
    <dgm:pt modelId="{1DC954CB-2CAE-4197-B00A-3AC7227628FB}" type="sibTrans" cxnId="{806A4FD3-818D-49D3-BCBC-0C94C4D4B211}">
      <dgm:prSet/>
      <dgm:spPr/>
      <dgm:t>
        <a:bodyPr/>
        <a:lstStyle/>
        <a:p>
          <a:endParaRPr lang="tr-TR"/>
        </a:p>
      </dgm:t>
    </dgm:pt>
    <dgm:pt modelId="{09E83B98-E026-4AE6-9DFE-DFCBD3921FB6}">
      <dgm:prSet phldrT="[Metin]"/>
      <dgm:spPr/>
      <dgm:t>
        <a:bodyPr/>
        <a:lstStyle/>
        <a:p>
          <a:r>
            <a:rPr lang="tr-TR"/>
            <a:t>Proje tamamlandıktan sonra TÜBİTAK tarafından belirlenen formatta hazırlanmış sonuç raporu, harcama belgeleri ve varsa demirbaş kaydı e-bideb sistemine yüklenir. </a:t>
          </a:r>
        </a:p>
      </dgm:t>
    </dgm:pt>
    <dgm:pt modelId="{B4656229-00EF-41BC-8B74-5241E2E14544}" type="parTrans" cxnId="{D130AF20-DB68-4740-830C-9F50E451C2C5}">
      <dgm:prSet/>
      <dgm:spPr/>
      <dgm:t>
        <a:bodyPr/>
        <a:lstStyle/>
        <a:p>
          <a:endParaRPr lang="tr-TR"/>
        </a:p>
      </dgm:t>
    </dgm:pt>
    <dgm:pt modelId="{27F28496-DEDE-478C-A89A-8427F7B0E91C}" type="sibTrans" cxnId="{D130AF20-DB68-4740-830C-9F50E451C2C5}">
      <dgm:prSet/>
      <dgm:spPr/>
      <dgm:t>
        <a:bodyPr/>
        <a:lstStyle/>
        <a:p>
          <a:endParaRPr lang="tr-TR"/>
        </a:p>
      </dgm:t>
    </dgm:pt>
    <dgm:pt modelId="{4E518592-1567-447B-979D-E48CE427A5E5}">
      <dgm:prSet/>
      <dgm:spPr/>
      <dgm:t>
        <a:bodyPr/>
        <a:lstStyle/>
        <a:p>
          <a:r>
            <a:rPr lang="tr-TR"/>
            <a:t>Yapılan harcamalara ilişkin belgeler TÜBİTAK tarafından incelenir. Proje yürütücüsü tarafından belgelendirilemeyen ve/veya TÜBİTAK tarafından onaylanmayan destek tutarı TÜBİTAK hesabına iade edilerek proje sonlandırılır. </a:t>
          </a:r>
        </a:p>
      </dgm:t>
    </dgm:pt>
    <dgm:pt modelId="{2DA254D2-9CD3-4B0E-AA98-E05A2B9EE615}" type="parTrans" cxnId="{D3801A58-9448-4BA4-85E2-DCD081A29292}">
      <dgm:prSet/>
      <dgm:spPr/>
      <dgm:t>
        <a:bodyPr/>
        <a:lstStyle/>
        <a:p>
          <a:endParaRPr lang="tr-TR"/>
        </a:p>
      </dgm:t>
    </dgm:pt>
    <dgm:pt modelId="{7647B8A5-ACA0-4499-95D8-C85AB4CA8779}" type="sibTrans" cxnId="{D3801A58-9448-4BA4-85E2-DCD081A29292}">
      <dgm:prSet/>
      <dgm:spPr/>
      <dgm:t>
        <a:bodyPr/>
        <a:lstStyle/>
        <a:p>
          <a:endParaRPr lang="tr-TR"/>
        </a:p>
      </dgm:t>
    </dgm:pt>
    <dgm:pt modelId="{F2ABF0EF-D323-48BE-8B66-85E5FF3B5108}" type="pres">
      <dgm:prSet presAssocID="{849FBE9E-27E7-4B02-B268-B2277375AF0B}" presName="outerComposite" presStyleCnt="0">
        <dgm:presLayoutVars>
          <dgm:chMax val="5"/>
          <dgm:dir/>
          <dgm:resizeHandles val="exact"/>
        </dgm:presLayoutVars>
      </dgm:prSet>
      <dgm:spPr/>
    </dgm:pt>
    <dgm:pt modelId="{3B1426B4-01B5-4DC5-8920-283CABFBB65E}" type="pres">
      <dgm:prSet presAssocID="{849FBE9E-27E7-4B02-B268-B2277375AF0B}" presName="dummyMaxCanvas" presStyleCnt="0">
        <dgm:presLayoutVars/>
      </dgm:prSet>
      <dgm:spPr/>
    </dgm:pt>
    <dgm:pt modelId="{1284BC89-C01E-4034-93F6-307B6B196F35}" type="pres">
      <dgm:prSet presAssocID="{849FBE9E-27E7-4B02-B268-B2277375AF0B}" presName="FourNodes_1" presStyleLbl="node1" presStyleIdx="0" presStyleCnt="4" custLinFactNeighborX="-913" custLinFactNeighborY="2276">
        <dgm:presLayoutVars>
          <dgm:bulletEnabled val="1"/>
        </dgm:presLayoutVars>
      </dgm:prSet>
      <dgm:spPr/>
    </dgm:pt>
    <dgm:pt modelId="{DC99CE6B-49EF-4BA9-8375-52C5DC7F8CA5}" type="pres">
      <dgm:prSet presAssocID="{849FBE9E-27E7-4B02-B268-B2277375AF0B}" presName="FourNodes_2" presStyleLbl="node1" presStyleIdx="1" presStyleCnt="4">
        <dgm:presLayoutVars>
          <dgm:bulletEnabled val="1"/>
        </dgm:presLayoutVars>
      </dgm:prSet>
      <dgm:spPr/>
    </dgm:pt>
    <dgm:pt modelId="{7E92120F-E151-4016-8FCA-88D8D62C0011}" type="pres">
      <dgm:prSet presAssocID="{849FBE9E-27E7-4B02-B268-B2277375AF0B}" presName="FourNodes_3" presStyleLbl="node1" presStyleIdx="2" presStyleCnt="4">
        <dgm:presLayoutVars>
          <dgm:bulletEnabled val="1"/>
        </dgm:presLayoutVars>
      </dgm:prSet>
      <dgm:spPr/>
    </dgm:pt>
    <dgm:pt modelId="{C4D1C71E-6A3E-42DA-AE1D-06095F37BE55}" type="pres">
      <dgm:prSet presAssocID="{849FBE9E-27E7-4B02-B268-B2277375AF0B}" presName="FourNodes_4" presStyleLbl="node1" presStyleIdx="3" presStyleCnt="4">
        <dgm:presLayoutVars>
          <dgm:bulletEnabled val="1"/>
        </dgm:presLayoutVars>
      </dgm:prSet>
      <dgm:spPr/>
    </dgm:pt>
    <dgm:pt modelId="{5A6FE467-57D7-433C-911E-8F796E88381E}" type="pres">
      <dgm:prSet presAssocID="{849FBE9E-27E7-4B02-B268-B2277375AF0B}" presName="FourConn_1-2" presStyleLbl="fgAccFollowNode1" presStyleIdx="0" presStyleCnt="3">
        <dgm:presLayoutVars>
          <dgm:bulletEnabled val="1"/>
        </dgm:presLayoutVars>
      </dgm:prSet>
      <dgm:spPr/>
    </dgm:pt>
    <dgm:pt modelId="{0D2AE283-2862-487C-AE75-5A395470F0B3}" type="pres">
      <dgm:prSet presAssocID="{849FBE9E-27E7-4B02-B268-B2277375AF0B}" presName="FourConn_2-3" presStyleLbl="fgAccFollowNode1" presStyleIdx="1" presStyleCnt="3">
        <dgm:presLayoutVars>
          <dgm:bulletEnabled val="1"/>
        </dgm:presLayoutVars>
      </dgm:prSet>
      <dgm:spPr/>
    </dgm:pt>
    <dgm:pt modelId="{AFA0DF8F-47FA-4098-AC87-71EC7EEBA347}" type="pres">
      <dgm:prSet presAssocID="{849FBE9E-27E7-4B02-B268-B2277375AF0B}" presName="FourConn_3-4" presStyleLbl="fgAccFollowNode1" presStyleIdx="2" presStyleCnt="3">
        <dgm:presLayoutVars>
          <dgm:bulletEnabled val="1"/>
        </dgm:presLayoutVars>
      </dgm:prSet>
      <dgm:spPr/>
    </dgm:pt>
    <dgm:pt modelId="{8EB1BBC7-EE37-4182-8BE0-E2CBB1EE4532}" type="pres">
      <dgm:prSet presAssocID="{849FBE9E-27E7-4B02-B268-B2277375AF0B}" presName="FourNodes_1_text" presStyleLbl="node1" presStyleIdx="3" presStyleCnt="4">
        <dgm:presLayoutVars>
          <dgm:bulletEnabled val="1"/>
        </dgm:presLayoutVars>
      </dgm:prSet>
      <dgm:spPr/>
    </dgm:pt>
    <dgm:pt modelId="{B1EABC0E-7DC8-43DD-9326-C3808E25D9DC}" type="pres">
      <dgm:prSet presAssocID="{849FBE9E-27E7-4B02-B268-B2277375AF0B}" presName="FourNodes_2_text" presStyleLbl="node1" presStyleIdx="3" presStyleCnt="4">
        <dgm:presLayoutVars>
          <dgm:bulletEnabled val="1"/>
        </dgm:presLayoutVars>
      </dgm:prSet>
      <dgm:spPr/>
    </dgm:pt>
    <dgm:pt modelId="{A6388182-0CF3-4E6F-9761-F58318EAE85D}" type="pres">
      <dgm:prSet presAssocID="{849FBE9E-27E7-4B02-B268-B2277375AF0B}" presName="FourNodes_3_text" presStyleLbl="node1" presStyleIdx="3" presStyleCnt="4">
        <dgm:presLayoutVars>
          <dgm:bulletEnabled val="1"/>
        </dgm:presLayoutVars>
      </dgm:prSet>
      <dgm:spPr/>
    </dgm:pt>
    <dgm:pt modelId="{80CDDFE3-4F9F-4893-B8A3-9389546CBC9E}" type="pres">
      <dgm:prSet presAssocID="{849FBE9E-27E7-4B02-B268-B2277375AF0B}" presName="FourNodes_4_text" presStyleLbl="node1" presStyleIdx="3" presStyleCnt="4">
        <dgm:presLayoutVars>
          <dgm:bulletEnabled val="1"/>
        </dgm:presLayoutVars>
      </dgm:prSet>
      <dgm:spPr/>
    </dgm:pt>
  </dgm:ptLst>
  <dgm:cxnLst>
    <dgm:cxn modelId="{9E0EAF0B-B4CD-429B-A43C-6BB6D75EC49C}" type="presOf" srcId="{4E518592-1567-447B-979D-E48CE427A5E5}" destId="{C4D1C71E-6A3E-42DA-AE1D-06095F37BE55}" srcOrd="0" destOrd="0" presId="urn:microsoft.com/office/officeart/2005/8/layout/vProcess5"/>
    <dgm:cxn modelId="{D130AF20-DB68-4740-830C-9F50E451C2C5}" srcId="{849FBE9E-27E7-4B02-B268-B2277375AF0B}" destId="{09E83B98-E026-4AE6-9DFE-DFCBD3921FB6}" srcOrd="2" destOrd="0" parTransId="{B4656229-00EF-41BC-8B74-5241E2E14544}" sibTransId="{27F28496-DEDE-478C-A89A-8427F7B0E91C}"/>
    <dgm:cxn modelId="{F590DD31-F905-453C-B38E-218E3246EBD5}" type="presOf" srcId="{6D23079D-C573-4F12-99F6-7FE878F15ADC}" destId="{DC99CE6B-49EF-4BA9-8375-52C5DC7F8CA5}" srcOrd="0" destOrd="0" presId="urn:microsoft.com/office/officeart/2005/8/layout/vProcess5"/>
    <dgm:cxn modelId="{D79D7D38-ED46-4AEE-B559-B6BFC12CF0BA}" type="presOf" srcId="{09E83B98-E026-4AE6-9DFE-DFCBD3921FB6}" destId="{7E92120F-E151-4016-8FCA-88D8D62C0011}" srcOrd="0" destOrd="0" presId="urn:microsoft.com/office/officeart/2005/8/layout/vProcess5"/>
    <dgm:cxn modelId="{694F5043-C87F-4BE5-98BC-6577C8F34C69}" type="presOf" srcId="{9A966F27-69BA-4AB9-B134-5627F59201D6}" destId="{5A6FE467-57D7-433C-911E-8F796E88381E}" srcOrd="0" destOrd="0" presId="urn:microsoft.com/office/officeart/2005/8/layout/vProcess5"/>
    <dgm:cxn modelId="{257C7C47-770C-4359-BB7F-C28E1A19448B}" type="presOf" srcId="{6D23079D-C573-4F12-99F6-7FE878F15ADC}" destId="{B1EABC0E-7DC8-43DD-9326-C3808E25D9DC}" srcOrd="1" destOrd="0" presId="urn:microsoft.com/office/officeart/2005/8/layout/vProcess5"/>
    <dgm:cxn modelId="{B0FB544D-EF1B-4A22-9DD1-9CB917EF7DE1}" srcId="{849FBE9E-27E7-4B02-B268-B2277375AF0B}" destId="{36FD9B42-AAB0-4A46-85D7-6F076A5BDE74}" srcOrd="0" destOrd="0" parTransId="{2B4662B0-0104-4948-A1B5-152FEFF9524B}" sibTransId="{9A966F27-69BA-4AB9-B134-5627F59201D6}"/>
    <dgm:cxn modelId="{088B374F-8905-4AAB-8C49-7A530FCC3E98}" type="presOf" srcId="{4E518592-1567-447B-979D-E48CE427A5E5}" destId="{80CDDFE3-4F9F-4893-B8A3-9389546CBC9E}" srcOrd="1" destOrd="0" presId="urn:microsoft.com/office/officeart/2005/8/layout/vProcess5"/>
    <dgm:cxn modelId="{F7F75351-0989-4CA0-AA13-B0268B673E02}" type="presOf" srcId="{09E83B98-E026-4AE6-9DFE-DFCBD3921FB6}" destId="{A6388182-0CF3-4E6F-9761-F58318EAE85D}" srcOrd="1" destOrd="0" presId="urn:microsoft.com/office/officeart/2005/8/layout/vProcess5"/>
    <dgm:cxn modelId="{D3801A58-9448-4BA4-85E2-DCD081A29292}" srcId="{849FBE9E-27E7-4B02-B268-B2277375AF0B}" destId="{4E518592-1567-447B-979D-E48CE427A5E5}" srcOrd="3" destOrd="0" parTransId="{2DA254D2-9CD3-4B0E-AA98-E05A2B9EE615}" sibTransId="{7647B8A5-ACA0-4499-95D8-C85AB4CA8779}"/>
    <dgm:cxn modelId="{62F31D59-3048-4402-9369-705106F1F51C}" type="presOf" srcId="{27F28496-DEDE-478C-A89A-8427F7B0E91C}" destId="{AFA0DF8F-47FA-4098-AC87-71EC7EEBA347}" srcOrd="0" destOrd="0" presId="urn:microsoft.com/office/officeart/2005/8/layout/vProcess5"/>
    <dgm:cxn modelId="{535BEB9C-86B1-4A69-9972-26BD9A2F1776}" type="presOf" srcId="{1DC954CB-2CAE-4197-B00A-3AC7227628FB}" destId="{0D2AE283-2862-487C-AE75-5A395470F0B3}" srcOrd="0" destOrd="0" presId="urn:microsoft.com/office/officeart/2005/8/layout/vProcess5"/>
    <dgm:cxn modelId="{3FF618B2-BCC2-4554-9049-F5A1C7670048}" type="presOf" srcId="{36FD9B42-AAB0-4A46-85D7-6F076A5BDE74}" destId="{8EB1BBC7-EE37-4182-8BE0-E2CBB1EE4532}" srcOrd="1" destOrd="0" presId="urn:microsoft.com/office/officeart/2005/8/layout/vProcess5"/>
    <dgm:cxn modelId="{607984BD-5D66-480B-888C-4CBED44FABEF}" type="presOf" srcId="{36FD9B42-AAB0-4A46-85D7-6F076A5BDE74}" destId="{1284BC89-C01E-4034-93F6-307B6B196F35}" srcOrd="0" destOrd="0" presId="urn:microsoft.com/office/officeart/2005/8/layout/vProcess5"/>
    <dgm:cxn modelId="{806A4FD3-818D-49D3-BCBC-0C94C4D4B211}" srcId="{849FBE9E-27E7-4B02-B268-B2277375AF0B}" destId="{6D23079D-C573-4F12-99F6-7FE878F15ADC}" srcOrd="1" destOrd="0" parTransId="{F5F86489-56D0-4B64-9E12-87C019FCB344}" sibTransId="{1DC954CB-2CAE-4197-B00A-3AC7227628FB}"/>
    <dgm:cxn modelId="{88C82AFC-5F56-49BF-AB63-688D2CA66A38}" type="presOf" srcId="{849FBE9E-27E7-4B02-B268-B2277375AF0B}" destId="{F2ABF0EF-D323-48BE-8B66-85E5FF3B5108}" srcOrd="0" destOrd="0" presId="urn:microsoft.com/office/officeart/2005/8/layout/vProcess5"/>
    <dgm:cxn modelId="{F90F0967-988D-438B-85A2-0D0EE793E523}" type="presParOf" srcId="{F2ABF0EF-D323-48BE-8B66-85E5FF3B5108}" destId="{3B1426B4-01B5-4DC5-8920-283CABFBB65E}" srcOrd="0" destOrd="0" presId="urn:microsoft.com/office/officeart/2005/8/layout/vProcess5"/>
    <dgm:cxn modelId="{3AD480FC-F0B5-463D-A18B-2779C1B0A9DB}" type="presParOf" srcId="{F2ABF0EF-D323-48BE-8B66-85E5FF3B5108}" destId="{1284BC89-C01E-4034-93F6-307B6B196F35}" srcOrd="1" destOrd="0" presId="urn:microsoft.com/office/officeart/2005/8/layout/vProcess5"/>
    <dgm:cxn modelId="{2D450613-FC71-4D0C-916F-129DF61B189E}" type="presParOf" srcId="{F2ABF0EF-D323-48BE-8B66-85E5FF3B5108}" destId="{DC99CE6B-49EF-4BA9-8375-52C5DC7F8CA5}" srcOrd="2" destOrd="0" presId="urn:microsoft.com/office/officeart/2005/8/layout/vProcess5"/>
    <dgm:cxn modelId="{A9D002B5-EF11-4CEB-99A8-AD42D3EEC233}" type="presParOf" srcId="{F2ABF0EF-D323-48BE-8B66-85E5FF3B5108}" destId="{7E92120F-E151-4016-8FCA-88D8D62C0011}" srcOrd="3" destOrd="0" presId="urn:microsoft.com/office/officeart/2005/8/layout/vProcess5"/>
    <dgm:cxn modelId="{ED3DE6DD-4FD2-46F1-9FFA-76449C70B8BE}" type="presParOf" srcId="{F2ABF0EF-D323-48BE-8B66-85E5FF3B5108}" destId="{C4D1C71E-6A3E-42DA-AE1D-06095F37BE55}" srcOrd="4" destOrd="0" presId="urn:microsoft.com/office/officeart/2005/8/layout/vProcess5"/>
    <dgm:cxn modelId="{1C787486-AD15-475E-B39C-684F6CCC846E}" type="presParOf" srcId="{F2ABF0EF-D323-48BE-8B66-85E5FF3B5108}" destId="{5A6FE467-57D7-433C-911E-8F796E88381E}" srcOrd="5" destOrd="0" presId="urn:microsoft.com/office/officeart/2005/8/layout/vProcess5"/>
    <dgm:cxn modelId="{F309B12E-7327-4C92-A490-994DE6302899}" type="presParOf" srcId="{F2ABF0EF-D323-48BE-8B66-85E5FF3B5108}" destId="{0D2AE283-2862-487C-AE75-5A395470F0B3}" srcOrd="6" destOrd="0" presId="urn:microsoft.com/office/officeart/2005/8/layout/vProcess5"/>
    <dgm:cxn modelId="{E5D46EE1-54D4-4BF9-B8AA-3BA9862715CA}" type="presParOf" srcId="{F2ABF0EF-D323-48BE-8B66-85E5FF3B5108}" destId="{AFA0DF8F-47FA-4098-AC87-71EC7EEBA347}" srcOrd="7" destOrd="0" presId="urn:microsoft.com/office/officeart/2005/8/layout/vProcess5"/>
    <dgm:cxn modelId="{D54F613D-D4ED-4A1B-AB49-9CC6A87B1500}" type="presParOf" srcId="{F2ABF0EF-D323-48BE-8B66-85E5FF3B5108}" destId="{8EB1BBC7-EE37-4182-8BE0-E2CBB1EE4532}" srcOrd="8" destOrd="0" presId="urn:microsoft.com/office/officeart/2005/8/layout/vProcess5"/>
    <dgm:cxn modelId="{E3B0B88F-E566-436A-8EC7-F84C9202422C}" type="presParOf" srcId="{F2ABF0EF-D323-48BE-8B66-85E5FF3B5108}" destId="{B1EABC0E-7DC8-43DD-9326-C3808E25D9DC}" srcOrd="9" destOrd="0" presId="urn:microsoft.com/office/officeart/2005/8/layout/vProcess5"/>
    <dgm:cxn modelId="{A99B798B-BF1D-4D41-AFDE-816CA685D19B}" type="presParOf" srcId="{F2ABF0EF-D323-48BE-8B66-85E5FF3B5108}" destId="{A6388182-0CF3-4E6F-9761-F58318EAE85D}" srcOrd="10" destOrd="0" presId="urn:microsoft.com/office/officeart/2005/8/layout/vProcess5"/>
    <dgm:cxn modelId="{AD666561-41AD-4A84-A1A4-CCC491315FBA}" type="presParOf" srcId="{F2ABF0EF-D323-48BE-8B66-85E5FF3B5108}" destId="{80CDDFE3-4F9F-4893-B8A3-9389546CBC9E}"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202D88-AEBF-4409-A89B-71D3F86F283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tr-TR"/>
        </a:p>
      </dgm:t>
    </dgm:pt>
    <dgm:pt modelId="{33057E10-C95C-4B4E-882C-50BADEE6828B}">
      <dgm:prSet phldrT="[Metin]"/>
      <dgm:spPr/>
      <dgm:t>
        <a:bodyPr/>
        <a:lstStyle/>
        <a:p>
          <a:r>
            <a:rPr lang="tr-TR">
              <a:solidFill>
                <a:schemeClr val="bg1"/>
              </a:solidFill>
            </a:rPr>
            <a:t>Değerlendirme sonuçlarının açıklandığının TÜBİTAK web sayfasında duyurulmasını takip eden en çok bir yıl içinde ve her hâlükârda lisans öğrenimlerini bitirmeden sonuç raporunu, harcama belgelerini ve varsa demirbaş kaydını sisteme yüklemek. </a:t>
          </a:r>
          <a:endParaRPr lang="tr-TR"/>
        </a:p>
      </dgm:t>
    </dgm:pt>
    <dgm:pt modelId="{17205A52-502A-4420-A6F7-270910C0C696}" type="parTrans" cxnId="{F4B2A7CA-5097-4CA2-AC02-EC337D075590}">
      <dgm:prSet/>
      <dgm:spPr/>
      <dgm:t>
        <a:bodyPr/>
        <a:lstStyle/>
        <a:p>
          <a:endParaRPr lang="tr-TR"/>
        </a:p>
      </dgm:t>
    </dgm:pt>
    <dgm:pt modelId="{62F5DEEA-0FC0-4341-BF59-7737478E5C66}" type="sibTrans" cxnId="{F4B2A7CA-5097-4CA2-AC02-EC337D075590}">
      <dgm:prSet/>
      <dgm:spPr/>
      <dgm:t>
        <a:bodyPr/>
        <a:lstStyle/>
        <a:p>
          <a:endParaRPr lang="tr-TR"/>
        </a:p>
      </dgm:t>
    </dgm:pt>
    <dgm:pt modelId="{67572242-5299-4FD0-94FB-4EAE26E64175}">
      <dgm:prSet/>
      <dgm:spPr/>
      <dgm:t>
        <a:bodyPr/>
        <a:lstStyle/>
        <a:p>
          <a:r>
            <a:rPr lang="tr-TR" dirty="0">
              <a:solidFill>
                <a:schemeClr val="bg1"/>
              </a:solidFill>
            </a:rPr>
            <a:t>Proje Sonuç Raporunu e-</a:t>
          </a:r>
          <a:r>
            <a:rPr lang="tr-TR" dirty="0" err="1">
              <a:solidFill>
                <a:schemeClr val="bg1"/>
              </a:solidFill>
            </a:rPr>
            <a:t>bideb</a:t>
          </a:r>
          <a:r>
            <a:rPr lang="tr-TR" dirty="0">
              <a:solidFill>
                <a:schemeClr val="bg1"/>
              </a:solidFill>
            </a:rPr>
            <a:t> sistemine yükledikten sonra, kendisi ve danışmanları tarafından imzalanmış Sonuç Raporu Formu ’nu en geç 20 gün içerisinde </a:t>
          </a:r>
          <a:r>
            <a:rPr lang="tr-TR" dirty="0" err="1">
              <a:solidFill>
                <a:schemeClr val="bg1"/>
              </a:solidFill>
            </a:rPr>
            <a:t>BİDEB’e</a:t>
          </a:r>
          <a:r>
            <a:rPr lang="tr-TR" dirty="0">
              <a:solidFill>
                <a:schemeClr val="bg1"/>
              </a:solidFill>
            </a:rPr>
            <a:t> ulaştırmak. </a:t>
          </a:r>
          <a:endParaRPr lang="en-IN" dirty="0">
            <a:solidFill>
              <a:schemeClr val="bg1"/>
            </a:solidFill>
          </a:endParaRPr>
        </a:p>
      </dgm:t>
    </dgm:pt>
    <dgm:pt modelId="{B9124C4B-A38C-4450-AB53-CC8B9ED3EB41}" type="parTrans" cxnId="{132772F5-395A-4447-A7DC-1A43B93601D7}">
      <dgm:prSet/>
      <dgm:spPr/>
      <dgm:t>
        <a:bodyPr/>
        <a:lstStyle/>
        <a:p>
          <a:endParaRPr lang="tr-TR"/>
        </a:p>
      </dgm:t>
    </dgm:pt>
    <dgm:pt modelId="{2802722F-0E0D-4E3C-9162-F3FC2715D904}" type="sibTrans" cxnId="{132772F5-395A-4447-A7DC-1A43B93601D7}">
      <dgm:prSet/>
      <dgm:spPr/>
      <dgm:t>
        <a:bodyPr/>
        <a:lstStyle/>
        <a:p>
          <a:endParaRPr lang="tr-TR"/>
        </a:p>
      </dgm:t>
    </dgm:pt>
    <dgm:pt modelId="{8C515956-F3C9-4B1B-BD7B-B3AF0EF5B241}" type="pres">
      <dgm:prSet presAssocID="{DF202D88-AEBF-4409-A89B-71D3F86F2830}" presName="Name0" presStyleCnt="0">
        <dgm:presLayoutVars>
          <dgm:chMax val="7"/>
          <dgm:chPref val="7"/>
          <dgm:dir/>
        </dgm:presLayoutVars>
      </dgm:prSet>
      <dgm:spPr/>
    </dgm:pt>
    <dgm:pt modelId="{2A4754E3-9FBE-4688-8623-997841CD062E}" type="pres">
      <dgm:prSet presAssocID="{DF202D88-AEBF-4409-A89B-71D3F86F2830}" presName="Name1" presStyleCnt="0"/>
      <dgm:spPr/>
    </dgm:pt>
    <dgm:pt modelId="{866084DC-69F7-4BF5-B728-310717D7C1A1}" type="pres">
      <dgm:prSet presAssocID="{DF202D88-AEBF-4409-A89B-71D3F86F2830}" presName="cycle" presStyleCnt="0"/>
      <dgm:spPr/>
    </dgm:pt>
    <dgm:pt modelId="{DBB78D76-C461-46CE-8DCF-2B0EA080B460}" type="pres">
      <dgm:prSet presAssocID="{DF202D88-AEBF-4409-A89B-71D3F86F2830}" presName="srcNode" presStyleLbl="node1" presStyleIdx="0" presStyleCnt="2"/>
      <dgm:spPr/>
    </dgm:pt>
    <dgm:pt modelId="{9259FA56-0605-4E6A-8DDB-204346A3FA48}" type="pres">
      <dgm:prSet presAssocID="{DF202D88-AEBF-4409-A89B-71D3F86F2830}" presName="conn" presStyleLbl="parChTrans1D2" presStyleIdx="0" presStyleCnt="1"/>
      <dgm:spPr/>
    </dgm:pt>
    <dgm:pt modelId="{4586EF6B-4437-4F8D-B04F-DE479BEB1667}" type="pres">
      <dgm:prSet presAssocID="{DF202D88-AEBF-4409-A89B-71D3F86F2830}" presName="extraNode" presStyleLbl="node1" presStyleIdx="0" presStyleCnt="2"/>
      <dgm:spPr/>
    </dgm:pt>
    <dgm:pt modelId="{75E60E09-FA98-4B65-A075-83FD0369373F}" type="pres">
      <dgm:prSet presAssocID="{DF202D88-AEBF-4409-A89B-71D3F86F2830}" presName="dstNode" presStyleLbl="node1" presStyleIdx="0" presStyleCnt="2"/>
      <dgm:spPr/>
    </dgm:pt>
    <dgm:pt modelId="{9BD713AF-43C7-481B-8B87-5B610C82D9C9}" type="pres">
      <dgm:prSet presAssocID="{33057E10-C95C-4B4E-882C-50BADEE6828B}" presName="text_1" presStyleLbl="node1" presStyleIdx="0" presStyleCnt="2">
        <dgm:presLayoutVars>
          <dgm:bulletEnabled val="1"/>
        </dgm:presLayoutVars>
      </dgm:prSet>
      <dgm:spPr/>
    </dgm:pt>
    <dgm:pt modelId="{3C9E8D3D-DD0A-4567-96D5-22CCAF7E83C4}" type="pres">
      <dgm:prSet presAssocID="{33057E10-C95C-4B4E-882C-50BADEE6828B}" presName="accent_1" presStyleCnt="0"/>
      <dgm:spPr/>
    </dgm:pt>
    <dgm:pt modelId="{71877D23-E35B-4517-BFB6-D564B44618E2}" type="pres">
      <dgm:prSet presAssocID="{33057E10-C95C-4B4E-882C-50BADEE6828B}" presName="accentRepeatNode" presStyleLbl="solidFgAcc1" presStyleIdx="0" presStyleCnt="2"/>
      <dgm:spPr/>
    </dgm:pt>
    <dgm:pt modelId="{B799BF8D-F909-44F3-A820-2031F9B6C2CC}" type="pres">
      <dgm:prSet presAssocID="{67572242-5299-4FD0-94FB-4EAE26E64175}" presName="text_2" presStyleLbl="node1" presStyleIdx="1" presStyleCnt="2">
        <dgm:presLayoutVars>
          <dgm:bulletEnabled val="1"/>
        </dgm:presLayoutVars>
      </dgm:prSet>
      <dgm:spPr/>
    </dgm:pt>
    <dgm:pt modelId="{00626D17-2249-4E3C-A531-1D93AC4F1180}" type="pres">
      <dgm:prSet presAssocID="{67572242-5299-4FD0-94FB-4EAE26E64175}" presName="accent_2" presStyleCnt="0"/>
      <dgm:spPr/>
    </dgm:pt>
    <dgm:pt modelId="{5919AC70-5B0C-46B9-A0EA-79BDA2E99893}" type="pres">
      <dgm:prSet presAssocID="{67572242-5299-4FD0-94FB-4EAE26E64175}" presName="accentRepeatNode" presStyleLbl="solidFgAcc1" presStyleIdx="1" presStyleCnt="2"/>
      <dgm:spPr/>
    </dgm:pt>
  </dgm:ptLst>
  <dgm:cxnLst>
    <dgm:cxn modelId="{A5B1A129-04CD-487F-AA24-A64C1DD10F93}" type="presOf" srcId="{62F5DEEA-0FC0-4341-BF59-7737478E5C66}" destId="{9259FA56-0605-4E6A-8DDB-204346A3FA48}" srcOrd="0" destOrd="0" presId="urn:microsoft.com/office/officeart/2008/layout/VerticalCurvedList"/>
    <dgm:cxn modelId="{E688A270-718C-426E-8852-BB0AEF6B2561}" type="presOf" srcId="{33057E10-C95C-4B4E-882C-50BADEE6828B}" destId="{9BD713AF-43C7-481B-8B87-5B610C82D9C9}" srcOrd="0" destOrd="0" presId="urn:microsoft.com/office/officeart/2008/layout/VerticalCurvedList"/>
    <dgm:cxn modelId="{627537A0-10B6-4B39-83E8-81CB352C88A8}" type="presOf" srcId="{DF202D88-AEBF-4409-A89B-71D3F86F2830}" destId="{8C515956-F3C9-4B1B-BD7B-B3AF0EF5B241}" srcOrd="0" destOrd="0" presId="urn:microsoft.com/office/officeart/2008/layout/VerticalCurvedList"/>
    <dgm:cxn modelId="{96D009BC-20AE-457C-A414-08DD8678770E}" type="presOf" srcId="{67572242-5299-4FD0-94FB-4EAE26E64175}" destId="{B799BF8D-F909-44F3-A820-2031F9B6C2CC}" srcOrd="0" destOrd="0" presId="urn:microsoft.com/office/officeart/2008/layout/VerticalCurvedList"/>
    <dgm:cxn modelId="{F4B2A7CA-5097-4CA2-AC02-EC337D075590}" srcId="{DF202D88-AEBF-4409-A89B-71D3F86F2830}" destId="{33057E10-C95C-4B4E-882C-50BADEE6828B}" srcOrd="0" destOrd="0" parTransId="{17205A52-502A-4420-A6F7-270910C0C696}" sibTransId="{62F5DEEA-0FC0-4341-BF59-7737478E5C66}"/>
    <dgm:cxn modelId="{132772F5-395A-4447-A7DC-1A43B93601D7}" srcId="{DF202D88-AEBF-4409-A89B-71D3F86F2830}" destId="{67572242-5299-4FD0-94FB-4EAE26E64175}" srcOrd="1" destOrd="0" parTransId="{B9124C4B-A38C-4450-AB53-CC8B9ED3EB41}" sibTransId="{2802722F-0E0D-4E3C-9162-F3FC2715D904}"/>
    <dgm:cxn modelId="{DD80A103-D774-4F65-A7EA-033CAB0CE8D2}" type="presParOf" srcId="{8C515956-F3C9-4B1B-BD7B-B3AF0EF5B241}" destId="{2A4754E3-9FBE-4688-8623-997841CD062E}" srcOrd="0" destOrd="0" presId="urn:microsoft.com/office/officeart/2008/layout/VerticalCurvedList"/>
    <dgm:cxn modelId="{7361F74D-95A5-4DD2-A4FE-093704F1A6B3}" type="presParOf" srcId="{2A4754E3-9FBE-4688-8623-997841CD062E}" destId="{866084DC-69F7-4BF5-B728-310717D7C1A1}" srcOrd="0" destOrd="0" presId="urn:microsoft.com/office/officeart/2008/layout/VerticalCurvedList"/>
    <dgm:cxn modelId="{53E504BD-751C-4839-A4D7-76788A6A13F1}" type="presParOf" srcId="{866084DC-69F7-4BF5-B728-310717D7C1A1}" destId="{DBB78D76-C461-46CE-8DCF-2B0EA080B460}" srcOrd="0" destOrd="0" presId="urn:microsoft.com/office/officeart/2008/layout/VerticalCurvedList"/>
    <dgm:cxn modelId="{F08987D6-6329-44D1-8831-FDA70A7E6256}" type="presParOf" srcId="{866084DC-69F7-4BF5-B728-310717D7C1A1}" destId="{9259FA56-0605-4E6A-8DDB-204346A3FA48}" srcOrd="1" destOrd="0" presId="urn:microsoft.com/office/officeart/2008/layout/VerticalCurvedList"/>
    <dgm:cxn modelId="{40D8CBB7-C68A-4490-8502-1BE6CC85B8A4}" type="presParOf" srcId="{866084DC-69F7-4BF5-B728-310717D7C1A1}" destId="{4586EF6B-4437-4F8D-B04F-DE479BEB1667}" srcOrd="2" destOrd="0" presId="urn:microsoft.com/office/officeart/2008/layout/VerticalCurvedList"/>
    <dgm:cxn modelId="{CEDCC5AF-CDD8-4DFA-9776-F3F353A1314B}" type="presParOf" srcId="{866084DC-69F7-4BF5-B728-310717D7C1A1}" destId="{75E60E09-FA98-4B65-A075-83FD0369373F}" srcOrd="3" destOrd="0" presId="urn:microsoft.com/office/officeart/2008/layout/VerticalCurvedList"/>
    <dgm:cxn modelId="{A55AAD1C-F3F3-415B-AA99-7A9DC73C4D47}" type="presParOf" srcId="{2A4754E3-9FBE-4688-8623-997841CD062E}" destId="{9BD713AF-43C7-481B-8B87-5B610C82D9C9}" srcOrd="1" destOrd="0" presId="urn:microsoft.com/office/officeart/2008/layout/VerticalCurvedList"/>
    <dgm:cxn modelId="{FFC39F6A-B699-4B2D-B16B-86EAF6E78FB3}" type="presParOf" srcId="{2A4754E3-9FBE-4688-8623-997841CD062E}" destId="{3C9E8D3D-DD0A-4567-96D5-22CCAF7E83C4}" srcOrd="2" destOrd="0" presId="urn:microsoft.com/office/officeart/2008/layout/VerticalCurvedList"/>
    <dgm:cxn modelId="{F855F51D-68B7-4C6E-A195-57DCBF88DEA2}" type="presParOf" srcId="{3C9E8D3D-DD0A-4567-96D5-22CCAF7E83C4}" destId="{71877D23-E35B-4517-BFB6-D564B44618E2}" srcOrd="0" destOrd="0" presId="urn:microsoft.com/office/officeart/2008/layout/VerticalCurvedList"/>
    <dgm:cxn modelId="{43F8CBB6-3CFA-461D-A895-7661DCD5E992}" type="presParOf" srcId="{2A4754E3-9FBE-4688-8623-997841CD062E}" destId="{B799BF8D-F909-44F3-A820-2031F9B6C2CC}" srcOrd="3" destOrd="0" presId="urn:microsoft.com/office/officeart/2008/layout/VerticalCurvedList"/>
    <dgm:cxn modelId="{8A795A24-D0BD-4E61-9A0F-DFEA62626618}" type="presParOf" srcId="{2A4754E3-9FBE-4688-8623-997841CD062E}" destId="{00626D17-2249-4E3C-A531-1D93AC4F1180}" srcOrd="4" destOrd="0" presId="urn:microsoft.com/office/officeart/2008/layout/VerticalCurvedList"/>
    <dgm:cxn modelId="{1FAAE933-CD43-4ED2-BDF9-6D2E9EF38FF5}" type="presParOf" srcId="{00626D17-2249-4E3C-A531-1D93AC4F1180}" destId="{5919AC70-5B0C-46B9-A0EA-79BDA2E99893}"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9DB5D04-A74A-4234-AFE1-18BA7199A9C0}" type="doc">
      <dgm:prSet loTypeId="urn:microsoft.com/office/officeart/2005/8/layout/default#1" loCatId="list" qsTypeId="urn:microsoft.com/office/officeart/2005/8/quickstyle/simple1" qsCatId="simple" csTypeId="urn:microsoft.com/office/officeart/2005/8/colors/accent1_4" csCatId="accent1" phldr="1"/>
      <dgm:spPr/>
      <dgm:t>
        <a:bodyPr/>
        <a:lstStyle/>
        <a:p>
          <a:endParaRPr lang="tr-TR"/>
        </a:p>
      </dgm:t>
    </dgm:pt>
    <dgm:pt modelId="{469EA4E0-AB9B-41C9-8510-6635C995844B}">
      <dgm:prSet phldrT="[Metin]"/>
      <dgm:spPr/>
      <dgm:t>
        <a:bodyPr/>
        <a:lstStyle/>
        <a:p>
          <a:r>
            <a:rPr lang="tr-TR" b="1"/>
            <a:t>- </a:t>
          </a:r>
          <a:r>
            <a:rPr lang="tr-TR"/>
            <a:t>Cevap aranan sorular şu şekildedir:</a:t>
          </a:r>
        </a:p>
      </dgm:t>
    </dgm:pt>
    <dgm:pt modelId="{F4EC35C6-B8ED-4A86-93D0-C90B9383B816}" type="parTrans" cxnId="{41B2ACBF-E43B-4DA2-BC23-73425107ABEC}">
      <dgm:prSet/>
      <dgm:spPr/>
      <dgm:t>
        <a:bodyPr/>
        <a:lstStyle/>
        <a:p>
          <a:endParaRPr lang="tr-TR"/>
        </a:p>
      </dgm:t>
    </dgm:pt>
    <dgm:pt modelId="{4A7E295B-4A96-4EC4-8969-90CD5F3D2B74}" type="sibTrans" cxnId="{41B2ACBF-E43B-4DA2-BC23-73425107ABEC}">
      <dgm:prSet/>
      <dgm:spPr/>
      <dgm:t>
        <a:bodyPr/>
        <a:lstStyle/>
        <a:p>
          <a:endParaRPr lang="tr-TR"/>
        </a:p>
      </dgm:t>
    </dgm:pt>
    <dgm:pt modelId="{033A603B-242F-4466-9853-74AFA8A060CF}">
      <dgm:prSet phldrT="[Metin]"/>
      <dgm:spPr/>
      <dgm:t>
        <a:bodyPr/>
        <a:lstStyle/>
        <a:p>
          <a:r>
            <a:rPr lang="tr-TR"/>
            <a:t>Proje Fikrinin İçerdiği Yenilik Unsuru Uluslararası, Ulusal veya Firma düzeyinde yenilik kategorilerinden hangisinin kapsamına giriyor.</a:t>
          </a:r>
        </a:p>
      </dgm:t>
    </dgm:pt>
    <dgm:pt modelId="{61214018-DFD7-4358-A804-E416EB9346DE}" type="parTrans" cxnId="{7BC1B7A8-41AC-4E86-99E3-1EC9E2F6FE8B}">
      <dgm:prSet/>
      <dgm:spPr/>
      <dgm:t>
        <a:bodyPr/>
        <a:lstStyle/>
        <a:p>
          <a:endParaRPr lang="tr-TR"/>
        </a:p>
      </dgm:t>
    </dgm:pt>
    <dgm:pt modelId="{409292D3-47C4-46B2-B371-21425BD33031}" type="sibTrans" cxnId="{7BC1B7A8-41AC-4E86-99E3-1EC9E2F6FE8B}">
      <dgm:prSet/>
      <dgm:spPr/>
      <dgm:t>
        <a:bodyPr/>
        <a:lstStyle/>
        <a:p>
          <a:endParaRPr lang="tr-TR"/>
        </a:p>
      </dgm:t>
    </dgm:pt>
    <dgm:pt modelId="{E49DCEEC-E814-4682-8A4E-3E5EED0B99DE}">
      <dgm:prSet phldrT="[Metin]"/>
      <dgm:spPr/>
      <dgm:t>
        <a:bodyPr/>
        <a:lstStyle/>
        <a:p>
          <a:r>
            <a:rPr lang="tr-TR"/>
            <a:t>Proje çıktısı olan ürün, yöntem veya sürecin öncekilere veya benzerlerine göre farklılık veya üstünlükleri nelerdir? </a:t>
          </a:r>
        </a:p>
      </dgm:t>
    </dgm:pt>
    <dgm:pt modelId="{9C8B46A3-3F33-457E-9B34-2B909456F3B8}" type="parTrans" cxnId="{13FA72F5-7E2A-4FBD-A148-B966F7A2BAFB}">
      <dgm:prSet/>
      <dgm:spPr/>
      <dgm:t>
        <a:bodyPr/>
        <a:lstStyle/>
        <a:p>
          <a:endParaRPr lang="tr-TR"/>
        </a:p>
      </dgm:t>
    </dgm:pt>
    <dgm:pt modelId="{4181771B-FE19-480F-A6DD-D87F8D5A4704}" type="sibTrans" cxnId="{13FA72F5-7E2A-4FBD-A148-B966F7A2BAFB}">
      <dgm:prSet/>
      <dgm:spPr/>
      <dgm:t>
        <a:bodyPr/>
        <a:lstStyle/>
        <a:p>
          <a:endParaRPr lang="tr-TR"/>
        </a:p>
      </dgm:t>
    </dgm:pt>
    <dgm:pt modelId="{35321C17-4A7F-4086-9325-FB0FCDD2CE33}">
      <dgm:prSet phldrT="[Metin]"/>
      <dgm:spPr/>
      <dgm:t>
        <a:bodyPr/>
        <a:lstStyle/>
        <a:p>
          <a:r>
            <a:rPr lang="tr-TR" b="1"/>
            <a:t>-</a:t>
          </a:r>
          <a:r>
            <a:rPr lang="tr-TR"/>
            <a:t> Projenin ara çıktıları veya nihai çıktıları için patent, endüstriyel tasarım, copyright vb. fikri/sınai mülkiyet hakkı elde etme olasılığı nedir? </a:t>
          </a:r>
        </a:p>
      </dgm:t>
    </dgm:pt>
    <dgm:pt modelId="{8F4EA172-A7CE-4F50-9BCD-85D1187153D3}" type="parTrans" cxnId="{712E2597-5A8F-4BB7-A31B-DC74258B7CB4}">
      <dgm:prSet/>
      <dgm:spPr/>
      <dgm:t>
        <a:bodyPr/>
        <a:lstStyle/>
        <a:p>
          <a:endParaRPr lang="tr-TR"/>
        </a:p>
      </dgm:t>
    </dgm:pt>
    <dgm:pt modelId="{8AD429F9-A185-4047-89FB-5153C7E3C2A5}" type="sibTrans" cxnId="{712E2597-5A8F-4BB7-A31B-DC74258B7CB4}">
      <dgm:prSet/>
      <dgm:spPr/>
      <dgm:t>
        <a:bodyPr/>
        <a:lstStyle/>
        <a:p>
          <a:endParaRPr lang="tr-TR"/>
        </a:p>
      </dgm:t>
    </dgm:pt>
    <dgm:pt modelId="{BA1A4104-59AC-4E9D-8617-42859FA2804C}">
      <dgm:prSet phldrT="[Metin]"/>
      <dgm:spPr/>
      <dgm:t>
        <a:bodyPr/>
        <a:lstStyle/>
        <a:p>
          <a:r>
            <a:rPr lang="tr-TR" b="1"/>
            <a:t>-</a:t>
          </a:r>
          <a:r>
            <a:rPr lang="tr-TR"/>
            <a:t> Önceden alınmış olan diğer tescillere göre ne gibi farklılığı var?</a:t>
          </a:r>
        </a:p>
      </dgm:t>
    </dgm:pt>
    <dgm:pt modelId="{0691AD99-913E-4DEB-B011-DF7DCCEE6AA1}" type="parTrans" cxnId="{468C5943-5F12-43FD-8340-FEF4E4812787}">
      <dgm:prSet/>
      <dgm:spPr/>
      <dgm:t>
        <a:bodyPr/>
        <a:lstStyle/>
        <a:p>
          <a:endParaRPr lang="tr-TR"/>
        </a:p>
      </dgm:t>
    </dgm:pt>
    <dgm:pt modelId="{8DC998FD-41FB-42A1-B5A9-F9D8F434A9EF}" type="sibTrans" cxnId="{468C5943-5F12-43FD-8340-FEF4E4812787}">
      <dgm:prSet/>
      <dgm:spPr/>
      <dgm:t>
        <a:bodyPr/>
        <a:lstStyle/>
        <a:p>
          <a:endParaRPr lang="tr-TR"/>
        </a:p>
      </dgm:t>
    </dgm:pt>
    <dgm:pt modelId="{7811A909-4300-401E-8561-FE01E4601DB1}" type="pres">
      <dgm:prSet presAssocID="{39DB5D04-A74A-4234-AFE1-18BA7199A9C0}" presName="diagram" presStyleCnt="0">
        <dgm:presLayoutVars>
          <dgm:dir/>
          <dgm:resizeHandles val="exact"/>
        </dgm:presLayoutVars>
      </dgm:prSet>
      <dgm:spPr/>
    </dgm:pt>
    <dgm:pt modelId="{9B68858C-FE1E-4FF1-B1C1-14A5B77F5BBB}" type="pres">
      <dgm:prSet presAssocID="{469EA4E0-AB9B-41C9-8510-6635C995844B}" presName="node" presStyleLbl="node1" presStyleIdx="0" presStyleCnt="5">
        <dgm:presLayoutVars>
          <dgm:bulletEnabled val="1"/>
        </dgm:presLayoutVars>
      </dgm:prSet>
      <dgm:spPr/>
    </dgm:pt>
    <dgm:pt modelId="{CEC000F3-B2A2-499C-A183-ABA271A4FFED}" type="pres">
      <dgm:prSet presAssocID="{4A7E295B-4A96-4EC4-8969-90CD5F3D2B74}" presName="sibTrans" presStyleCnt="0"/>
      <dgm:spPr/>
    </dgm:pt>
    <dgm:pt modelId="{22E844F1-18F2-4FB8-B333-291523DE0039}" type="pres">
      <dgm:prSet presAssocID="{033A603B-242F-4466-9853-74AFA8A060CF}" presName="node" presStyleLbl="node1" presStyleIdx="1" presStyleCnt="5">
        <dgm:presLayoutVars>
          <dgm:bulletEnabled val="1"/>
        </dgm:presLayoutVars>
      </dgm:prSet>
      <dgm:spPr/>
    </dgm:pt>
    <dgm:pt modelId="{8E2382F7-A913-48FA-8720-ACD1DD0ADF0C}" type="pres">
      <dgm:prSet presAssocID="{409292D3-47C4-46B2-B371-21425BD33031}" presName="sibTrans" presStyleCnt="0"/>
      <dgm:spPr/>
    </dgm:pt>
    <dgm:pt modelId="{B43DFADF-C832-4F3D-80A8-92D072DB5043}" type="pres">
      <dgm:prSet presAssocID="{E49DCEEC-E814-4682-8A4E-3E5EED0B99DE}" presName="node" presStyleLbl="node1" presStyleIdx="2" presStyleCnt="5" custLinFactNeighborX="3027" custLinFactNeighborY="758">
        <dgm:presLayoutVars>
          <dgm:bulletEnabled val="1"/>
        </dgm:presLayoutVars>
      </dgm:prSet>
      <dgm:spPr/>
    </dgm:pt>
    <dgm:pt modelId="{E896294D-04D3-42A6-8A82-4E398D610F96}" type="pres">
      <dgm:prSet presAssocID="{4181771B-FE19-480F-A6DD-D87F8D5A4704}" presName="sibTrans" presStyleCnt="0"/>
      <dgm:spPr/>
    </dgm:pt>
    <dgm:pt modelId="{8CBAB97B-80FE-449F-A36B-6EFDE9E081CC}" type="pres">
      <dgm:prSet presAssocID="{35321C17-4A7F-4086-9325-FB0FCDD2CE33}" presName="node" presStyleLbl="node1" presStyleIdx="3" presStyleCnt="5">
        <dgm:presLayoutVars>
          <dgm:bulletEnabled val="1"/>
        </dgm:presLayoutVars>
      </dgm:prSet>
      <dgm:spPr/>
    </dgm:pt>
    <dgm:pt modelId="{EA90F989-5CB7-4591-BF7B-9307FB33476E}" type="pres">
      <dgm:prSet presAssocID="{8AD429F9-A185-4047-89FB-5153C7E3C2A5}" presName="sibTrans" presStyleCnt="0"/>
      <dgm:spPr/>
    </dgm:pt>
    <dgm:pt modelId="{52145555-AF74-4BD4-846E-2D10EE79D429}" type="pres">
      <dgm:prSet presAssocID="{BA1A4104-59AC-4E9D-8617-42859FA2804C}" presName="node" presStyleLbl="node1" presStyleIdx="4" presStyleCnt="5">
        <dgm:presLayoutVars>
          <dgm:bulletEnabled val="1"/>
        </dgm:presLayoutVars>
      </dgm:prSet>
      <dgm:spPr/>
    </dgm:pt>
  </dgm:ptLst>
  <dgm:cxnLst>
    <dgm:cxn modelId="{56770012-C0A5-4225-87EC-49975A2058B7}" type="presOf" srcId="{033A603B-242F-4466-9853-74AFA8A060CF}" destId="{22E844F1-18F2-4FB8-B333-291523DE0039}" srcOrd="0" destOrd="0" presId="urn:microsoft.com/office/officeart/2005/8/layout/default#1"/>
    <dgm:cxn modelId="{468C5943-5F12-43FD-8340-FEF4E4812787}" srcId="{39DB5D04-A74A-4234-AFE1-18BA7199A9C0}" destId="{BA1A4104-59AC-4E9D-8617-42859FA2804C}" srcOrd="4" destOrd="0" parTransId="{0691AD99-913E-4DEB-B011-DF7DCCEE6AA1}" sibTransId="{8DC998FD-41FB-42A1-B5A9-F9D8F434A9EF}"/>
    <dgm:cxn modelId="{0F82537E-4BC3-4F9F-A0A0-52D9779CC7FC}" type="presOf" srcId="{E49DCEEC-E814-4682-8A4E-3E5EED0B99DE}" destId="{B43DFADF-C832-4F3D-80A8-92D072DB5043}" srcOrd="0" destOrd="0" presId="urn:microsoft.com/office/officeart/2005/8/layout/default#1"/>
    <dgm:cxn modelId="{712E2597-5A8F-4BB7-A31B-DC74258B7CB4}" srcId="{39DB5D04-A74A-4234-AFE1-18BA7199A9C0}" destId="{35321C17-4A7F-4086-9325-FB0FCDD2CE33}" srcOrd="3" destOrd="0" parTransId="{8F4EA172-A7CE-4F50-9BCD-85D1187153D3}" sibTransId="{8AD429F9-A185-4047-89FB-5153C7E3C2A5}"/>
    <dgm:cxn modelId="{4F7EE5A1-513A-46E2-8E2C-FB48B639999C}" type="presOf" srcId="{BA1A4104-59AC-4E9D-8617-42859FA2804C}" destId="{52145555-AF74-4BD4-846E-2D10EE79D429}" srcOrd="0" destOrd="0" presId="urn:microsoft.com/office/officeart/2005/8/layout/default#1"/>
    <dgm:cxn modelId="{244774A4-71F0-45BF-8B23-CDBFA50A9169}" type="presOf" srcId="{39DB5D04-A74A-4234-AFE1-18BA7199A9C0}" destId="{7811A909-4300-401E-8561-FE01E4601DB1}" srcOrd="0" destOrd="0" presId="urn:microsoft.com/office/officeart/2005/8/layout/default#1"/>
    <dgm:cxn modelId="{7BC1B7A8-41AC-4E86-99E3-1EC9E2F6FE8B}" srcId="{39DB5D04-A74A-4234-AFE1-18BA7199A9C0}" destId="{033A603B-242F-4466-9853-74AFA8A060CF}" srcOrd="1" destOrd="0" parTransId="{61214018-DFD7-4358-A804-E416EB9346DE}" sibTransId="{409292D3-47C4-46B2-B371-21425BD33031}"/>
    <dgm:cxn modelId="{41B2ACBF-E43B-4DA2-BC23-73425107ABEC}" srcId="{39DB5D04-A74A-4234-AFE1-18BA7199A9C0}" destId="{469EA4E0-AB9B-41C9-8510-6635C995844B}" srcOrd="0" destOrd="0" parTransId="{F4EC35C6-B8ED-4A86-93D0-C90B9383B816}" sibTransId="{4A7E295B-4A96-4EC4-8969-90CD5F3D2B74}"/>
    <dgm:cxn modelId="{0AEFC0CE-4C43-489A-80AF-73B6EEEA87EE}" type="presOf" srcId="{469EA4E0-AB9B-41C9-8510-6635C995844B}" destId="{9B68858C-FE1E-4FF1-B1C1-14A5B77F5BBB}" srcOrd="0" destOrd="0" presId="urn:microsoft.com/office/officeart/2005/8/layout/default#1"/>
    <dgm:cxn modelId="{9FC9B3DC-605F-4793-BBE8-3F3C130FF0DB}" type="presOf" srcId="{35321C17-4A7F-4086-9325-FB0FCDD2CE33}" destId="{8CBAB97B-80FE-449F-A36B-6EFDE9E081CC}" srcOrd="0" destOrd="0" presId="urn:microsoft.com/office/officeart/2005/8/layout/default#1"/>
    <dgm:cxn modelId="{13FA72F5-7E2A-4FBD-A148-B966F7A2BAFB}" srcId="{39DB5D04-A74A-4234-AFE1-18BA7199A9C0}" destId="{E49DCEEC-E814-4682-8A4E-3E5EED0B99DE}" srcOrd="2" destOrd="0" parTransId="{9C8B46A3-3F33-457E-9B34-2B909456F3B8}" sibTransId="{4181771B-FE19-480F-A6DD-D87F8D5A4704}"/>
    <dgm:cxn modelId="{F59B5CD9-4726-443D-A672-D2BD4DBCBB10}" type="presParOf" srcId="{7811A909-4300-401E-8561-FE01E4601DB1}" destId="{9B68858C-FE1E-4FF1-B1C1-14A5B77F5BBB}" srcOrd="0" destOrd="0" presId="urn:microsoft.com/office/officeart/2005/8/layout/default#1"/>
    <dgm:cxn modelId="{807A0857-F680-4FAB-8C5B-324A92A0548E}" type="presParOf" srcId="{7811A909-4300-401E-8561-FE01E4601DB1}" destId="{CEC000F3-B2A2-499C-A183-ABA271A4FFED}" srcOrd="1" destOrd="0" presId="urn:microsoft.com/office/officeart/2005/8/layout/default#1"/>
    <dgm:cxn modelId="{1E17DAE4-091F-4E7B-BA6C-F4C4D8145E7C}" type="presParOf" srcId="{7811A909-4300-401E-8561-FE01E4601DB1}" destId="{22E844F1-18F2-4FB8-B333-291523DE0039}" srcOrd="2" destOrd="0" presId="urn:microsoft.com/office/officeart/2005/8/layout/default#1"/>
    <dgm:cxn modelId="{5F6C85DA-017E-475F-B925-2A86C598C14D}" type="presParOf" srcId="{7811A909-4300-401E-8561-FE01E4601DB1}" destId="{8E2382F7-A913-48FA-8720-ACD1DD0ADF0C}" srcOrd="3" destOrd="0" presId="urn:microsoft.com/office/officeart/2005/8/layout/default#1"/>
    <dgm:cxn modelId="{B3AE5C34-023A-4A66-8006-0A22B324203A}" type="presParOf" srcId="{7811A909-4300-401E-8561-FE01E4601DB1}" destId="{B43DFADF-C832-4F3D-80A8-92D072DB5043}" srcOrd="4" destOrd="0" presId="urn:microsoft.com/office/officeart/2005/8/layout/default#1"/>
    <dgm:cxn modelId="{A1B981DE-459B-493F-BB08-66C08BA2CB02}" type="presParOf" srcId="{7811A909-4300-401E-8561-FE01E4601DB1}" destId="{E896294D-04D3-42A6-8A82-4E398D610F96}" srcOrd="5" destOrd="0" presId="urn:microsoft.com/office/officeart/2005/8/layout/default#1"/>
    <dgm:cxn modelId="{C21A824C-47CB-48E1-AE36-7C4CACEA8205}" type="presParOf" srcId="{7811A909-4300-401E-8561-FE01E4601DB1}" destId="{8CBAB97B-80FE-449F-A36B-6EFDE9E081CC}" srcOrd="6" destOrd="0" presId="urn:microsoft.com/office/officeart/2005/8/layout/default#1"/>
    <dgm:cxn modelId="{11BC9208-7441-4BCC-9516-D030C57ECD17}" type="presParOf" srcId="{7811A909-4300-401E-8561-FE01E4601DB1}" destId="{EA90F989-5CB7-4591-BF7B-9307FB33476E}" srcOrd="7" destOrd="0" presId="urn:microsoft.com/office/officeart/2005/8/layout/default#1"/>
    <dgm:cxn modelId="{B82A8ECE-E871-42B8-8A94-1DECAA5B8E4C}" type="presParOf" srcId="{7811A909-4300-401E-8561-FE01E4601DB1}" destId="{52145555-AF74-4BD4-846E-2D10EE79D429}" srcOrd="8" destOrd="0" presId="urn:microsoft.com/office/officeart/2005/8/layout/defaul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6CFD41-F53D-47C7-A99C-97A40532523C}">
      <dsp:nvSpPr>
        <dsp:cNvPr id="0" name=""/>
        <dsp:cNvSpPr/>
      </dsp:nvSpPr>
      <dsp:spPr>
        <a:xfrm rot="16200000">
          <a:off x="-1648358" y="1650046"/>
          <a:ext cx="5418667" cy="2118574"/>
        </a:xfrm>
        <a:prstGeom prst="flowChartManualOperation">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7950" tIns="0" rIns="107950" bIns="0" numCol="1" spcCol="1270" anchor="ctr" anchorCtr="0">
          <a:noAutofit/>
        </a:bodyPr>
        <a:lstStyle/>
        <a:p>
          <a:pPr marL="0" lvl="0" indent="0" algn="ctr" defTabSz="755650">
            <a:lnSpc>
              <a:spcPct val="90000"/>
            </a:lnSpc>
            <a:spcBef>
              <a:spcPct val="0"/>
            </a:spcBef>
            <a:spcAft>
              <a:spcPct val="35000"/>
            </a:spcAft>
            <a:buNone/>
          </a:pPr>
          <a:r>
            <a:rPr lang="tr-TR" sz="1700" kern="1200" dirty="0">
              <a:solidFill>
                <a:srgbClr val="FF0000"/>
              </a:solidFill>
              <a:latin typeface="Calibri"/>
              <a:ea typeface="+mn-ea"/>
              <a:cs typeface="+mn-cs"/>
            </a:rPr>
            <a:t>De</a:t>
          </a:r>
          <a:r>
            <a:rPr lang="tr-TR" sz="1700" kern="1200" dirty="0">
              <a:solidFill>
                <a:srgbClr val="FF0000"/>
              </a:solidFill>
            </a:rPr>
            <a:t>stek miktarı 2209-A için proje başına en çok 9.000 TL, 2209-B için ise en çok 12.000 TL’dir.</a:t>
          </a:r>
        </a:p>
      </dsp:txBody>
      <dsp:txXfrm rot="5400000">
        <a:off x="1688" y="1083733"/>
        <a:ext cx="2118574" cy="3251201"/>
      </dsp:txXfrm>
    </dsp:sp>
    <dsp:sp modelId="{D63E9CAC-B836-475D-9951-1813DEB95C62}">
      <dsp:nvSpPr>
        <dsp:cNvPr id="0" name=""/>
        <dsp:cNvSpPr/>
      </dsp:nvSpPr>
      <dsp:spPr>
        <a:xfrm rot="16200000">
          <a:off x="501449" y="1795139"/>
          <a:ext cx="5418667" cy="1828388"/>
        </a:xfrm>
        <a:prstGeom prst="flowChartManualOperation">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0" tIns="0" rIns="126907" bIns="0" numCol="1" spcCol="1270" anchor="ctr" anchorCtr="0">
          <a:noAutofit/>
        </a:bodyPr>
        <a:lstStyle/>
        <a:p>
          <a:pPr marL="0" lvl="0" indent="0" algn="ctr" defTabSz="889000">
            <a:lnSpc>
              <a:spcPct val="90000"/>
            </a:lnSpc>
            <a:spcBef>
              <a:spcPct val="0"/>
            </a:spcBef>
            <a:spcAft>
              <a:spcPct val="35000"/>
            </a:spcAft>
            <a:buNone/>
          </a:pPr>
          <a:r>
            <a:rPr lang="tr-TR" sz="2000" kern="1200" dirty="0"/>
            <a:t>Gerek öğrencilere ve gerekse danışman öğretim üyelerine </a:t>
          </a:r>
          <a:r>
            <a:rPr lang="tr-TR" sz="2000" kern="1200" dirty="0">
              <a:solidFill>
                <a:srgbClr val="FF0000"/>
              </a:solidFill>
            </a:rPr>
            <a:t>harcırah ya da yevmiye adı altında hiçbir şekilde ödeme yapılamaz</a:t>
          </a:r>
        </a:p>
      </dsp:txBody>
      <dsp:txXfrm rot="5400000">
        <a:off x="2296588" y="1083733"/>
        <a:ext cx="1828388" cy="3251201"/>
      </dsp:txXfrm>
    </dsp:sp>
    <dsp:sp modelId="{76D0AE05-CC0F-4170-B137-345149F1D755}">
      <dsp:nvSpPr>
        <dsp:cNvPr id="0" name=""/>
        <dsp:cNvSpPr/>
      </dsp:nvSpPr>
      <dsp:spPr>
        <a:xfrm rot="16200000">
          <a:off x="2602250" y="1699053"/>
          <a:ext cx="5418667" cy="2020560"/>
        </a:xfrm>
        <a:prstGeom prst="flowChartManualOperation">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0" tIns="0" rIns="126907" bIns="0" numCol="1" spcCol="1270" anchor="ctr" anchorCtr="0">
          <a:noAutofit/>
        </a:bodyPr>
        <a:lstStyle/>
        <a:p>
          <a:pPr marL="0" lvl="0" indent="0" algn="ctr" defTabSz="889000">
            <a:lnSpc>
              <a:spcPct val="90000"/>
            </a:lnSpc>
            <a:spcBef>
              <a:spcPct val="0"/>
            </a:spcBef>
            <a:spcAft>
              <a:spcPct val="35000"/>
            </a:spcAft>
            <a:buNone/>
          </a:pPr>
          <a:r>
            <a:rPr lang="tr-TR" sz="2000" kern="1200" dirty="0"/>
            <a:t>Online başvuruda girişi yapılacak </a:t>
          </a:r>
          <a:r>
            <a:rPr lang="tr-TR" sz="2000" kern="1200" dirty="0">
              <a:solidFill>
                <a:srgbClr val="FF0000"/>
              </a:solidFill>
            </a:rPr>
            <a:t>IBAN numarası mutlaka proje yürütücüsü öğrenciye ait olmalıdır.</a:t>
          </a:r>
        </a:p>
      </dsp:txBody>
      <dsp:txXfrm rot="5400000">
        <a:off x="4301303" y="1083733"/>
        <a:ext cx="2020560" cy="3251201"/>
      </dsp:txXfrm>
    </dsp:sp>
    <dsp:sp modelId="{C1DB0C51-D609-441A-B762-D3CFD1CE32B0}">
      <dsp:nvSpPr>
        <dsp:cNvPr id="0" name=""/>
        <dsp:cNvSpPr/>
      </dsp:nvSpPr>
      <dsp:spPr>
        <a:xfrm rot="16200000">
          <a:off x="4964366" y="1533823"/>
          <a:ext cx="5418667" cy="2351019"/>
        </a:xfrm>
        <a:prstGeom prst="flowChartManualOperation">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0" tIns="0" rIns="126907" bIns="0" numCol="1" spcCol="1270" anchor="ctr" anchorCtr="0">
          <a:noAutofit/>
        </a:bodyPr>
        <a:lstStyle/>
        <a:p>
          <a:pPr marL="0" lvl="0" indent="0" algn="ctr" defTabSz="889000">
            <a:lnSpc>
              <a:spcPct val="90000"/>
            </a:lnSpc>
            <a:spcBef>
              <a:spcPct val="0"/>
            </a:spcBef>
            <a:spcAft>
              <a:spcPct val="35000"/>
            </a:spcAft>
            <a:buNone/>
          </a:pPr>
          <a:r>
            <a:rPr lang="en-US" sz="2000" b="0" i="0" kern="1200" dirty="0" err="1"/>
            <a:t>Aynı</a:t>
          </a:r>
          <a:r>
            <a:rPr lang="en-US" sz="2000" b="0" i="0" kern="1200" dirty="0"/>
            <a:t> </a:t>
          </a:r>
          <a:r>
            <a:rPr lang="en-US" sz="2000" b="0" i="0" kern="1200" dirty="0" err="1"/>
            <a:t>dönemde</a:t>
          </a:r>
          <a:r>
            <a:rPr lang="en-US" sz="2000" b="0" i="0" kern="1200" dirty="0"/>
            <a:t> </a:t>
          </a:r>
          <a:r>
            <a:rPr lang="en-US" sz="2000" b="0" i="0" kern="1200" dirty="0" err="1"/>
            <a:t>birden</a:t>
          </a:r>
          <a:r>
            <a:rPr lang="en-US" sz="2000" b="0" i="0" kern="1200" dirty="0"/>
            <a:t> </a:t>
          </a:r>
          <a:r>
            <a:rPr lang="en-US" sz="2000" b="0" i="0" kern="1200" dirty="0" err="1"/>
            <a:t>fazla</a:t>
          </a:r>
          <a:r>
            <a:rPr lang="en-US" sz="2000" b="0" i="0" kern="1200" dirty="0"/>
            <a:t> </a:t>
          </a:r>
          <a:r>
            <a:rPr lang="en-US" sz="2000" b="0" i="0" kern="1200" dirty="0" err="1"/>
            <a:t>başvuruda</a:t>
          </a:r>
          <a:r>
            <a:rPr lang="en-US" sz="2000" b="0" i="0" kern="1200" dirty="0"/>
            <a:t> </a:t>
          </a:r>
          <a:r>
            <a:rPr lang="en-US" sz="2000" b="0" i="0" kern="1200" dirty="0" err="1"/>
            <a:t>ve</a:t>
          </a:r>
          <a:r>
            <a:rPr lang="en-US" sz="2000" b="0" i="0" kern="1200" dirty="0"/>
            <a:t>/</a:t>
          </a:r>
          <a:r>
            <a:rPr lang="en-US" sz="2000" b="0" i="0" kern="1200" dirty="0" err="1"/>
            <a:t>veya</a:t>
          </a:r>
          <a:r>
            <a:rPr lang="en-US" sz="2000" b="0" i="0" kern="1200" dirty="0"/>
            <a:t> </a:t>
          </a:r>
          <a:r>
            <a:rPr lang="en-US" sz="2000" b="0" i="0" kern="1200" dirty="0" err="1"/>
            <a:t>önceki</a:t>
          </a:r>
          <a:r>
            <a:rPr lang="en-US" sz="2000" b="0" i="0" kern="1200" dirty="0"/>
            <a:t> </a:t>
          </a:r>
          <a:r>
            <a:rPr lang="en-US" sz="2000" b="0" i="0" kern="1200" dirty="0" err="1"/>
            <a:t>dönemlerde</a:t>
          </a:r>
          <a:r>
            <a:rPr lang="en-US" sz="2000" b="0" i="0" kern="1200" dirty="0"/>
            <a:t> </a:t>
          </a:r>
          <a:r>
            <a:rPr lang="en-US" sz="2000" b="0" i="0" kern="1200" dirty="0" err="1"/>
            <a:t>desteği</a:t>
          </a:r>
          <a:r>
            <a:rPr lang="en-US" sz="2000" b="0" i="0" kern="1200" dirty="0"/>
            <a:t> </a:t>
          </a:r>
          <a:r>
            <a:rPr lang="en-US" sz="2000" b="0" i="0" kern="1200" dirty="0" err="1"/>
            <a:t>devam</a:t>
          </a:r>
          <a:r>
            <a:rPr lang="en-US" sz="2000" b="0" i="0" kern="1200" dirty="0"/>
            <a:t> </a:t>
          </a:r>
          <a:r>
            <a:rPr lang="en-US" sz="2000" b="0" i="0" kern="1200" dirty="0" err="1"/>
            <a:t>eden</a:t>
          </a:r>
          <a:r>
            <a:rPr lang="en-US" sz="2000" b="0" i="0" kern="1200" dirty="0"/>
            <a:t> </a:t>
          </a:r>
          <a:r>
            <a:rPr lang="en-US" sz="2000" b="0" i="0" kern="1200" dirty="0" err="1"/>
            <a:t>bir</a:t>
          </a:r>
          <a:r>
            <a:rPr lang="en-US" sz="2000" b="0" i="0" kern="1200" dirty="0"/>
            <a:t> 2209-A </a:t>
          </a:r>
          <a:r>
            <a:rPr lang="en-US" sz="2000" b="0" i="0" kern="1200" dirty="0" err="1"/>
            <a:t>ya</a:t>
          </a:r>
          <a:r>
            <a:rPr lang="en-US" sz="2000" b="0" i="0" kern="1200" dirty="0"/>
            <a:t> da 2209-B </a:t>
          </a:r>
          <a:r>
            <a:rPr lang="en-US" sz="2000" b="0" i="0" kern="1200" dirty="0" err="1"/>
            <a:t>projesinde</a:t>
          </a:r>
          <a:r>
            <a:rPr lang="en-US" sz="2000" b="0" i="0" kern="1200" dirty="0"/>
            <a:t> </a:t>
          </a:r>
          <a:r>
            <a:rPr lang="en-US" sz="2000" b="0" i="0" kern="1200" dirty="0" err="1"/>
            <a:t>yer</a:t>
          </a:r>
          <a:r>
            <a:rPr lang="en-US" sz="2000" b="0" i="0" kern="1200" dirty="0"/>
            <a:t> </a:t>
          </a:r>
          <a:r>
            <a:rPr lang="en-US" sz="2000" b="0" i="0" kern="1200" dirty="0" err="1"/>
            <a:t>alınmamış</a:t>
          </a:r>
          <a:r>
            <a:rPr lang="en-US" sz="2000" b="0" i="0" kern="1200" dirty="0"/>
            <a:t> </a:t>
          </a:r>
          <a:r>
            <a:rPr lang="en-US" sz="2000" b="0" i="0" kern="1200" dirty="0" err="1"/>
            <a:t>olunması</a:t>
          </a:r>
          <a:r>
            <a:rPr lang="en-US" sz="2000" b="0" i="0" kern="1200" dirty="0"/>
            <a:t> </a:t>
          </a:r>
          <a:r>
            <a:rPr lang="en-US" sz="2000" b="0" i="0" kern="1200" dirty="0" err="1"/>
            <a:t>gerekir</a:t>
          </a:r>
          <a:r>
            <a:rPr lang="tr-TR" sz="2000" b="0" i="0" kern="1200" dirty="0"/>
            <a:t>.</a:t>
          </a:r>
          <a:endParaRPr lang="tr-TR" sz="2000" kern="1200" dirty="0">
            <a:solidFill>
              <a:srgbClr val="FF0000"/>
            </a:solidFill>
          </a:endParaRPr>
        </a:p>
      </dsp:txBody>
      <dsp:txXfrm rot="5400000">
        <a:off x="6498190" y="1083732"/>
        <a:ext cx="2351019" cy="32512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2D951-9660-4D76-BD6A-BF0C00277EFD}">
      <dsp:nvSpPr>
        <dsp:cNvPr id="0" name=""/>
        <dsp:cNvSpPr/>
      </dsp:nvSpPr>
      <dsp:spPr>
        <a:xfrm>
          <a:off x="-5053307" y="-774183"/>
          <a:ext cx="6018041" cy="6018041"/>
        </a:xfrm>
        <a:prstGeom prst="blockArc">
          <a:avLst>
            <a:gd name="adj1" fmla="val 18900000"/>
            <a:gd name="adj2" fmla="val 2700000"/>
            <a:gd name="adj3" fmla="val 359"/>
          </a:avLst>
        </a:prstGeom>
        <a:noFill/>
        <a:ln w="12700" cap="flat" cmpd="sng" algn="ctr">
          <a:solidFill>
            <a:schemeClr val="accent3">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80362DF-9DCB-44AA-892D-8BE60DA05AC0}">
      <dsp:nvSpPr>
        <dsp:cNvPr id="0" name=""/>
        <dsp:cNvSpPr/>
      </dsp:nvSpPr>
      <dsp:spPr>
        <a:xfrm>
          <a:off x="359896" y="235373"/>
          <a:ext cx="7769470" cy="47056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73513" tIns="40640" rIns="40640" bIns="40640" numCol="1" spcCol="1270" anchor="ctr" anchorCtr="0">
          <a:noAutofit/>
        </a:bodyPr>
        <a:lstStyle/>
        <a:p>
          <a:pPr marL="0" lvl="0" indent="0" algn="l" defTabSz="711200">
            <a:lnSpc>
              <a:spcPct val="90000"/>
            </a:lnSpc>
            <a:spcBef>
              <a:spcPct val="0"/>
            </a:spcBef>
            <a:spcAft>
              <a:spcPct val="35000"/>
            </a:spcAft>
            <a:buNone/>
          </a:pPr>
          <a:r>
            <a:rPr lang="tr-TR" sz="1600" kern="1200" dirty="0"/>
            <a:t>TÜBİTAK tarafından belirlenen formatta hazırlanmış proje önerisi</a:t>
          </a:r>
        </a:p>
      </dsp:txBody>
      <dsp:txXfrm>
        <a:off x="359896" y="235373"/>
        <a:ext cx="7769470" cy="470567"/>
      </dsp:txXfrm>
    </dsp:sp>
    <dsp:sp modelId="{8BD33EFD-5665-4502-B553-43858A346B76}">
      <dsp:nvSpPr>
        <dsp:cNvPr id="0" name=""/>
        <dsp:cNvSpPr/>
      </dsp:nvSpPr>
      <dsp:spPr>
        <a:xfrm>
          <a:off x="65791" y="176552"/>
          <a:ext cx="588209" cy="588209"/>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5589AC0-DECA-4DF9-842C-D34DE94BA830}">
      <dsp:nvSpPr>
        <dsp:cNvPr id="0" name=""/>
        <dsp:cNvSpPr/>
      </dsp:nvSpPr>
      <dsp:spPr>
        <a:xfrm>
          <a:off x="746970" y="838739"/>
          <a:ext cx="7382396" cy="67535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73513" tIns="40640" rIns="40640" bIns="40640" numCol="1" spcCol="1270" anchor="ctr" anchorCtr="0">
          <a:noAutofit/>
        </a:bodyPr>
        <a:lstStyle/>
        <a:p>
          <a:pPr marL="0" lvl="0" indent="0" algn="l" defTabSz="711200">
            <a:lnSpc>
              <a:spcPct val="90000"/>
            </a:lnSpc>
            <a:spcBef>
              <a:spcPct val="0"/>
            </a:spcBef>
            <a:spcAft>
              <a:spcPct val="35000"/>
            </a:spcAft>
            <a:buNone/>
          </a:pPr>
          <a:r>
            <a:rPr lang="tr-TR" sz="1600" kern="1200" dirty="0"/>
            <a:t>Projenin gerçekleştirileceği sanayi/sektör kuruluşundan alınacak; proje konusunun ilgili sanayi/sektör kuruluşunun ihtiyacını karşılayacak bir konu olduğu ve kuruluşun projeyi yürütebilmek için yeterli altyapıya sahip olduğunu açıklayan yazı</a:t>
          </a:r>
        </a:p>
      </dsp:txBody>
      <dsp:txXfrm>
        <a:off x="746970" y="838739"/>
        <a:ext cx="7382396" cy="675358"/>
      </dsp:txXfrm>
    </dsp:sp>
    <dsp:sp modelId="{94103642-911C-4DEE-BF27-DF7AF5585516}">
      <dsp:nvSpPr>
        <dsp:cNvPr id="0" name=""/>
        <dsp:cNvSpPr/>
      </dsp:nvSpPr>
      <dsp:spPr>
        <a:xfrm>
          <a:off x="452865" y="882313"/>
          <a:ext cx="588209" cy="588209"/>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B4B32078-D28F-4B5F-9965-2CBFA5879162}">
      <dsp:nvSpPr>
        <dsp:cNvPr id="0" name=""/>
        <dsp:cNvSpPr/>
      </dsp:nvSpPr>
      <dsp:spPr>
        <a:xfrm>
          <a:off x="923969" y="1646896"/>
          <a:ext cx="7205397" cy="47056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73513" tIns="40640" rIns="40640" bIns="40640" numCol="1" spcCol="1270" anchor="ctr" anchorCtr="0">
          <a:noAutofit/>
        </a:bodyPr>
        <a:lstStyle/>
        <a:p>
          <a:pPr marL="0" lvl="0" indent="0" algn="l" defTabSz="711200">
            <a:lnSpc>
              <a:spcPct val="90000"/>
            </a:lnSpc>
            <a:spcBef>
              <a:spcPct val="0"/>
            </a:spcBef>
            <a:spcAft>
              <a:spcPct val="35000"/>
            </a:spcAft>
            <a:buNone/>
          </a:pPr>
          <a:r>
            <a:rPr lang="tr-TR" sz="1600" kern="1200" dirty="0"/>
            <a:t>Projenin yürütüleceği bölümden alınacak; projenin o bölümde yapılmasını onaylayan TÜBİTAK tarafından belirlenen formatta hazırlanmış yazı</a:t>
          </a:r>
        </a:p>
      </dsp:txBody>
      <dsp:txXfrm>
        <a:off x="923969" y="1646896"/>
        <a:ext cx="7205397" cy="470567"/>
      </dsp:txXfrm>
    </dsp:sp>
    <dsp:sp modelId="{1462ABE2-06A2-48B9-B102-562D35DEDF37}">
      <dsp:nvSpPr>
        <dsp:cNvPr id="0" name=""/>
        <dsp:cNvSpPr/>
      </dsp:nvSpPr>
      <dsp:spPr>
        <a:xfrm>
          <a:off x="629864" y="1588075"/>
          <a:ext cx="588209" cy="588209"/>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84BCB67-0892-4AE1-A4FA-1F607AD4F64F}">
      <dsp:nvSpPr>
        <dsp:cNvPr id="0" name=""/>
        <dsp:cNvSpPr/>
      </dsp:nvSpPr>
      <dsp:spPr>
        <a:xfrm>
          <a:off x="923969" y="2352210"/>
          <a:ext cx="7205397" cy="47056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73513" tIns="40640" rIns="40640" bIns="40640" numCol="1" spcCol="1270" anchor="ctr" anchorCtr="0">
          <a:noAutofit/>
        </a:bodyPr>
        <a:lstStyle/>
        <a:p>
          <a:pPr marL="0" lvl="0" indent="0" algn="l" defTabSz="711200">
            <a:lnSpc>
              <a:spcPct val="90000"/>
            </a:lnSpc>
            <a:spcBef>
              <a:spcPct val="0"/>
            </a:spcBef>
            <a:spcAft>
              <a:spcPct val="35000"/>
            </a:spcAft>
            <a:buNone/>
          </a:pPr>
          <a:r>
            <a:rPr lang="tr-TR" sz="1600" kern="1200"/>
            <a:t>Taahhütname </a:t>
          </a:r>
        </a:p>
      </dsp:txBody>
      <dsp:txXfrm>
        <a:off x="923969" y="2352210"/>
        <a:ext cx="7205397" cy="470567"/>
      </dsp:txXfrm>
    </dsp:sp>
    <dsp:sp modelId="{60BBC5D1-7B39-42E0-8A5C-D4DEB3566667}">
      <dsp:nvSpPr>
        <dsp:cNvPr id="0" name=""/>
        <dsp:cNvSpPr/>
      </dsp:nvSpPr>
      <dsp:spPr>
        <a:xfrm>
          <a:off x="629864" y="2293389"/>
          <a:ext cx="588209" cy="588209"/>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667F60C-5D54-458F-9A51-BCDE317521E0}">
      <dsp:nvSpPr>
        <dsp:cNvPr id="0" name=""/>
        <dsp:cNvSpPr/>
      </dsp:nvSpPr>
      <dsp:spPr>
        <a:xfrm>
          <a:off x="746970" y="3057972"/>
          <a:ext cx="7382396" cy="47056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73513" tIns="40640" rIns="40640" bIns="40640" numCol="1" spcCol="1270" anchor="ctr" anchorCtr="0">
          <a:noAutofit/>
        </a:bodyPr>
        <a:lstStyle/>
        <a:p>
          <a:pPr marL="0" lvl="0" indent="0" algn="l" defTabSz="711200">
            <a:lnSpc>
              <a:spcPct val="90000"/>
            </a:lnSpc>
            <a:spcBef>
              <a:spcPct val="0"/>
            </a:spcBef>
            <a:spcAft>
              <a:spcPct val="35000"/>
            </a:spcAft>
            <a:buNone/>
          </a:pPr>
          <a:r>
            <a:rPr lang="tr-TR" sz="1600" kern="1200"/>
            <a:t>Gerekli olması halinde Etik Kurul/Yasal İzin/Özel İzin Belgesi</a:t>
          </a:r>
        </a:p>
      </dsp:txBody>
      <dsp:txXfrm>
        <a:off x="746970" y="3057972"/>
        <a:ext cx="7382396" cy="470567"/>
      </dsp:txXfrm>
    </dsp:sp>
    <dsp:sp modelId="{AFDB3FA4-B42C-40C8-AAB0-F39C5E1F17AB}">
      <dsp:nvSpPr>
        <dsp:cNvPr id="0" name=""/>
        <dsp:cNvSpPr/>
      </dsp:nvSpPr>
      <dsp:spPr>
        <a:xfrm>
          <a:off x="452865" y="2999151"/>
          <a:ext cx="588209" cy="588209"/>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EED2AB6-762A-4DC7-A945-777088992CD0}">
      <dsp:nvSpPr>
        <dsp:cNvPr id="0" name=""/>
        <dsp:cNvSpPr/>
      </dsp:nvSpPr>
      <dsp:spPr>
        <a:xfrm>
          <a:off x="359896" y="3763733"/>
          <a:ext cx="7769470" cy="47056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73513" tIns="40640" rIns="40640" bIns="40640" numCol="1" spcCol="1270" anchor="ctr" anchorCtr="0">
          <a:noAutofit/>
        </a:bodyPr>
        <a:lstStyle/>
        <a:p>
          <a:pPr marL="0" lvl="0" indent="0" algn="l" defTabSz="711200">
            <a:lnSpc>
              <a:spcPct val="90000"/>
            </a:lnSpc>
            <a:spcBef>
              <a:spcPct val="0"/>
            </a:spcBef>
            <a:spcAft>
              <a:spcPct val="35000"/>
            </a:spcAft>
            <a:buNone/>
          </a:pPr>
          <a:r>
            <a:rPr lang="tr-TR" sz="1600" kern="1200"/>
            <a:t>Proje yürütücüsü ve varsa proje ortaklarına ait onaylı not durum belgesi (transkript)</a:t>
          </a:r>
        </a:p>
      </dsp:txBody>
      <dsp:txXfrm>
        <a:off x="359896" y="3763733"/>
        <a:ext cx="7769470" cy="470567"/>
      </dsp:txXfrm>
    </dsp:sp>
    <dsp:sp modelId="{BBCDF817-0118-4BC2-A775-0D4EDCEAC9B7}">
      <dsp:nvSpPr>
        <dsp:cNvPr id="0" name=""/>
        <dsp:cNvSpPr/>
      </dsp:nvSpPr>
      <dsp:spPr>
        <a:xfrm>
          <a:off x="65791" y="3704912"/>
          <a:ext cx="588209" cy="588209"/>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4BC89-C01E-4034-93F6-307B6B196F35}">
      <dsp:nvSpPr>
        <dsp:cNvPr id="0" name=""/>
        <dsp:cNvSpPr/>
      </dsp:nvSpPr>
      <dsp:spPr>
        <a:xfrm>
          <a:off x="0" y="20849"/>
          <a:ext cx="5739488" cy="916044"/>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Destek kararı sonrası, taahhütnamesini BİDEB’e gönderen proje yürütücüsü adına açılmış hesaba destek miktarı yatırılır. </a:t>
          </a:r>
        </a:p>
      </dsp:txBody>
      <dsp:txXfrm>
        <a:off x="26830" y="47679"/>
        <a:ext cx="4673598" cy="862384"/>
      </dsp:txXfrm>
    </dsp:sp>
    <dsp:sp modelId="{DC99CE6B-49EF-4BA9-8375-52C5DC7F8CA5}">
      <dsp:nvSpPr>
        <dsp:cNvPr id="0" name=""/>
        <dsp:cNvSpPr/>
      </dsp:nvSpPr>
      <dsp:spPr>
        <a:xfrm>
          <a:off x="480682" y="1082598"/>
          <a:ext cx="5739488" cy="916044"/>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dirty="0"/>
            <a:t>Proje kapsamında demirbaş malzeme alımı yapılması durumunda, alınan malzemenin üniversite demirbaşına kaydı yapılır. </a:t>
          </a:r>
        </a:p>
      </dsp:txBody>
      <dsp:txXfrm>
        <a:off x="507512" y="1109428"/>
        <a:ext cx="4609716" cy="862384"/>
      </dsp:txXfrm>
    </dsp:sp>
    <dsp:sp modelId="{7E92120F-E151-4016-8FCA-88D8D62C0011}">
      <dsp:nvSpPr>
        <dsp:cNvPr id="0" name=""/>
        <dsp:cNvSpPr/>
      </dsp:nvSpPr>
      <dsp:spPr>
        <a:xfrm>
          <a:off x="954189" y="2165196"/>
          <a:ext cx="5739488" cy="916044"/>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Proje tamamlandıktan sonra TÜBİTAK tarafından belirlenen formatta hazırlanmış sonuç raporu, harcama belgeleri ve varsa demirbaş kaydı e-bideb sistemine yüklenir. </a:t>
          </a:r>
        </a:p>
      </dsp:txBody>
      <dsp:txXfrm>
        <a:off x="981019" y="2192026"/>
        <a:ext cx="4616891" cy="862384"/>
      </dsp:txXfrm>
    </dsp:sp>
    <dsp:sp modelId="{C4D1C71E-6A3E-42DA-AE1D-06095F37BE55}">
      <dsp:nvSpPr>
        <dsp:cNvPr id="0" name=""/>
        <dsp:cNvSpPr/>
      </dsp:nvSpPr>
      <dsp:spPr>
        <a:xfrm>
          <a:off x="1434871" y="3247794"/>
          <a:ext cx="5739488" cy="916044"/>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kern="1200"/>
            <a:t>Yapılan harcamalara ilişkin belgeler TÜBİTAK tarafından incelenir. Proje yürütücüsü tarafından belgelendirilemeyen ve/veya TÜBİTAK tarafından onaylanmayan destek tutarı TÜBİTAK hesabına iade edilerek proje sonlandırılır. </a:t>
          </a:r>
        </a:p>
      </dsp:txBody>
      <dsp:txXfrm>
        <a:off x="1461701" y="3274624"/>
        <a:ext cx="4609716" cy="862384"/>
      </dsp:txXfrm>
    </dsp:sp>
    <dsp:sp modelId="{5A6FE467-57D7-433C-911E-8F796E88381E}">
      <dsp:nvSpPr>
        <dsp:cNvPr id="0" name=""/>
        <dsp:cNvSpPr/>
      </dsp:nvSpPr>
      <dsp:spPr>
        <a:xfrm>
          <a:off x="5144059" y="701606"/>
          <a:ext cx="595428" cy="595428"/>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solidFill>
            <a:schemeClr val="accent3">
              <a:alpha val="90000"/>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tr-TR" sz="2700" kern="1200"/>
        </a:p>
      </dsp:txBody>
      <dsp:txXfrm>
        <a:off x="5278030" y="701606"/>
        <a:ext cx="327486" cy="448060"/>
      </dsp:txXfrm>
    </dsp:sp>
    <dsp:sp modelId="{0D2AE283-2862-487C-AE75-5A395470F0B3}">
      <dsp:nvSpPr>
        <dsp:cNvPr id="0" name=""/>
        <dsp:cNvSpPr/>
      </dsp:nvSpPr>
      <dsp:spPr>
        <a:xfrm>
          <a:off x="5624741" y="1784205"/>
          <a:ext cx="595428" cy="595428"/>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solidFill>
            <a:schemeClr val="accent3">
              <a:alpha val="90000"/>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tr-TR" sz="2700" kern="1200"/>
        </a:p>
      </dsp:txBody>
      <dsp:txXfrm>
        <a:off x="5758712" y="1784205"/>
        <a:ext cx="327486" cy="448060"/>
      </dsp:txXfrm>
    </dsp:sp>
    <dsp:sp modelId="{AFA0DF8F-47FA-4098-AC87-71EC7EEBA347}">
      <dsp:nvSpPr>
        <dsp:cNvPr id="0" name=""/>
        <dsp:cNvSpPr/>
      </dsp:nvSpPr>
      <dsp:spPr>
        <a:xfrm>
          <a:off x="6098248" y="2866803"/>
          <a:ext cx="595428" cy="595428"/>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solidFill>
            <a:schemeClr val="accent3">
              <a:alpha val="90000"/>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tr-TR" sz="2700" kern="1200"/>
        </a:p>
      </dsp:txBody>
      <dsp:txXfrm>
        <a:off x="6232219" y="2866803"/>
        <a:ext cx="327486" cy="448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59FA56-0605-4E6A-8DDB-204346A3FA48}">
      <dsp:nvSpPr>
        <dsp:cNvPr id="0" name=""/>
        <dsp:cNvSpPr/>
      </dsp:nvSpPr>
      <dsp:spPr>
        <a:xfrm>
          <a:off x="-4236104" y="-654615"/>
          <a:ext cx="5083737" cy="5083737"/>
        </a:xfrm>
        <a:prstGeom prst="blockArc">
          <a:avLst>
            <a:gd name="adj1" fmla="val 18900000"/>
            <a:gd name="adj2" fmla="val 2700000"/>
            <a:gd name="adj3" fmla="val 42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D713AF-43C7-481B-8B87-5B610C82D9C9}">
      <dsp:nvSpPr>
        <dsp:cNvPr id="0" name=""/>
        <dsp:cNvSpPr/>
      </dsp:nvSpPr>
      <dsp:spPr>
        <a:xfrm>
          <a:off x="693848" y="539226"/>
          <a:ext cx="7777532" cy="10783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5902" tIns="43180" rIns="43180" bIns="43180" numCol="1" spcCol="1270" anchor="ctr" anchorCtr="0">
          <a:noAutofit/>
        </a:bodyPr>
        <a:lstStyle/>
        <a:p>
          <a:pPr marL="0" lvl="0" indent="0" algn="l" defTabSz="755650">
            <a:lnSpc>
              <a:spcPct val="90000"/>
            </a:lnSpc>
            <a:spcBef>
              <a:spcPct val="0"/>
            </a:spcBef>
            <a:spcAft>
              <a:spcPct val="35000"/>
            </a:spcAft>
            <a:buNone/>
          </a:pPr>
          <a:r>
            <a:rPr lang="tr-TR" sz="1700" kern="1200">
              <a:solidFill>
                <a:schemeClr val="bg1"/>
              </a:solidFill>
            </a:rPr>
            <a:t>Değerlendirme sonuçlarının açıklandığının TÜBİTAK web sayfasında duyurulmasını takip eden en çok bir yıl içinde ve her hâlükârda lisans öğrenimlerini bitirmeden sonuç raporunu, harcama belgelerini ve varsa demirbaş kaydını sisteme yüklemek. </a:t>
          </a:r>
          <a:endParaRPr lang="tr-TR" sz="1700" kern="1200"/>
        </a:p>
      </dsp:txBody>
      <dsp:txXfrm>
        <a:off x="693848" y="539226"/>
        <a:ext cx="7777532" cy="1078301"/>
      </dsp:txXfrm>
    </dsp:sp>
    <dsp:sp modelId="{71877D23-E35B-4517-BFB6-D564B44618E2}">
      <dsp:nvSpPr>
        <dsp:cNvPr id="0" name=""/>
        <dsp:cNvSpPr/>
      </dsp:nvSpPr>
      <dsp:spPr>
        <a:xfrm>
          <a:off x="19910" y="404438"/>
          <a:ext cx="1347876" cy="1347876"/>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99BF8D-F909-44F3-A820-2031F9B6C2CC}">
      <dsp:nvSpPr>
        <dsp:cNvPr id="0" name=""/>
        <dsp:cNvSpPr/>
      </dsp:nvSpPr>
      <dsp:spPr>
        <a:xfrm>
          <a:off x="693848" y="2156979"/>
          <a:ext cx="7777532" cy="10783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5902" tIns="43180" rIns="43180" bIns="43180" numCol="1" spcCol="1270" anchor="ctr" anchorCtr="0">
          <a:noAutofit/>
        </a:bodyPr>
        <a:lstStyle/>
        <a:p>
          <a:pPr marL="0" lvl="0" indent="0" algn="l" defTabSz="755650">
            <a:lnSpc>
              <a:spcPct val="90000"/>
            </a:lnSpc>
            <a:spcBef>
              <a:spcPct val="0"/>
            </a:spcBef>
            <a:spcAft>
              <a:spcPct val="35000"/>
            </a:spcAft>
            <a:buNone/>
          </a:pPr>
          <a:r>
            <a:rPr lang="tr-TR" sz="1700" kern="1200" dirty="0">
              <a:solidFill>
                <a:schemeClr val="bg1"/>
              </a:solidFill>
            </a:rPr>
            <a:t>Proje Sonuç Raporunu e-</a:t>
          </a:r>
          <a:r>
            <a:rPr lang="tr-TR" sz="1700" kern="1200" dirty="0" err="1">
              <a:solidFill>
                <a:schemeClr val="bg1"/>
              </a:solidFill>
            </a:rPr>
            <a:t>bideb</a:t>
          </a:r>
          <a:r>
            <a:rPr lang="tr-TR" sz="1700" kern="1200" dirty="0">
              <a:solidFill>
                <a:schemeClr val="bg1"/>
              </a:solidFill>
            </a:rPr>
            <a:t> sistemine yükledikten sonra, kendisi ve danışmanları tarafından imzalanmış Sonuç Raporu Formu ’nu en geç 20 gün içerisinde </a:t>
          </a:r>
          <a:r>
            <a:rPr lang="tr-TR" sz="1700" kern="1200" dirty="0" err="1">
              <a:solidFill>
                <a:schemeClr val="bg1"/>
              </a:solidFill>
            </a:rPr>
            <a:t>BİDEB’e</a:t>
          </a:r>
          <a:r>
            <a:rPr lang="tr-TR" sz="1700" kern="1200" dirty="0">
              <a:solidFill>
                <a:schemeClr val="bg1"/>
              </a:solidFill>
            </a:rPr>
            <a:t> ulaştırmak. </a:t>
          </a:r>
          <a:endParaRPr lang="en-IN" sz="1700" kern="1200" dirty="0">
            <a:solidFill>
              <a:schemeClr val="bg1"/>
            </a:solidFill>
          </a:endParaRPr>
        </a:p>
      </dsp:txBody>
      <dsp:txXfrm>
        <a:off x="693848" y="2156979"/>
        <a:ext cx="7777532" cy="1078301"/>
      </dsp:txXfrm>
    </dsp:sp>
    <dsp:sp modelId="{5919AC70-5B0C-46B9-A0EA-79BDA2E99893}">
      <dsp:nvSpPr>
        <dsp:cNvPr id="0" name=""/>
        <dsp:cNvSpPr/>
      </dsp:nvSpPr>
      <dsp:spPr>
        <a:xfrm>
          <a:off x="19910" y="2022192"/>
          <a:ext cx="1347876" cy="1347876"/>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68858C-FE1E-4FF1-B1C1-14A5B77F5BBB}">
      <dsp:nvSpPr>
        <dsp:cNvPr id="0" name=""/>
        <dsp:cNvSpPr/>
      </dsp:nvSpPr>
      <dsp:spPr>
        <a:xfrm>
          <a:off x="0" y="768840"/>
          <a:ext cx="2410796" cy="1446477"/>
        </a:xfrm>
        <a:prstGeom prst="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b="1" kern="1200"/>
            <a:t>- </a:t>
          </a:r>
          <a:r>
            <a:rPr lang="tr-TR" sz="1500" kern="1200"/>
            <a:t>Cevap aranan sorular şu şekildedir:</a:t>
          </a:r>
        </a:p>
      </dsp:txBody>
      <dsp:txXfrm>
        <a:off x="0" y="768840"/>
        <a:ext cx="2410796" cy="1446477"/>
      </dsp:txXfrm>
    </dsp:sp>
    <dsp:sp modelId="{22E844F1-18F2-4FB8-B333-291523DE0039}">
      <dsp:nvSpPr>
        <dsp:cNvPr id="0" name=""/>
        <dsp:cNvSpPr/>
      </dsp:nvSpPr>
      <dsp:spPr>
        <a:xfrm>
          <a:off x="2651875" y="768840"/>
          <a:ext cx="2410796" cy="1446477"/>
        </a:xfrm>
        <a:prstGeom prst="rect">
          <a:avLst/>
        </a:prstGeom>
        <a:solidFill>
          <a:schemeClr val="accent1">
            <a:shade val="50000"/>
            <a:hueOff val="160997"/>
            <a:satOff val="-3921"/>
            <a:lumOff val="171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Proje Fikrinin İçerdiği Yenilik Unsuru Uluslararası, Ulusal veya Firma düzeyinde yenilik kategorilerinden hangisinin kapsamına giriyor.</a:t>
          </a:r>
        </a:p>
      </dsp:txBody>
      <dsp:txXfrm>
        <a:off x="2651875" y="768840"/>
        <a:ext cx="2410796" cy="1446477"/>
      </dsp:txXfrm>
    </dsp:sp>
    <dsp:sp modelId="{B43DFADF-C832-4F3D-80A8-92D072DB5043}">
      <dsp:nvSpPr>
        <dsp:cNvPr id="0" name=""/>
        <dsp:cNvSpPr/>
      </dsp:nvSpPr>
      <dsp:spPr>
        <a:xfrm>
          <a:off x="5303751" y="779804"/>
          <a:ext cx="2410796" cy="1446477"/>
        </a:xfrm>
        <a:prstGeom prst="rect">
          <a:avLst/>
        </a:prstGeom>
        <a:solidFill>
          <a:schemeClr val="accent1">
            <a:shade val="50000"/>
            <a:hueOff val="321995"/>
            <a:satOff val="-7842"/>
            <a:lumOff val="343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Proje çıktısı olan ürün, yöntem veya sürecin öncekilere veya benzerlerine göre farklılık veya üstünlükleri nelerdir? </a:t>
          </a:r>
        </a:p>
      </dsp:txBody>
      <dsp:txXfrm>
        <a:off x="5303751" y="779804"/>
        <a:ext cx="2410796" cy="1446477"/>
      </dsp:txXfrm>
    </dsp:sp>
    <dsp:sp modelId="{8CBAB97B-80FE-449F-A36B-6EFDE9E081CC}">
      <dsp:nvSpPr>
        <dsp:cNvPr id="0" name=""/>
        <dsp:cNvSpPr/>
      </dsp:nvSpPr>
      <dsp:spPr>
        <a:xfrm>
          <a:off x="1325937" y="2456397"/>
          <a:ext cx="2410796" cy="1446477"/>
        </a:xfrm>
        <a:prstGeom prst="rect">
          <a:avLst/>
        </a:prstGeom>
        <a:solidFill>
          <a:schemeClr val="accent1">
            <a:shade val="50000"/>
            <a:hueOff val="321995"/>
            <a:satOff val="-7842"/>
            <a:lumOff val="343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b="1" kern="1200"/>
            <a:t>-</a:t>
          </a:r>
          <a:r>
            <a:rPr lang="tr-TR" sz="1500" kern="1200"/>
            <a:t> Projenin ara çıktıları veya nihai çıktıları için patent, endüstriyel tasarım, copyright vb. fikri/sınai mülkiyet hakkı elde etme olasılığı nedir? </a:t>
          </a:r>
        </a:p>
      </dsp:txBody>
      <dsp:txXfrm>
        <a:off x="1325937" y="2456397"/>
        <a:ext cx="2410796" cy="1446477"/>
      </dsp:txXfrm>
    </dsp:sp>
    <dsp:sp modelId="{52145555-AF74-4BD4-846E-2D10EE79D429}">
      <dsp:nvSpPr>
        <dsp:cNvPr id="0" name=""/>
        <dsp:cNvSpPr/>
      </dsp:nvSpPr>
      <dsp:spPr>
        <a:xfrm>
          <a:off x="3977813" y="2456397"/>
          <a:ext cx="2410796" cy="1446477"/>
        </a:xfrm>
        <a:prstGeom prst="rect">
          <a:avLst/>
        </a:prstGeom>
        <a:solidFill>
          <a:schemeClr val="accent1">
            <a:shade val="50000"/>
            <a:hueOff val="160997"/>
            <a:satOff val="-3921"/>
            <a:lumOff val="171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b="1" kern="1200"/>
            <a:t>-</a:t>
          </a:r>
          <a:r>
            <a:rPr lang="tr-TR" sz="1500" kern="1200"/>
            <a:t> Önceden alınmış olan diğer tescillere göre ne gibi farklılığı var?</a:t>
          </a:r>
        </a:p>
      </dsp:txBody>
      <dsp:txXfrm>
        <a:off x="3977813" y="2456397"/>
        <a:ext cx="2410796" cy="1446477"/>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B5FA53-3AAF-4999-8CA9-ECC734E85036}" type="datetimeFigureOut">
              <a:rPr lang="tr-TR" smtClean="0"/>
              <a:pPr/>
              <a:t>21.10.2025</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897F8-7BA7-44E2-92B1-A631A3E83AA0}" type="slidenum">
              <a:rPr lang="tr-TR" smtClean="0"/>
              <a:pPr/>
              <a:t>‹#›</a:t>
            </a:fld>
            <a:endParaRPr lang="tr-TR"/>
          </a:p>
        </p:txBody>
      </p:sp>
    </p:spTree>
    <p:extLst>
      <p:ext uri="{BB962C8B-B14F-4D97-AF65-F5344CB8AC3E}">
        <p14:creationId xmlns:p14="http://schemas.microsoft.com/office/powerpoint/2010/main" val="515961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a:t>
            </a:fld>
            <a:endParaRPr lang="en-IN"/>
          </a:p>
        </p:txBody>
      </p:sp>
    </p:spTree>
    <p:extLst>
      <p:ext uri="{BB962C8B-B14F-4D97-AF65-F5344CB8AC3E}">
        <p14:creationId xmlns:p14="http://schemas.microsoft.com/office/powerpoint/2010/main" val="1457886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3</a:t>
            </a:fld>
            <a:endParaRPr lang="en-IN"/>
          </a:p>
        </p:txBody>
      </p:sp>
    </p:spTree>
    <p:extLst>
      <p:ext uri="{BB962C8B-B14F-4D97-AF65-F5344CB8AC3E}">
        <p14:creationId xmlns:p14="http://schemas.microsoft.com/office/powerpoint/2010/main" val="1509633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4</a:t>
            </a:fld>
            <a:endParaRPr lang="en-IN"/>
          </a:p>
        </p:txBody>
      </p:sp>
    </p:spTree>
    <p:extLst>
      <p:ext uri="{BB962C8B-B14F-4D97-AF65-F5344CB8AC3E}">
        <p14:creationId xmlns:p14="http://schemas.microsoft.com/office/powerpoint/2010/main" val="2170167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5</a:t>
            </a:fld>
            <a:endParaRPr lang="en-IN"/>
          </a:p>
        </p:txBody>
      </p:sp>
    </p:spTree>
    <p:extLst>
      <p:ext uri="{BB962C8B-B14F-4D97-AF65-F5344CB8AC3E}">
        <p14:creationId xmlns:p14="http://schemas.microsoft.com/office/powerpoint/2010/main" val="1082479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6</a:t>
            </a:fld>
            <a:endParaRPr lang="en-IN"/>
          </a:p>
        </p:txBody>
      </p:sp>
    </p:spTree>
    <p:extLst>
      <p:ext uri="{BB962C8B-B14F-4D97-AF65-F5344CB8AC3E}">
        <p14:creationId xmlns:p14="http://schemas.microsoft.com/office/powerpoint/2010/main" val="362016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7</a:t>
            </a:fld>
            <a:endParaRPr lang="en-IN"/>
          </a:p>
        </p:txBody>
      </p:sp>
    </p:spTree>
    <p:extLst>
      <p:ext uri="{BB962C8B-B14F-4D97-AF65-F5344CB8AC3E}">
        <p14:creationId xmlns:p14="http://schemas.microsoft.com/office/powerpoint/2010/main" val="3783588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8</a:t>
            </a:fld>
            <a:endParaRPr lang="en-IN"/>
          </a:p>
        </p:txBody>
      </p:sp>
    </p:spTree>
    <p:extLst>
      <p:ext uri="{BB962C8B-B14F-4D97-AF65-F5344CB8AC3E}">
        <p14:creationId xmlns:p14="http://schemas.microsoft.com/office/powerpoint/2010/main" val="1329978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9</a:t>
            </a:fld>
            <a:endParaRPr lang="en-IN"/>
          </a:p>
        </p:txBody>
      </p:sp>
    </p:spTree>
    <p:extLst>
      <p:ext uri="{BB962C8B-B14F-4D97-AF65-F5344CB8AC3E}">
        <p14:creationId xmlns:p14="http://schemas.microsoft.com/office/powerpoint/2010/main" val="1977351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10</a:t>
            </a:fld>
            <a:endParaRPr lang="en-IN"/>
          </a:p>
        </p:txBody>
      </p:sp>
    </p:spTree>
    <p:extLst>
      <p:ext uri="{BB962C8B-B14F-4D97-AF65-F5344CB8AC3E}">
        <p14:creationId xmlns:p14="http://schemas.microsoft.com/office/powerpoint/2010/main" val="185089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11</a:t>
            </a:fld>
            <a:endParaRPr lang="en-IN"/>
          </a:p>
        </p:txBody>
      </p:sp>
    </p:spTree>
    <p:extLst>
      <p:ext uri="{BB962C8B-B14F-4D97-AF65-F5344CB8AC3E}">
        <p14:creationId xmlns:p14="http://schemas.microsoft.com/office/powerpoint/2010/main" val="1948275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12</a:t>
            </a:fld>
            <a:endParaRPr lang="en-IN"/>
          </a:p>
        </p:txBody>
      </p:sp>
    </p:spTree>
    <p:extLst>
      <p:ext uri="{BB962C8B-B14F-4D97-AF65-F5344CB8AC3E}">
        <p14:creationId xmlns:p14="http://schemas.microsoft.com/office/powerpoint/2010/main" val="4220645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13</a:t>
            </a:fld>
            <a:endParaRPr lang="en-IN"/>
          </a:p>
        </p:txBody>
      </p:sp>
    </p:spTree>
    <p:extLst>
      <p:ext uri="{BB962C8B-B14F-4D97-AF65-F5344CB8AC3E}">
        <p14:creationId xmlns:p14="http://schemas.microsoft.com/office/powerpoint/2010/main" val="1162234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14</a:t>
            </a:fld>
            <a:endParaRPr lang="en-IN"/>
          </a:p>
        </p:txBody>
      </p:sp>
    </p:spTree>
    <p:extLst>
      <p:ext uri="{BB962C8B-B14F-4D97-AF65-F5344CB8AC3E}">
        <p14:creationId xmlns:p14="http://schemas.microsoft.com/office/powerpoint/2010/main" val="209334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15</a:t>
            </a:fld>
            <a:endParaRPr lang="en-IN"/>
          </a:p>
        </p:txBody>
      </p:sp>
    </p:spTree>
    <p:extLst>
      <p:ext uri="{BB962C8B-B14F-4D97-AF65-F5344CB8AC3E}">
        <p14:creationId xmlns:p14="http://schemas.microsoft.com/office/powerpoint/2010/main" val="1059602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16</a:t>
            </a:fld>
            <a:endParaRPr lang="en-IN"/>
          </a:p>
        </p:txBody>
      </p:sp>
    </p:spTree>
    <p:extLst>
      <p:ext uri="{BB962C8B-B14F-4D97-AF65-F5344CB8AC3E}">
        <p14:creationId xmlns:p14="http://schemas.microsoft.com/office/powerpoint/2010/main" val="354472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17</a:t>
            </a:fld>
            <a:endParaRPr lang="en-IN"/>
          </a:p>
        </p:txBody>
      </p:sp>
    </p:spTree>
    <p:extLst>
      <p:ext uri="{BB962C8B-B14F-4D97-AF65-F5344CB8AC3E}">
        <p14:creationId xmlns:p14="http://schemas.microsoft.com/office/powerpoint/2010/main" val="2386743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18</a:t>
            </a:fld>
            <a:endParaRPr lang="en-IN"/>
          </a:p>
        </p:txBody>
      </p:sp>
    </p:spTree>
    <p:extLst>
      <p:ext uri="{BB962C8B-B14F-4D97-AF65-F5344CB8AC3E}">
        <p14:creationId xmlns:p14="http://schemas.microsoft.com/office/powerpoint/2010/main" val="1936060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19</a:t>
            </a:fld>
            <a:endParaRPr lang="en-IN"/>
          </a:p>
        </p:txBody>
      </p:sp>
    </p:spTree>
    <p:extLst>
      <p:ext uri="{BB962C8B-B14F-4D97-AF65-F5344CB8AC3E}">
        <p14:creationId xmlns:p14="http://schemas.microsoft.com/office/powerpoint/2010/main" val="361371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20</a:t>
            </a:fld>
            <a:endParaRPr lang="en-IN"/>
          </a:p>
        </p:txBody>
      </p:sp>
    </p:spTree>
    <p:extLst>
      <p:ext uri="{BB962C8B-B14F-4D97-AF65-F5344CB8AC3E}">
        <p14:creationId xmlns:p14="http://schemas.microsoft.com/office/powerpoint/2010/main" val="1041355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21</a:t>
            </a:fld>
            <a:endParaRPr lang="en-IN"/>
          </a:p>
        </p:txBody>
      </p:sp>
    </p:spTree>
    <p:extLst>
      <p:ext uri="{BB962C8B-B14F-4D97-AF65-F5344CB8AC3E}">
        <p14:creationId xmlns:p14="http://schemas.microsoft.com/office/powerpoint/2010/main" val="1733761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22</a:t>
            </a:fld>
            <a:endParaRPr lang="en-IN"/>
          </a:p>
        </p:txBody>
      </p:sp>
    </p:spTree>
    <p:extLst>
      <p:ext uri="{BB962C8B-B14F-4D97-AF65-F5344CB8AC3E}">
        <p14:creationId xmlns:p14="http://schemas.microsoft.com/office/powerpoint/2010/main" val="35103717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23</a:t>
            </a:fld>
            <a:endParaRPr lang="en-IN"/>
          </a:p>
        </p:txBody>
      </p:sp>
    </p:spTree>
    <p:extLst>
      <p:ext uri="{BB962C8B-B14F-4D97-AF65-F5344CB8AC3E}">
        <p14:creationId xmlns:p14="http://schemas.microsoft.com/office/powerpoint/2010/main" val="4070435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24</a:t>
            </a:fld>
            <a:endParaRPr lang="en-IN"/>
          </a:p>
        </p:txBody>
      </p:sp>
    </p:spTree>
    <p:extLst>
      <p:ext uri="{BB962C8B-B14F-4D97-AF65-F5344CB8AC3E}">
        <p14:creationId xmlns:p14="http://schemas.microsoft.com/office/powerpoint/2010/main" val="40567606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25</a:t>
            </a:fld>
            <a:endParaRPr lang="en-IN"/>
          </a:p>
        </p:txBody>
      </p:sp>
    </p:spTree>
    <p:extLst>
      <p:ext uri="{BB962C8B-B14F-4D97-AF65-F5344CB8AC3E}">
        <p14:creationId xmlns:p14="http://schemas.microsoft.com/office/powerpoint/2010/main" val="1042081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26</a:t>
            </a:fld>
            <a:endParaRPr lang="en-IN"/>
          </a:p>
        </p:txBody>
      </p:sp>
    </p:spTree>
    <p:extLst>
      <p:ext uri="{BB962C8B-B14F-4D97-AF65-F5344CB8AC3E}">
        <p14:creationId xmlns:p14="http://schemas.microsoft.com/office/powerpoint/2010/main" val="16756455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27</a:t>
            </a:fld>
            <a:endParaRPr lang="en-IN"/>
          </a:p>
        </p:txBody>
      </p:sp>
    </p:spTree>
    <p:extLst>
      <p:ext uri="{BB962C8B-B14F-4D97-AF65-F5344CB8AC3E}">
        <p14:creationId xmlns:p14="http://schemas.microsoft.com/office/powerpoint/2010/main" val="20924115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28</a:t>
            </a:fld>
            <a:endParaRPr lang="en-IN"/>
          </a:p>
        </p:txBody>
      </p:sp>
    </p:spTree>
    <p:extLst>
      <p:ext uri="{BB962C8B-B14F-4D97-AF65-F5344CB8AC3E}">
        <p14:creationId xmlns:p14="http://schemas.microsoft.com/office/powerpoint/2010/main" val="3263993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29</a:t>
            </a:fld>
            <a:endParaRPr lang="en-IN"/>
          </a:p>
        </p:txBody>
      </p:sp>
    </p:spTree>
    <p:extLst>
      <p:ext uri="{BB962C8B-B14F-4D97-AF65-F5344CB8AC3E}">
        <p14:creationId xmlns:p14="http://schemas.microsoft.com/office/powerpoint/2010/main" val="153115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30</a:t>
            </a:fld>
            <a:endParaRPr lang="en-IN"/>
          </a:p>
        </p:txBody>
      </p:sp>
    </p:spTree>
    <p:extLst>
      <p:ext uri="{BB962C8B-B14F-4D97-AF65-F5344CB8AC3E}">
        <p14:creationId xmlns:p14="http://schemas.microsoft.com/office/powerpoint/2010/main" val="1724683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31</a:t>
            </a:fld>
            <a:endParaRPr lang="en-IN"/>
          </a:p>
        </p:txBody>
      </p:sp>
    </p:spTree>
    <p:extLst>
      <p:ext uri="{BB962C8B-B14F-4D97-AF65-F5344CB8AC3E}">
        <p14:creationId xmlns:p14="http://schemas.microsoft.com/office/powerpoint/2010/main" val="23536779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32</a:t>
            </a:fld>
            <a:endParaRPr lang="en-IN"/>
          </a:p>
        </p:txBody>
      </p:sp>
    </p:spTree>
    <p:extLst>
      <p:ext uri="{BB962C8B-B14F-4D97-AF65-F5344CB8AC3E}">
        <p14:creationId xmlns:p14="http://schemas.microsoft.com/office/powerpoint/2010/main" val="31742517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33</a:t>
            </a:fld>
            <a:endParaRPr lang="en-IN"/>
          </a:p>
        </p:txBody>
      </p:sp>
    </p:spTree>
    <p:extLst>
      <p:ext uri="{BB962C8B-B14F-4D97-AF65-F5344CB8AC3E}">
        <p14:creationId xmlns:p14="http://schemas.microsoft.com/office/powerpoint/2010/main" val="41275466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34</a:t>
            </a:fld>
            <a:endParaRPr lang="en-IN"/>
          </a:p>
        </p:txBody>
      </p:sp>
    </p:spTree>
    <p:extLst>
      <p:ext uri="{BB962C8B-B14F-4D97-AF65-F5344CB8AC3E}">
        <p14:creationId xmlns:p14="http://schemas.microsoft.com/office/powerpoint/2010/main" val="21693976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35</a:t>
            </a:fld>
            <a:endParaRPr lang="en-IN"/>
          </a:p>
        </p:txBody>
      </p:sp>
    </p:spTree>
    <p:extLst>
      <p:ext uri="{BB962C8B-B14F-4D97-AF65-F5344CB8AC3E}">
        <p14:creationId xmlns:p14="http://schemas.microsoft.com/office/powerpoint/2010/main" val="6053278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36</a:t>
            </a:fld>
            <a:endParaRPr lang="en-IN"/>
          </a:p>
        </p:txBody>
      </p:sp>
    </p:spTree>
    <p:extLst>
      <p:ext uri="{BB962C8B-B14F-4D97-AF65-F5344CB8AC3E}">
        <p14:creationId xmlns:p14="http://schemas.microsoft.com/office/powerpoint/2010/main" val="19024245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kern="1200">
                <a:solidFill>
                  <a:schemeClr val="tx1"/>
                </a:solidFill>
                <a:effectLst/>
                <a:latin typeface="+mn-lt"/>
                <a:ea typeface="+mn-ea"/>
                <a:cs typeface="+mn-cs"/>
              </a:rPr>
              <a:t>DieSachbearbeiter</a:t>
            </a:r>
            <a:br>
              <a:rPr lang="de-DE"/>
            </a:br>
            <a:r>
              <a:rPr lang="de-DE" sz="1200" b="0" i="0" kern="1200">
                <a:solidFill>
                  <a:schemeClr val="tx1"/>
                </a:solidFill>
                <a:effectLst/>
                <a:latin typeface="+mn-lt"/>
                <a:ea typeface="+mn-ea"/>
                <a:cs typeface="+mn-cs"/>
              </a:rPr>
              <a:t>Choriner Straße 49</a:t>
            </a:r>
            <a:br>
              <a:rPr lang="de-DE"/>
            </a:br>
            <a:r>
              <a:rPr lang="de-DE" sz="1200" b="0" i="0" kern="1200">
                <a:solidFill>
                  <a:schemeClr val="tx1"/>
                </a:solidFill>
                <a:effectLst/>
                <a:latin typeface="+mn-lt"/>
                <a:ea typeface="+mn-ea"/>
                <a:cs typeface="+mn-cs"/>
              </a:rPr>
              <a:t>10435 Berlin</a:t>
            </a:r>
            <a:br>
              <a:rPr lang="de-DE"/>
            </a:br>
            <a:r>
              <a:rPr lang="de-DE" sz="1200" b="0" i="0" kern="1200">
                <a:solidFill>
                  <a:schemeClr val="tx1"/>
                </a:solidFill>
                <a:effectLst/>
                <a:latin typeface="+mn-lt"/>
                <a:ea typeface="+mn-ea"/>
                <a:cs typeface="+mn-cs"/>
              </a:rPr>
              <a:t>E-Mail: moinsen@abc.com</a:t>
            </a:r>
            <a:endParaRPr lang="en-IN"/>
          </a:p>
        </p:txBody>
      </p:sp>
      <p:sp>
        <p:nvSpPr>
          <p:cNvPr id="4" name="Slide Number Placeholder 3"/>
          <p:cNvSpPr>
            <a:spLocks noGrp="1"/>
          </p:cNvSpPr>
          <p:nvPr>
            <p:ph type="sldNum" sz="quarter" idx="10"/>
          </p:nvPr>
        </p:nvSpPr>
        <p:spPr/>
        <p:txBody>
          <a:bodyPr/>
          <a:lstStyle/>
          <a:p>
            <a:fld id="{A070F27E-423A-47F0-9C7C-18265706A600}" type="slidenum">
              <a:rPr lang="en-IN" smtClean="0"/>
              <a:pPr/>
              <a:t>37</a:t>
            </a:fld>
            <a:endParaRPr lang="en-IN"/>
          </a:p>
        </p:txBody>
      </p:sp>
    </p:spTree>
    <p:extLst>
      <p:ext uri="{BB962C8B-B14F-4D97-AF65-F5344CB8AC3E}">
        <p14:creationId xmlns:p14="http://schemas.microsoft.com/office/powerpoint/2010/main" val="3654108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29C8FEFA-D413-4929-BA87-6E311E557235}"/>
              </a:ext>
            </a:extLst>
          </p:cNvPr>
          <p:cNvSpPr>
            <a:spLocks noGrp="1"/>
          </p:cNvSpPr>
          <p:nvPr>
            <p:ph type="pic" sz="quarter" idx="10"/>
          </p:nvPr>
        </p:nvSpPr>
        <p:spPr>
          <a:xfrm>
            <a:off x="3295650" y="1143000"/>
            <a:ext cx="5410200" cy="4924425"/>
          </a:xfrm>
          <a:custGeom>
            <a:avLst/>
            <a:gdLst>
              <a:gd name="connsiteX0" fmla="*/ 1743075 w 3486150"/>
              <a:gd name="connsiteY0" fmla="*/ 0 h 3467100"/>
              <a:gd name="connsiteX1" fmla="*/ 3486150 w 3486150"/>
              <a:gd name="connsiteY1" fmla="*/ 1733550 h 3467100"/>
              <a:gd name="connsiteX2" fmla="*/ 1743075 w 3486150"/>
              <a:gd name="connsiteY2" fmla="*/ 3467100 h 3467100"/>
              <a:gd name="connsiteX3" fmla="*/ 0 w 3486150"/>
              <a:gd name="connsiteY3" fmla="*/ 1733550 h 3467100"/>
            </a:gdLst>
            <a:ahLst/>
            <a:cxnLst>
              <a:cxn ang="0">
                <a:pos x="connsiteX0" y="connsiteY0"/>
              </a:cxn>
              <a:cxn ang="0">
                <a:pos x="connsiteX1" y="connsiteY1"/>
              </a:cxn>
              <a:cxn ang="0">
                <a:pos x="connsiteX2" y="connsiteY2"/>
              </a:cxn>
              <a:cxn ang="0">
                <a:pos x="connsiteX3" y="connsiteY3"/>
              </a:cxn>
            </a:cxnLst>
            <a:rect l="l" t="t" r="r" b="b"/>
            <a:pathLst>
              <a:path w="3486150" h="3467100">
                <a:moveTo>
                  <a:pt x="1743075" y="0"/>
                </a:moveTo>
                <a:lnTo>
                  <a:pt x="3486150" y="1733550"/>
                </a:lnTo>
                <a:lnTo>
                  <a:pt x="1743075" y="3467100"/>
                </a:lnTo>
                <a:lnTo>
                  <a:pt x="0" y="1733550"/>
                </a:lnTo>
                <a:close/>
              </a:path>
            </a:pathLst>
          </a:custGeom>
        </p:spPr>
        <p:txBody>
          <a:bodyPr wrap="square">
            <a:noAutofit/>
          </a:bodyPr>
          <a:lstStyle>
            <a:lvl1pPr marL="0" indent="0">
              <a:buNone/>
              <a:defRPr/>
            </a:lvl1pPr>
          </a:lstStyle>
          <a:p>
            <a:endParaRPr lang="en-US"/>
          </a:p>
        </p:txBody>
      </p:sp>
    </p:spTree>
    <p:extLst>
      <p:ext uri="{BB962C8B-B14F-4D97-AF65-F5344CB8AC3E}">
        <p14:creationId xmlns:p14="http://schemas.microsoft.com/office/powerpoint/2010/main" val="978496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7348199-A23A-4CBA-B9C9-B214B5736047}"/>
              </a:ext>
            </a:extLst>
          </p:cNvPr>
          <p:cNvSpPr>
            <a:spLocks noGrp="1"/>
          </p:cNvSpPr>
          <p:nvPr>
            <p:ph type="pic" sz="quarter" idx="10"/>
          </p:nvPr>
        </p:nvSpPr>
        <p:spPr>
          <a:xfrm>
            <a:off x="0" y="0"/>
            <a:ext cx="12192000" cy="4964113"/>
          </a:xfrm>
        </p:spPr>
        <p:txBody>
          <a:bodyPr/>
          <a:lstStyle/>
          <a:p>
            <a:endParaRPr lang="en-US"/>
          </a:p>
        </p:txBody>
      </p:sp>
    </p:spTree>
    <p:extLst>
      <p:ext uri="{BB962C8B-B14F-4D97-AF65-F5344CB8AC3E}">
        <p14:creationId xmlns:p14="http://schemas.microsoft.com/office/powerpoint/2010/main" val="416185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EBAB4-DE99-4664-B141-AC16A38614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C14BB5-4E99-48A0-9E5A-3F5BFA399B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E59D60F-D9CD-4E6C-ADDD-B392263648A7}"/>
              </a:ext>
            </a:extLst>
          </p:cNvPr>
          <p:cNvSpPr>
            <a:spLocks noGrp="1"/>
          </p:cNvSpPr>
          <p:nvPr>
            <p:ph type="dt" sz="half" idx="10"/>
          </p:nvPr>
        </p:nvSpPr>
        <p:spPr/>
        <p:txBody>
          <a:bodyPr/>
          <a:lstStyle/>
          <a:p>
            <a:fld id="{4147E5F5-67A1-49CE-8177-DC46884A4B8E}" type="datetimeFigureOut">
              <a:rPr lang="en-US" smtClean="0"/>
              <a:pPr/>
              <a:t>10/21/25</a:t>
            </a:fld>
            <a:endParaRPr lang="en-US"/>
          </a:p>
        </p:txBody>
      </p:sp>
      <p:sp>
        <p:nvSpPr>
          <p:cNvPr id="5" name="Footer Placeholder 4">
            <a:extLst>
              <a:ext uri="{FF2B5EF4-FFF2-40B4-BE49-F238E27FC236}">
                <a16:creationId xmlns:a16="http://schemas.microsoft.com/office/drawing/2014/main" id="{3D76F29C-61B3-43E1-BA56-D9F95615B2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4DDFB5-3E29-48A0-B85B-A4544134A1E7}"/>
              </a:ext>
            </a:extLst>
          </p:cNvPr>
          <p:cNvSpPr>
            <a:spLocks noGrp="1"/>
          </p:cNvSpPr>
          <p:nvPr>
            <p:ph type="sldNum" sz="quarter" idx="12"/>
          </p:nvPr>
        </p:nvSpPr>
        <p:spPr/>
        <p:txBody>
          <a:bodyPr/>
          <a:lstStyle/>
          <a:p>
            <a:fld id="{B38CC74D-52CF-4388-B178-806FE59D8851}" type="slidenum">
              <a:rPr lang="en-US" smtClean="0"/>
              <a:pPr/>
              <a:t>‹#›</a:t>
            </a:fld>
            <a:endParaRPr lang="en-US"/>
          </a:p>
        </p:txBody>
      </p:sp>
    </p:spTree>
    <p:extLst>
      <p:ext uri="{BB962C8B-B14F-4D97-AF65-F5344CB8AC3E}">
        <p14:creationId xmlns:p14="http://schemas.microsoft.com/office/powerpoint/2010/main" val="3385788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4B6F8-20A0-44DF-96CE-2AB7B93105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76A97E-241D-47EA-88C4-BDB4AF465DF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78912E-6E64-4891-94F4-2B574B3812B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B264EF-5139-4103-95B8-9629FC425565}"/>
              </a:ext>
            </a:extLst>
          </p:cNvPr>
          <p:cNvSpPr>
            <a:spLocks noGrp="1"/>
          </p:cNvSpPr>
          <p:nvPr>
            <p:ph type="dt" sz="half" idx="10"/>
          </p:nvPr>
        </p:nvSpPr>
        <p:spPr/>
        <p:txBody>
          <a:bodyPr/>
          <a:lstStyle/>
          <a:p>
            <a:fld id="{4147E5F5-67A1-49CE-8177-DC46884A4B8E}" type="datetimeFigureOut">
              <a:rPr lang="en-US" smtClean="0"/>
              <a:pPr/>
              <a:t>10/21/25</a:t>
            </a:fld>
            <a:endParaRPr lang="en-US"/>
          </a:p>
        </p:txBody>
      </p:sp>
      <p:sp>
        <p:nvSpPr>
          <p:cNvPr id="6" name="Footer Placeholder 5">
            <a:extLst>
              <a:ext uri="{FF2B5EF4-FFF2-40B4-BE49-F238E27FC236}">
                <a16:creationId xmlns:a16="http://schemas.microsoft.com/office/drawing/2014/main" id="{7D2CDF13-DBA9-4480-93E3-FA41E2A455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7D127E-BB62-432A-9F12-619472F6C30D}"/>
              </a:ext>
            </a:extLst>
          </p:cNvPr>
          <p:cNvSpPr>
            <a:spLocks noGrp="1"/>
          </p:cNvSpPr>
          <p:nvPr>
            <p:ph type="sldNum" sz="quarter" idx="12"/>
          </p:nvPr>
        </p:nvSpPr>
        <p:spPr/>
        <p:txBody>
          <a:bodyPr/>
          <a:lstStyle/>
          <a:p>
            <a:fld id="{B38CC74D-52CF-4388-B178-806FE59D8851}" type="slidenum">
              <a:rPr lang="en-US" smtClean="0"/>
              <a:pPr/>
              <a:t>‹#›</a:t>
            </a:fld>
            <a:endParaRPr lang="en-US"/>
          </a:p>
        </p:txBody>
      </p:sp>
    </p:spTree>
    <p:extLst>
      <p:ext uri="{BB962C8B-B14F-4D97-AF65-F5344CB8AC3E}">
        <p14:creationId xmlns:p14="http://schemas.microsoft.com/office/powerpoint/2010/main" val="1119640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EA263-7C12-4125-BF9E-97AE29031F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988D38-7F02-46AC-9C87-136E62372F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5A94960-36ED-4FC2-A8DD-C77DB04BD0D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B9703D-AC1F-4991-911D-F9F610348F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720843D-A47C-4DD7-BFE4-FA45B803C61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C772C2-1C73-427E-A2EE-74B0F0E98B9F}"/>
              </a:ext>
            </a:extLst>
          </p:cNvPr>
          <p:cNvSpPr>
            <a:spLocks noGrp="1"/>
          </p:cNvSpPr>
          <p:nvPr>
            <p:ph type="dt" sz="half" idx="10"/>
          </p:nvPr>
        </p:nvSpPr>
        <p:spPr/>
        <p:txBody>
          <a:bodyPr/>
          <a:lstStyle/>
          <a:p>
            <a:fld id="{4147E5F5-67A1-49CE-8177-DC46884A4B8E}" type="datetimeFigureOut">
              <a:rPr lang="en-US" smtClean="0"/>
              <a:pPr/>
              <a:t>10/21/25</a:t>
            </a:fld>
            <a:endParaRPr lang="en-US"/>
          </a:p>
        </p:txBody>
      </p:sp>
      <p:sp>
        <p:nvSpPr>
          <p:cNvPr id="8" name="Footer Placeholder 7">
            <a:extLst>
              <a:ext uri="{FF2B5EF4-FFF2-40B4-BE49-F238E27FC236}">
                <a16:creationId xmlns:a16="http://schemas.microsoft.com/office/drawing/2014/main" id="{7A77FA51-5E83-4CE4-80FE-7C93C6FF41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BBABEF-ED90-498A-A841-B677227BA0CC}"/>
              </a:ext>
            </a:extLst>
          </p:cNvPr>
          <p:cNvSpPr>
            <a:spLocks noGrp="1"/>
          </p:cNvSpPr>
          <p:nvPr>
            <p:ph type="sldNum" sz="quarter" idx="12"/>
          </p:nvPr>
        </p:nvSpPr>
        <p:spPr/>
        <p:txBody>
          <a:bodyPr/>
          <a:lstStyle/>
          <a:p>
            <a:fld id="{B38CC74D-52CF-4388-B178-806FE59D8851}" type="slidenum">
              <a:rPr lang="en-US" smtClean="0"/>
              <a:pPr/>
              <a:t>‹#›</a:t>
            </a:fld>
            <a:endParaRPr lang="en-US"/>
          </a:p>
        </p:txBody>
      </p:sp>
    </p:spTree>
    <p:extLst>
      <p:ext uri="{BB962C8B-B14F-4D97-AF65-F5344CB8AC3E}">
        <p14:creationId xmlns:p14="http://schemas.microsoft.com/office/powerpoint/2010/main" val="4168019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FB1DBC5-2D61-4371-9ED3-1781ED60A1EC}"/>
              </a:ext>
            </a:extLst>
          </p:cNvPr>
          <p:cNvSpPr>
            <a:spLocks noGrp="1"/>
          </p:cNvSpPr>
          <p:nvPr>
            <p:ph type="pic" sz="quarter" idx="10"/>
          </p:nvPr>
        </p:nvSpPr>
        <p:spPr>
          <a:xfrm>
            <a:off x="0" y="1828800"/>
            <a:ext cx="12192000" cy="5029200"/>
          </a:xfrm>
        </p:spPr>
        <p:txBody>
          <a:bodyPr/>
          <a:lstStyle/>
          <a:p>
            <a:endParaRPr lang="en-US"/>
          </a:p>
        </p:txBody>
      </p:sp>
    </p:spTree>
    <p:extLst>
      <p:ext uri="{BB962C8B-B14F-4D97-AF65-F5344CB8AC3E}">
        <p14:creationId xmlns:p14="http://schemas.microsoft.com/office/powerpoint/2010/main" val="3662836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2496DA8-0C16-4376-A372-94E9F5824B8B}"/>
              </a:ext>
            </a:extLst>
          </p:cNvPr>
          <p:cNvSpPr>
            <a:spLocks noGrp="1"/>
          </p:cNvSpPr>
          <p:nvPr>
            <p:ph type="pic" sz="quarter" idx="10"/>
          </p:nvPr>
        </p:nvSpPr>
        <p:spPr>
          <a:xfrm>
            <a:off x="0" y="0"/>
            <a:ext cx="5338763" cy="6858000"/>
          </a:xfrm>
        </p:spPr>
        <p:txBody>
          <a:bodyPr/>
          <a:lstStyle/>
          <a:p>
            <a:endParaRPr lang="en-US"/>
          </a:p>
        </p:txBody>
      </p:sp>
    </p:spTree>
    <p:extLst>
      <p:ext uri="{BB962C8B-B14F-4D97-AF65-F5344CB8AC3E}">
        <p14:creationId xmlns:p14="http://schemas.microsoft.com/office/powerpoint/2010/main" val="507055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955F7-0CE4-4D5F-B0FE-6F88288A92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413759-3740-42F8-ABD6-B8D9828D39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779D38-C06B-4929-8B2E-E03C3E25BB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1FE26E1-F2B5-435B-BED3-B80D1C3703CE}"/>
              </a:ext>
            </a:extLst>
          </p:cNvPr>
          <p:cNvSpPr>
            <a:spLocks noGrp="1"/>
          </p:cNvSpPr>
          <p:nvPr>
            <p:ph type="dt" sz="half" idx="10"/>
          </p:nvPr>
        </p:nvSpPr>
        <p:spPr/>
        <p:txBody>
          <a:bodyPr/>
          <a:lstStyle/>
          <a:p>
            <a:fld id="{4147E5F5-67A1-49CE-8177-DC46884A4B8E}" type="datetimeFigureOut">
              <a:rPr lang="en-US" smtClean="0"/>
              <a:pPr/>
              <a:t>10/21/25</a:t>
            </a:fld>
            <a:endParaRPr lang="en-US"/>
          </a:p>
        </p:txBody>
      </p:sp>
      <p:sp>
        <p:nvSpPr>
          <p:cNvPr id="6" name="Footer Placeholder 5">
            <a:extLst>
              <a:ext uri="{FF2B5EF4-FFF2-40B4-BE49-F238E27FC236}">
                <a16:creationId xmlns:a16="http://schemas.microsoft.com/office/drawing/2014/main" id="{5F2C8040-0B7A-44D6-A72D-CB6E24D0E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C003A2-4CDD-4BDA-951A-0FD3445F1B2A}"/>
              </a:ext>
            </a:extLst>
          </p:cNvPr>
          <p:cNvSpPr>
            <a:spLocks noGrp="1"/>
          </p:cNvSpPr>
          <p:nvPr>
            <p:ph type="sldNum" sz="quarter" idx="12"/>
          </p:nvPr>
        </p:nvSpPr>
        <p:spPr/>
        <p:txBody>
          <a:bodyPr/>
          <a:lstStyle/>
          <a:p>
            <a:fld id="{B38CC74D-52CF-4388-B178-806FE59D8851}" type="slidenum">
              <a:rPr lang="en-US" smtClean="0"/>
              <a:pPr/>
              <a:t>‹#›</a:t>
            </a:fld>
            <a:endParaRPr lang="en-US"/>
          </a:p>
        </p:txBody>
      </p:sp>
    </p:spTree>
    <p:extLst>
      <p:ext uri="{BB962C8B-B14F-4D97-AF65-F5344CB8AC3E}">
        <p14:creationId xmlns:p14="http://schemas.microsoft.com/office/powerpoint/2010/main" val="1776789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99623-CEB9-431A-AC40-9C646CFBE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0F7DF1-3D84-49B5-9F1B-0CBE4834F7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ADF2C7-AEC6-4395-B2DE-FF8050DACA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6810C3D-02D7-486E-81CE-214B70578505}"/>
              </a:ext>
            </a:extLst>
          </p:cNvPr>
          <p:cNvSpPr>
            <a:spLocks noGrp="1"/>
          </p:cNvSpPr>
          <p:nvPr>
            <p:ph type="dt" sz="half" idx="10"/>
          </p:nvPr>
        </p:nvSpPr>
        <p:spPr/>
        <p:txBody>
          <a:bodyPr/>
          <a:lstStyle/>
          <a:p>
            <a:fld id="{4147E5F5-67A1-49CE-8177-DC46884A4B8E}" type="datetimeFigureOut">
              <a:rPr lang="en-US" smtClean="0"/>
              <a:pPr/>
              <a:t>10/21/25</a:t>
            </a:fld>
            <a:endParaRPr lang="en-US"/>
          </a:p>
        </p:txBody>
      </p:sp>
      <p:sp>
        <p:nvSpPr>
          <p:cNvPr id="6" name="Footer Placeholder 5">
            <a:extLst>
              <a:ext uri="{FF2B5EF4-FFF2-40B4-BE49-F238E27FC236}">
                <a16:creationId xmlns:a16="http://schemas.microsoft.com/office/drawing/2014/main" id="{0B8445C7-09FB-4101-958E-9FBDF3BDCC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E51B1A-5F27-4E6F-BC1F-0C907E52DFE8}"/>
              </a:ext>
            </a:extLst>
          </p:cNvPr>
          <p:cNvSpPr>
            <a:spLocks noGrp="1"/>
          </p:cNvSpPr>
          <p:nvPr>
            <p:ph type="sldNum" sz="quarter" idx="12"/>
          </p:nvPr>
        </p:nvSpPr>
        <p:spPr/>
        <p:txBody>
          <a:bodyPr/>
          <a:lstStyle/>
          <a:p>
            <a:fld id="{B38CC74D-52CF-4388-B178-806FE59D8851}" type="slidenum">
              <a:rPr lang="en-US" smtClean="0"/>
              <a:pPr/>
              <a:t>‹#›</a:t>
            </a:fld>
            <a:endParaRPr lang="en-US"/>
          </a:p>
        </p:txBody>
      </p:sp>
    </p:spTree>
    <p:extLst>
      <p:ext uri="{BB962C8B-B14F-4D97-AF65-F5344CB8AC3E}">
        <p14:creationId xmlns:p14="http://schemas.microsoft.com/office/powerpoint/2010/main" val="2721272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4DF94-6709-4952-862B-A8DDE06E18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F72688-158E-47E3-8FC3-9A729192FE8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496424-9629-4E94-923A-568AD58FD8F7}"/>
              </a:ext>
            </a:extLst>
          </p:cNvPr>
          <p:cNvSpPr>
            <a:spLocks noGrp="1"/>
          </p:cNvSpPr>
          <p:nvPr>
            <p:ph type="dt" sz="half" idx="10"/>
          </p:nvPr>
        </p:nvSpPr>
        <p:spPr/>
        <p:txBody>
          <a:bodyPr/>
          <a:lstStyle/>
          <a:p>
            <a:fld id="{4147E5F5-67A1-49CE-8177-DC46884A4B8E}" type="datetimeFigureOut">
              <a:rPr lang="en-US" smtClean="0"/>
              <a:pPr/>
              <a:t>10/21/25</a:t>
            </a:fld>
            <a:endParaRPr lang="en-US"/>
          </a:p>
        </p:txBody>
      </p:sp>
      <p:sp>
        <p:nvSpPr>
          <p:cNvPr id="5" name="Footer Placeholder 4">
            <a:extLst>
              <a:ext uri="{FF2B5EF4-FFF2-40B4-BE49-F238E27FC236}">
                <a16:creationId xmlns:a16="http://schemas.microsoft.com/office/drawing/2014/main" id="{B93B0F27-8B40-4F64-A60B-8F32E1C1F5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CC464C-B7BC-4CC3-9AD5-2BCF671E3AA5}"/>
              </a:ext>
            </a:extLst>
          </p:cNvPr>
          <p:cNvSpPr>
            <a:spLocks noGrp="1"/>
          </p:cNvSpPr>
          <p:nvPr>
            <p:ph type="sldNum" sz="quarter" idx="12"/>
          </p:nvPr>
        </p:nvSpPr>
        <p:spPr/>
        <p:txBody>
          <a:bodyPr/>
          <a:lstStyle/>
          <a:p>
            <a:fld id="{B38CC74D-52CF-4388-B178-806FE59D8851}" type="slidenum">
              <a:rPr lang="en-US" smtClean="0"/>
              <a:pPr/>
              <a:t>‹#›</a:t>
            </a:fld>
            <a:endParaRPr lang="en-US"/>
          </a:p>
        </p:txBody>
      </p:sp>
    </p:spTree>
    <p:extLst>
      <p:ext uri="{BB962C8B-B14F-4D97-AF65-F5344CB8AC3E}">
        <p14:creationId xmlns:p14="http://schemas.microsoft.com/office/powerpoint/2010/main" val="4174980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75591B-F774-496C-9946-2CA3DDB744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6384B0-2364-42FE-9F07-2945B7521FC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385BEB-9966-48BD-9BA2-F03D75988E3B}"/>
              </a:ext>
            </a:extLst>
          </p:cNvPr>
          <p:cNvSpPr>
            <a:spLocks noGrp="1"/>
          </p:cNvSpPr>
          <p:nvPr>
            <p:ph type="dt" sz="half" idx="10"/>
          </p:nvPr>
        </p:nvSpPr>
        <p:spPr/>
        <p:txBody>
          <a:bodyPr/>
          <a:lstStyle/>
          <a:p>
            <a:fld id="{4147E5F5-67A1-49CE-8177-DC46884A4B8E}" type="datetimeFigureOut">
              <a:rPr lang="en-US" smtClean="0"/>
              <a:pPr/>
              <a:t>10/21/25</a:t>
            </a:fld>
            <a:endParaRPr lang="en-US"/>
          </a:p>
        </p:txBody>
      </p:sp>
      <p:sp>
        <p:nvSpPr>
          <p:cNvPr id="5" name="Footer Placeholder 4">
            <a:extLst>
              <a:ext uri="{FF2B5EF4-FFF2-40B4-BE49-F238E27FC236}">
                <a16:creationId xmlns:a16="http://schemas.microsoft.com/office/drawing/2014/main" id="{416E6103-31C5-4BAD-BDC5-D6D53AA45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199BB3-FBE3-4DB9-9A17-5E4EE194FE2E}"/>
              </a:ext>
            </a:extLst>
          </p:cNvPr>
          <p:cNvSpPr>
            <a:spLocks noGrp="1"/>
          </p:cNvSpPr>
          <p:nvPr>
            <p:ph type="sldNum" sz="quarter" idx="12"/>
          </p:nvPr>
        </p:nvSpPr>
        <p:spPr/>
        <p:txBody>
          <a:bodyPr/>
          <a:lstStyle/>
          <a:p>
            <a:fld id="{B38CC74D-52CF-4388-B178-806FE59D8851}" type="slidenum">
              <a:rPr lang="en-US" smtClean="0"/>
              <a:pPr/>
              <a:t>‹#›</a:t>
            </a:fld>
            <a:endParaRPr lang="en-US"/>
          </a:p>
        </p:txBody>
      </p:sp>
    </p:spTree>
    <p:extLst>
      <p:ext uri="{BB962C8B-B14F-4D97-AF65-F5344CB8AC3E}">
        <p14:creationId xmlns:p14="http://schemas.microsoft.com/office/powerpoint/2010/main" val="1527131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728399-79DC-41B1-964E-F25BC7C575CC}"/>
              </a:ext>
            </a:extLst>
          </p:cNvPr>
          <p:cNvSpPr>
            <a:spLocks noGrp="1"/>
          </p:cNvSpPr>
          <p:nvPr>
            <p:ph type="dt" sz="half" idx="10"/>
          </p:nvPr>
        </p:nvSpPr>
        <p:spPr/>
        <p:txBody>
          <a:bodyPr/>
          <a:lstStyle/>
          <a:p>
            <a:fld id="{47ECF909-5480-48B3-AA51-BB086191CC87}" type="datetimeFigureOut">
              <a:rPr lang="en-IN" smtClean="0"/>
              <a:pPr/>
              <a:t>21/10/25</a:t>
            </a:fld>
            <a:endParaRPr lang="en-IN"/>
          </a:p>
        </p:txBody>
      </p:sp>
      <p:sp>
        <p:nvSpPr>
          <p:cNvPr id="3" name="Footer Placeholder 2">
            <a:extLst>
              <a:ext uri="{FF2B5EF4-FFF2-40B4-BE49-F238E27FC236}">
                <a16:creationId xmlns:a16="http://schemas.microsoft.com/office/drawing/2014/main" id="{7342CC1E-0059-4749-82A0-37F0ABACBF7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5A4B58B-19F6-4FE1-ABAD-2931100AD5B5}"/>
              </a:ext>
            </a:extLst>
          </p:cNvPr>
          <p:cNvSpPr>
            <a:spLocks noGrp="1"/>
          </p:cNvSpPr>
          <p:nvPr>
            <p:ph type="sldNum" sz="quarter" idx="12"/>
          </p:nvPr>
        </p:nvSpPr>
        <p:spPr/>
        <p:txBody>
          <a:bodyPr/>
          <a:lstStyle/>
          <a:p>
            <a:fld id="{741514AC-38C9-4F89-AECD-5EE40F908DF5}" type="slidenum">
              <a:rPr lang="en-IN" smtClean="0"/>
              <a:pPr/>
              <a:t>‹#›</a:t>
            </a:fld>
            <a:endParaRPr lang="en-IN"/>
          </a:p>
        </p:txBody>
      </p:sp>
    </p:spTree>
    <p:extLst>
      <p:ext uri="{BB962C8B-B14F-4D97-AF65-F5344CB8AC3E}">
        <p14:creationId xmlns:p14="http://schemas.microsoft.com/office/powerpoint/2010/main" val="3191647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FB0D17-3B84-4720-A2CE-DAB2878473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E3C6A0-38DA-42A5-9A95-EBB26C4DE2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AEFC2C-3BC2-4A9E-A2F9-DAF4F56DD7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47E5F5-67A1-49CE-8177-DC46884A4B8E}" type="datetimeFigureOut">
              <a:rPr lang="en-US" smtClean="0"/>
              <a:pPr/>
              <a:t>10/21/25</a:t>
            </a:fld>
            <a:endParaRPr lang="en-US"/>
          </a:p>
        </p:txBody>
      </p:sp>
      <p:sp>
        <p:nvSpPr>
          <p:cNvPr id="5" name="Footer Placeholder 4">
            <a:extLst>
              <a:ext uri="{FF2B5EF4-FFF2-40B4-BE49-F238E27FC236}">
                <a16:creationId xmlns:a16="http://schemas.microsoft.com/office/drawing/2014/main" id="{229ADF6A-B1B1-41DA-9C9E-7C65DB9038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C93E36-EA08-4584-9B08-CAEB18FC7A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CC74D-52CF-4388-B178-806FE59D8851}" type="slidenum">
              <a:rPr lang="en-US" smtClean="0"/>
              <a:pPr/>
              <a:t>‹#›</a:t>
            </a:fld>
            <a:endParaRPr lang="en-US"/>
          </a:p>
        </p:txBody>
      </p:sp>
    </p:spTree>
    <p:extLst>
      <p:ext uri="{BB962C8B-B14F-4D97-AF65-F5344CB8AC3E}">
        <p14:creationId xmlns:p14="http://schemas.microsoft.com/office/powerpoint/2010/main" val="4132788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teknoag.sanayi.gov.tr/" TargetMode="Externa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tybs.tubitak.gov.tr/"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eg"/><Relationship Id="rId7" Type="http://schemas.openxmlformats.org/officeDocument/2006/relationships/diagramColors" Target="../diagrams/colors3.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jpeg"/><Relationship Id="rId7"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jpeg"/><Relationship Id="rId7" Type="http://schemas.openxmlformats.org/officeDocument/2006/relationships/diagramColors" Target="../diagrams/colors5.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9.emf"/></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10.emf"/></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4D603C-5433-47EE-9D6A-79407FF98CCB}"/>
              </a:ext>
            </a:extLst>
          </p:cNvPr>
          <p:cNvSpPr/>
          <p:nvPr/>
        </p:nvSpPr>
        <p:spPr>
          <a:xfrm>
            <a:off x="358420" y="2134019"/>
            <a:ext cx="6096000" cy="3477875"/>
          </a:xfrm>
          <a:prstGeom prst="rect">
            <a:avLst/>
          </a:prstGeom>
        </p:spPr>
        <p:txBody>
          <a:bodyPr wrap="square">
            <a:spAutoFit/>
          </a:bodyPr>
          <a:lstStyle/>
          <a:p>
            <a:pPr algn="ctr"/>
            <a:r>
              <a:rPr lang="tr-TR" sz="4400" dirty="0"/>
              <a:t> </a:t>
            </a:r>
            <a:r>
              <a:rPr lang="tr-TR" sz="4400" b="1" dirty="0"/>
              <a:t>TÜBİTAK</a:t>
            </a:r>
          </a:p>
          <a:p>
            <a:pPr algn="ctr"/>
            <a:r>
              <a:rPr lang="tr-TR" sz="4400" b="1" dirty="0"/>
              <a:t>2209-B Üniversite Öğrencileri Sanayiye Yönelik Araştırma Projeleri Desteği </a:t>
            </a:r>
            <a:endParaRPr lang="en-US" sz="4400" dirty="0">
              <a:latin typeface="Lato" panose="020F0502020204030203" pitchFamily="34" charset="0"/>
              <a:ea typeface="Lato" panose="020F0502020204030203" pitchFamily="34" charset="0"/>
              <a:cs typeface="Lato" panose="020F0502020204030203" pitchFamily="34" charset="0"/>
            </a:endParaRPr>
          </a:p>
        </p:txBody>
      </p:sp>
      <p:sp>
        <p:nvSpPr>
          <p:cNvPr id="51" name="Diamond 50">
            <a:extLst>
              <a:ext uri="{FF2B5EF4-FFF2-40B4-BE49-F238E27FC236}">
                <a16:creationId xmlns:a16="http://schemas.microsoft.com/office/drawing/2014/main" id="{1475A786-4957-45E7-AF70-ECB8F71FB6EC}"/>
              </a:ext>
            </a:extLst>
          </p:cNvPr>
          <p:cNvSpPr/>
          <p:nvPr/>
        </p:nvSpPr>
        <p:spPr>
          <a:xfrm>
            <a:off x="-1155943" y="-426497"/>
            <a:ext cx="9626157" cy="8605157"/>
          </a:xfrm>
          <a:prstGeom prst="diamond">
            <a:avLst/>
          </a:prstGeom>
          <a:noFill/>
          <a:ln w="76200">
            <a:solidFill>
              <a:srgbClr val="8FC8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885BFA1-6A83-4CE8-BC20-66705BE98AEF}"/>
              </a:ext>
            </a:extLst>
          </p:cNvPr>
          <p:cNvSpPr/>
          <p:nvPr/>
        </p:nvSpPr>
        <p:spPr>
          <a:xfrm rot="18964745">
            <a:off x="7265157" y="-1512582"/>
            <a:ext cx="5366657" cy="4441071"/>
          </a:xfrm>
          <a:prstGeom prst="rect">
            <a:avLst/>
          </a:prstGeom>
          <a:noFill/>
          <a:ln w="76200">
            <a:solidFill>
              <a:srgbClr val="8FC8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2FB5F9F8-5ECB-4E85-A711-605F6987A49F}"/>
              </a:ext>
            </a:extLst>
          </p:cNvPr>
          <p:cNvSpPr/>
          <p:nvPr/>
        </p:nvSpPr>
        <p:spPr>
          <a:xfrm rot="18964745">
            <a:off x="8095011" y="6200512"/>
            <a:ext cx="2279451" cy="1743663"/>
          </a:xfrm>
          <a:prstGeom prst="rect">
            <a:avLst/>
          </a:prstGeom>
          <a:noFill/>
          <a:ln w="76200">
            <a:solidFill>
              <a:srgbClr val="8FC8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iamond 53">
            <a:extLst>
              <a:ext uri="{FF2B5EF4-FFF2-40B4-BE49-F238E27FC236}">
                <a16:creationId xmlns:a16="http://schemas.microsoft.com/office/drawing/2014/main" id="{1B5C809D-4A34-4EC3-833E-1151161F7598}"/>
              </a:ext>
            </a:extLst>
          </p:cNvPr>
          <p:cNvSpPr/>
          <p:nvPr/>
        </p:nvSpPr>
        <p:spPr>
          <a:xfrm>
            <a:off x="6816690" y="754667"/>
            <a:ext cx="4540488" cy="4376574"/>
          </a:xfrm>
          <a:prstGeom prst="diamond">
            <a:avLst/>
          </a:prstGeom>
          <a:solidFill>
            <a:srgbClr val="01A89E"/>
          </a:solidFill>
          <a:ln>
            <a:solidFill>
              <a:srgbClr val="01A8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Diamond 54">
            <a:extLst>
              <a:ext uri="{FF2B5EF4-FFF2-40B4-BE49-F238E27FC236}">
                <a16:creationId xmlns:a16="http://schemas.microsoft.com/office/drawing/2014/main" id="{B3DB8240-CB45-4CEF-B5A4-B2E6D10EB57D}"/>
              </a:ext>
            </a:extLst>
          </p:cNvPr>
          <p:cNvSpPr/>
          <p:nvPr/>
        </p:nvSpPr>
        <p:spPr>
          <a:xfrm>
            <a:off x="10230253" y="1748022"/>
            <a:ext cx="1888500" cy="1944093"/>
          </a:xfrm>
          <a:prstGeom prst="diamond">
            <a:avLst/>
          </a:prstGeom>
          <a:solidFill>
            <a:srgbClr val="007879"/>
          </a:solidFill>
          <a:ln>
            <a:solidFill>
              <a:srgbClr val="007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Diamond 55">
            <a:extLst>
              <a:ext uri="{FF2B5EF4-FFF2-40B4-BE49-F238E27FC236}">
                <a16:creationId xmlns:a16="http://schemas.microsoft.com/office/drawing/2014/main" id="{CD5C28B8-09DA-448E-AD5B-724278094F44}"/>
              </a:ext>
            </a:extLst>
          </p:cNvPr>
          <p:cNvSpPr/>
          <p:nvPr/>
        </p:nvSpPr>
        <p:spPr>
          <a:xfrm>
            <a:off x="7845907" y="4495358"/>
            <a:ext cx="1888500" cy="1944093"/>
          </a:xfrm>
          <a:prstGeom prst="diamond">
            <a:avLst/>
          </a:prstGeom>
          <a:solidFill>
            <a:srgbClr val="007879"/>
          </a:solidFill>
          <a:ln>
            <a:solidFill>
              <a:srgbClr val="007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Diamond 56">
            <a:extLst>
              <a:ext uri="{FF2B5EF4-FFF2-40B4-BE49-F238E27FC236}">
                <a16:creationId xmlns:a16="http://schemas.microsoft.com/office/drawing/2014/main" id="{835B8D31-6501-4A54-BD61-32F0458A373B}"/>
              </a:ext>
            </a:extLst>
          </p:cNvPr>
          <p:cNvSpPr/>
          <p:nvPr/>
        </p:nvSpPr>
        <p:spPr>
          <a:xfrm>
            <a:off x="6362633" y="3134281"/>
            <a:ext cx="830860" cy="800244"/>
          </a:xfrm>
          <a:prstGeom prst="diamond">
            <a:avLst/>
          </a:prstGeom>
          <a:solidFill>
            <a:srgbClr val="01A89E"/>
          </a:solidFill>
          <a:ln>
            <a:solidFill>
              <a:srgbClr val="01A8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Diamond 57">
            <a:extLst>
              <a:ext uri="{FF2B5EF4-FFF2-40B4-BE49-F238E27FC236}">
                <a16:creationId xmlns:a16="http://schemas.microsoft.com/office/drawing/2014/main" id="{56DDD939-DD08-45CA-9BA2-5464D7435CAF}"/>
              </a:ext>
            </a:extLst>
          </p:cNvPr>
          <p:cNvSpPr/>
          <p:nvPr/>
        </p:nvSpPr>
        <p:spPr>
          <a:xfrm>
            <a:off x="6555974" y="898253"/>
            <a:ext cx="4540488" cy="4376574"/>
          </a:xfrm>
          <a:prstGeom prst="diamond">
            <a:avLst/>
          </a:prstGeom>
          <a:solidFill>
            <a:schemeClr val="bg1"/>
          </a:solidFill>
          <a:ln>
            <a:solidFill>
              <a:schemeClr val="bg1"/>
            </a:solidFill>
          </a:ln>
          <a:effectLst>
            <a:outerShdw blurRad="596900" dist="38100" dir="16200000" sx="101000" sy="101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Placeholder 60">
            <a:extLst>
              <a:ext uri="{FF2B5EF4-FFF2-40B4-BE49-F238E27FC236}">
                <a16:creationId xmlns:a16="http://schemas.microsoft.com/office/drawing/2014/main" id="{87C81777-C8A9-40A9-BC8C-E51A09B3DB09}"/>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2891" r="12891"/>
          <a:stretch>
            <a:fillRect/>
          </a:stretch>
        </p:blipFill>
        <p:spPr>
          <a:xfrm>
            <a:off x="6972372" y="1399730"/>
            <a:ext cx="3757260" cy="3373620"/>
          </a:xfrm>
        </p:spPr>
      </p:pic>
    </p:spTree>
    <p:extLst>
      <p:ext uri="{BB962C8B-B14F-4D97-AF65-F5344CB8AC3E}">
        <p14:creationId xmlns:p14="http://schemas.microsoft.com/office/powerpoint/2010/main" val="188560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inVertical)">
                                      <p:cBhvr>
                                        <p:cTn id="7" dur="500"/>
                                        <p:tgtEl>
                                          <p:spTgt spid="5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barn(inVertical)">
                                      <p:cBhvr>
                                        <p:cTn id="10" dur="800"/>
                                        <p:tgtEl>
                                          <p:spTgt spid="5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barn(inVertical)">
                                      <p:cBhvr>
                                        <p:cTn id="13" dur="800"/>
                                        <p:tgtEl>
                                          <p:spTgt spid="53"/>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par>
                                <p:cTn id="19" presetID="16" presetClass="entr" presetSubtype="21" fill="hold" grpId="0" nodeType="with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barn(inVertical)">
                                      <p:cBhvr>
                                        <p:cTn id="21" dur="700"/>
                                        <p:tgtEl>
                                          <p:spTgt spid="58"/>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barn(inVertical)">
                                      <p:cBhvr>
                                        <p:cTn id="24" dur="700"/>
                                        <p:tgtEl>
                                          <p:spTgt spid="56"/>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barn(inVertical)">
                                      <p:cBhvr>
                                        <p:cTn id="27" dur="700"/>
                                        <p:tgtEl>
                                          <p:spTgt spid="5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barn(inVertical)">
                                      <p:cBhvr>
                                        <p:cTn id="30" dur="700"/>
                                        <p:tgtEl>
                                          <p:spTgt spid="55"/>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barn(inVertical)">
                                      <p:cBhvr>
                                        <p:cTn id="33" dur="600"/>
                                        <p:tgtEl>
                                          <p:spTgt spid="54"/>
                                        </p:tgtEl>
                                      </p:cBhvr>
                                    </p:animEffect>
                                  </p:childTnLst>
                                </p:cTn>
                              </p:par>
                              <p:par>
                                <p:cTn id="34" presetID="10" presetClass="entr" presetSubtype="0" fill="hold" nodeType="with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6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1" grpId="0" animBg="1"/>
      <p:bldP spid="52" grpId="0" animBg="1"/>
      <p:bldP spid="53" grpId="0" animBg="1"/>
      <p:bldP spid="54" grpId="0" animBg="1"/>
      <p:bldP spid="55" grpId="0" animBg="1"/>
      <p:bldP spid="56" grpId="0" animBg="1"/>
      <p:bldP spid="57" grpId="0" animBg="1"/>
      <p:bldP spid="5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03" y="0"/>
            <a:ext cx="6286547" cy="6902026"/>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t>https://www.tubitak.go</a:t>
            </a:r>
          </a:p>
        </p:txBody>
      </p:sp>
      <p:sp>
        <p:nvSpPr>
          <p:cNvPr id="47" name="TextBox 46">
            <a:extLst>
              <a:ext uri="{FF2B5EF4-FFF2-40B4-BE49-F238E27FC236}">
                <a16:creationId xmlns:a16="http://schemas.microsoft.com/office/drawing/2014/main" id="{C4CB86C9-BD02-4395-A1D6-AFEBD18B2E57}"/>
              </a:ext>
            </a:extLst>
          </p:cNvPr>
          <p:cNvSpPr txBox="1"/>
          <p:nvPr/>
        </p:nvSpPr>
        <p:spPr>
          <a:xfrm>
            <a:off x="1957179" y="2503795"/>
            <a:ext cx="8005953" cy="830997"/>
          </a:xfrm>
          <a:prstGeom prst="rect">
            <a:avLst/>
          </a:prstGeom>
          <a:noFill/>
        </p:spPr>
        <p:txBody>
          <a:bodyPr wrap="square" rtlCol="0">
            <a:spAutoFit/>
          </a:bodyPr>
          <a:lstStyle/>
          <a:p>
            <a:endParaRPr lang="tr-TR" sz="2400">
              <a:solidFill>
                <a:schemeClr val="bg1"/>
              </a:solidFill>
            </a:endParaRPr>
          </a:p>
          <a:p>
            <a:endParaRPr lang="tr-TR" sz="2400">
              <a:solidFill>
                <a:schemeClr val="bg1"/>
              </a:solidFill>
            </a:endParaRPr>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4" y="2301380"/>
            <a:ext cx="8591401" cy="4348322"/>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 name="Resim 1"/>
          <p:cNvPicPr>
            <a:picLocks noChangeAspect="1"/>
          </p:cNvPicPr>
          <p:nvPr/>
        </p:nvPicPr>
        <p:blipFill>
          <a:blip r:embed="rId4" cstate="print"/>
          <a:stretch>
            <a:fillRect/>
          </a:stretch>
        </p:blipFill>
        <p:spPr>
          <a:xfrm>
            <a:off x="826362" y="604378"/>
            <a:ext cx="10510261" cy="6045324"/>
          </a:xfrm>
          <a:prstGeom prst="rect">
            <a:avLst/>
          </a:prstGeom>
        </p:spPr>
      </p:pic>
      <p:sp>
        <p:nvSpPr>
          <p:cNvPr id="3" name="Sol Ok 2"/>
          <p:cNvSpPr/>
          <p:nvPr/>
        </p:nvSpPr>
        <p:spPr>
          <a:xfrm>
            <a:off x="2610343" y="3383315"/>
            <a:ext cx="1388540" cy="243725"/>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0000"/>
              </a:solidFill>
            </a:endParaRPr>
          </a:p>
        </p:txBody>
      </p:sp>
      <p:sp>
        <p:nvSpPr>
          <p:cNvPr id="5" name="Metin kutusu 4"/>
          <p:cNvSpPr txBox="1"/>
          <p:nvPr/>
        </p:nvSpPr>
        <p:spPr>
          <a:xfrm>
            <a:off x="3060261" y="852839"/>
            <a:ext cx="7006975" cy="461665"/>
          </a:xfrm>
          <a:prstGeom prst="rect">
            <a:avLst/>
          </a:prstGeom>
          <a:noFill/>
        </p:spPr>
        <p:txBody>
          <a:bodyPr wrap="square" rtlCol="0">
            <a:spAutoFit/>
          </a:bodyPr>
          <a:lstStyle/>
          <a:p>
            <a:r>
              <a:rPr lang="tr-TR" sz="2400">
                <a:latin typeface="Arial Black" panose="020B0A04020102020204" pitchFamily="34" charset="0"/>
              </a:rPr>
              <a:t>https://www.tubitak.gov.tr/</a:t>
            </a:r>
          </a:p>
        </p:txBody>
      </p:sp>
    </p:spTree>
    <p:extLst>
      <p:ext uri="{BB962C8B-B14F-4D97-AF65-F5344CB8AC3E}">
        <p14:creationId xmlns:p14="http://schemas.microsoft.com/office/powerpoint/2010/main" val="4157739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03" y="0"/>
            <a:ext cx="6286547" cy="6902026"/>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TextBox 46">
            <a:extLst>
              <a:ext uri="{FF2B5EF4-FFF2-40B4-BE49-F238E27FC236}">
                <a16:creationId xmlns:a16="http://schemas.microsoft.com/office/drawing/2014/main" id="{C4CB86C9-BD02-4395-A1D6-AFEBD18B2E57}"/>
              </a:ext>
            </a:extLst>
          </p:cNvPr>
          <p:cNvSpPr txBox="1"/>
          <p:nvPr/>
        </p:nvSpPr>
        <p:spPr>
          <a:xfrm>
            <a:off x="1957179" y="2503795"/>
            <a:ext cx="8005953" cy="830997"/>
          </a:xfrm>
          <a:prstGeom prst="rect">
            <a:avLst/>
          </a:prstGeom>
          <a:noFill/>
        </p:spPr>
        <p:txBody>
          <a:bodyPr wrap="square" rtlCol="0">
            <a:spAutoFit/>
          </a:bodyPr>
          <a:lstStyle/>
          <a:p>
            <a:endParaRPr lang="tr-TR" sz="2400">
              <a:solidFill>
                <a:schemeClr val="bg1"/>
              </a:solidFill>
            </a:endParaRPr>
          </a:p>
          <a:p>
            <a:endParaRPr lang="tr-TR" sz="2400">
              <a:solidFill>
                <a:schemeClr val="bg1"/>
              </a:solidFill>
            </a:endParaRPr>
          </a:p>
        </p:txBody>
      </p:sp>
      <p:sp>
        <p:nvSpPr>
          <p:cNvPr id="50" name="Freeform: Shape 49">
            <a:extLst>
              <a:ext uri="{FF2B5EF4-FFF2-40B4-BE49-F238E27FC236}">
                <a16:creationId xmlns:a16="http://schemas.microsoft.com/office/drawing/2014/main" id="{567A2383-5552-47AD-805F-467B8DD527B8}"/>
              </a:ext>
            </a:extLst>
          </p:cNvPr>
          <p:cNvSpPr/>
          <p:nvPr/>
        </p:nvSpPr>
        <p:spPr>
          <a:xfrm>
            <a:off x="965110" y="716643"/>
            <a:ext cx="9049560" cy="5008641"/>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379749" y="1675038"/>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719" y="-195209"/>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345" y="478616"/>
            <a:ext cx="11216912" cy="6055748"/>
          </a:xfrm>
          <a:prstGeom prst="rect">
            <a:avLst/>
          </a:prstGeom>
        </p:spPr>
      </p:pic>
      <p:sp>
        <p:nvSpPr>
          <p:cNvPr id="5" name="Sol Ok 4"/>
          <p:cNvSpPr/>
          <p:nvPr/>
        </p:nvSpPr>
        <p:spPr>
          <a:xfrm>
            <a:off x="6989707" y="6048910"/>
            <a:ext cx="1582220" cy="193253"/>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Sol Ok 5"/>
          <p:cNvSpPr/>
          <p:nvPr/>
        </p:nvSpPr>
        <p:spPr>
          <a:xfrm>
            <a:off x="6959981" y="5841686"/>
            <a:ext cx="1551398" cy="226031"/>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47569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TextBox 45">
            <a:extLst>
              <a:ext uri="{FF2B5EF4-FFF2-40B4-BE49-F238E27FC236}">
                <a16:creationId xmlns:a16="http://schemas.microsoft.com/office/drawing/2014/main" id="{27A136B4-0953-4372-A92D-4B5B60B41EBB}"/>
              </a:ext>
            </a:extLst>
          </p:cNvPr>
          <p:cNvSpPr txBox="1"/>
          <p:nvPr/>
        </p:nvSpPr>
        <p:spPr>
          <a:xfrm>
            <a:off x="505838" y="694637"/>
            <a:ext cx="11161711" cy="1446550"/>
          </a:xfrm>
          <a:prstGeom prst="rect">
            <a:avLst/>
          </a:prstGeom>
          <a:noFill/>
        </p:spPr>
        <p:txBody>
          <a:bodyPr wrap="square" rtlCol="0">
            <a:spAutoFit/>
          </a:bodyPr>
          <a:lstStyle/>
          <a:p>
            <a:r>
              <a:rPr lang="tr-TR" sz="8800" b="1">
                <a:effectLst>
                  <a:outerShdw blurRad="177800" dist="38100" dir="2700000" algn="tl" rotWithShape="0">
                    <a:prstClr val="black">
                      <a:alpha val="40000"/>
                    </a:prstClr>
                  </a:outerShdw>
                  <a:reflection blurRad="101600" stA="55000" endA="300" endPos="36000" dir="5400000" sy="-100000" algn="bl" rotWithShape="0"/>
                </a:effectLst>
                <a:latin typeface="Agency FB" panose="020B0503020202020204" pitchFamily="34" charset="0"/>
              </a:rPr>
              <a:t>Çağrının Amacı ve Kapsamı</a:t>
            </a:r>
            <a:endParaRPr lang="en-IN" sz="8800" b="1">
              <a:effectLst>
                <a:outerShdw blurRad="177800" dist="38100" dir="2700000" algn="tl" rotWithShape="0">
                  <a:prstClr val="black">
                    <a:alpha val="40000"/>
                  </a:prstClr>
                </a:outerShdw>
                <a:reflection blurRad="101600" stA="55000" endA="300" endPos="36000" dir="5400000" sy="-100000" algn="bl" rotWithShape="0"/>
              </a:effectLst>
              <a:latin typeface="Agency FB" panose="020B0503020202020204" pitchFamily="34" charset="0"/>
            </a:endParaRPr>
          </a:p>
        </p:txBody>
      </p:sp>
      <p:sp>
        <p:nvSpPr>
          <p:cNvPr id="47" name="TextBox 46">
            <a:extLst>
              <a:ext uri="{FF2B5EF4-FFF2-40B4-BE49-F238E27FC236}">
                <a16:creationId xmlns:a16="http://schemas.microsoft.com/office/drawing/2014/main" id="{C4CB86C9-BD02-4395-A1D6-AFEBD18B2E57}"/>
              </a:ext>
            </a:extLst>
          </p:cNvPr>
          <p:cNvSpPr txBox="1"/>
          <p:nvPr/>
        </p:nvSpPr>
        <p:spPr>
          <a:xfrm>
            <a:off x="2147711" y="2828240"/>
            <a:ext cx="8005953" cy="2308324"/>
          </a:xfrm>
          <a:prstGeom prst="rect">
            <a:avLst/>
          </a:prstGeom>
          <a:noFill/>
        </p:spPr>
        <p:txBody>
          <a:bodyPr wrap="square" rtlCol="0">
            <a:spAutoFit/>
          </a:bodyPr>
          <a:lstStyle/>
          <a:p>
            <a:r>
              <a:rPr lang="tr-TR" sz="2400">
                <a:solidFill>
                  <a:schemeClr val="bg1"/>
                </a:solidFill>
              </a:rPr>
              <a:t>* Programın amacı, üniversitelerde öğrenim görmekte olan lisans öğrencilerini; </a:t>
            </a:r>
            <a:r>
              <a:rPr lang="tr-TR" sz="2400">
                <a:solidFill>
                  <a:srgbClr val="FF0000"/>
                </a:solidFill>
              </a:rPr>
              <a:t>projeler yoluyla araştırma yapmaya teşvik etmektir. </a:t>
            </a:r>
          </a:p>
          <a:p>
            <a:r>
              <a:rPr lang="tr-TR" sz="2400">
                <a:solidFill>
                  <a:schemeClr val="bg1"/>
                </a:solidFill>
              </a:rPr>
              <a:t>* Bu çağrı duyurusu araştırma projesi yapacak lisans öğrencilerinin desteklenmesine ilişkin her türlü işlem ve yükümlülükleri kapsar.</a:t>
            </a:r>
            <a:endParaRPr lang="en-IN" sz="2400">
              <a:solidFill>
                <a:schemeClr val="bg1"/>
              </a:solidFill>
            </a:endParaRPr>
          </a:p>
        </p:txBody>
      </p:sp>
      <p:sp>
        <p:nvSpPr>
          <p:cNvPr id="50" name="Freeform: Shape 49">
            <a:extLst>
              <a:ext uri="{FF2B5EF4-FFF2-40B4-BE49-F238E27FC236}">
                <a16:creationId xmlns:a16="http://schemas.microsoft.com/office/drawing/2014/main" id="{567A2383-5552-47AD-805F-467B8DD527B8}"/>
              </a:ext>
            </a:extLst>
          </p:cNvPr>
          <p:cNvSpPr/>
          <p:nvPr/>
        </p:nvSpPr>
        <p:spPr>
          <a:xfrm>
            <a:off x="1868329" y="2345416"/>
            <a:ext cx="8285336" cy="3141617"/>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110791" y="2131050"/>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535517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TextBox 45">
            <a:extLst>
              <a:ext uri="{FF2B5EF4-FFF2-40B4-BE49-F238E27FC236}">
                <a16:creationId xmlns:a16="http://schemas.microsoft.com/office/drawing/2014/main" id="{27A136B4-0953-4372-A92D-4B5B60B41EBB}"/>
              </a:ext>
            </a:extLst>
          </p:cNvPr>
          <p:cNvSpPr txBox="1"/>
          <p:nvPr/>
        </p:nvSpPr>
        <p:spPr>
          <a:xfrm>
            <a:off x="505838" y="755921"/>
            <a:ext cx="11161711" cy="1200329"/>
          </a:xfrm>
          <a:prstGeom prst="rect">
            <a:avLst/>
          </a:prstGeom>
          <a:noFill/>
        </p:spPr>
        <p:txBody>
          <a:bodyPr wrap="square" rtlCol="0">
            <a:spAutoFit/>
          </a:bodyPr>
          <a:lstStyle/>
          <a:p>
            <a:r>
              <a:rPr lang="tr-TR" sz="7200" b="1">
                <a:effectLst>
                  <a:outerShdw blurRad="177800" dist="38100" dir="2700000" algn="tl" rotWithShape="0">
                    <a:prstClr val="black">
                      <a:alpha val="40000"/>
                    </a:prstClr>
                  </a:outerShdw>
                  <a:reflection blurRad="101600" stA="55000" endA="300" endPos="36000" dir="5400000" sy="-100000" algn="bl" rotWithShape="0"/>
                </a:effectLst>
                <a:latin typeface="Agency FB" panose="020B0503020202020204" pitchFamily="34" charset="0"/>
              </a:rPr>
              <a:t>Destek Kapsamı, Miktarı ve Süresi</a:t>
            </a:r>
            <a:endParaRPr lang="en-IN" sz="7200" b="1">
              <a:effectLst>
                <a:outerShdw blurRad="177800" dist="38100" dir="2700000" algn="tl" rotWithShape="0">
                  <a:prstClr val="black">
                    <a:alpha val="40000"/>
                  </a:prstClr>
                </a:outerShdw>
                <a:reflection blurRad="101600" stA="55000" endA="300" endPos="36000" dir="5400000" sy="-100000" algn="bl" rotWithShape="0"/>
              </a:effectLst>
              <a:latin typeface="Agency FB" panose="020B0503020202020204" pitchFamily="34" charset="0"/>
            </a:endParaRPr>
          </a:p>
        </p:txBody>
      </p:sp>
      <p:sp>
        <p:nvSpPr>
          <p:cNvPr id="47" name="TextBox 46">
            <a:extLst>
              <a:ext uri="{FF2B5EF4-FFF2-40B4-BE49-F238E27FC236}">
                <a16:creationId xmlns:a16="http://schemas.microsoft.com/office/drawing/2014/main" id="{C4CB86C9-BD02-4395-A1D6-AFEBD18B2E57}"/>
              </a:ext>
            </a:extLst>
          </p:cNvPr>
          <p:cNvSpPr txBox="1"/>
          <p:nvPr/>
        </p:nvSpPr>
        <p:spPr>
          <a:xfrm>
            <a:off x="2109531" y="2421175"/>
            <a:ext cx="8005953" cy="2308324"/>
          </a:xfrm>
          <a:prstGeom prst="rect">
            <a:avLst/>
          </a:prstGeom>
          <a:noFill/>
        </p:spPr>
        <p:txBody>
          <a:bodyPr wrap="square" rtlCol="0">
            <a:spAutoFit/>
          </a:bodyPr>
          <a:lstStyle/>
          <a:p>
            <a:endParaRPr lang="tr-TR" sz="2400" b="1">
              <a:solidFill>
                <a:schemeClr val="bg1"/>
              </a:solidFill>
            </a:endParaRPr>
          </a:p>
          <a:p>
            <a:r>
              <a:rPr lang="tr-TR" sz="2400" b="1">
                <a:solidFill>
                  <a:schemeClr val="bg1"/>
                </a:solidFill>
              </a:rPr>
              <a:t>Destek Kapsamı</a:t>
            </a:r>
          </a:p>
          <a:p>
            <a:endParaRPr lang="tr-TR" sz="2400">
              <a:solidFill>
                <a:schemeClr val="bg1"/>
              </a:solidFill>
            </a:endParaRPr>
          </a:p>
          <a:p>
            <a:r>
              <a:rPr lang="tr-TR" sz="2400">
                <a:solidFill>
                  <a:schemeClr val="bg1"/>
                </a:solidFill>
              </a:rPr>
              <a:t>* </a:t>
            </a:r>
            <a:r>
              <a:rPr lang="tr-TR" sz="2400">
                <a:solidFill>
                  <a:srgbClr val="FF0000"/>
                </a:solidFill>
              </a:rPr>
              <a:t>Sanayinin bir sorununu çözmeyi hedefleyen</a:t>
            </a:r>
            <a:r>
              <a:rPr lang="tr-TR" sz="2400">
                <a:solidFill>
                  <a:schemeClr val="bg1"/>
                </a:solidFill>
              </a:rPr>
              <a:t> </a:t>
            </a:r>
          </a:p>
          <a:p>
            <a:r>
              <a:rPr lang="tr-TR" sz="2400">
                <a:solidFill>
                  <a:schemeClr val="bg1"/>
                </a:solidFill>
              </a:rPr>
              <a:t>Sanayide uygulama potansiyeli olan ürün / yöntem / süreç iyileştirme ve / veya geliştirmeye yönelik araştırma konusuna </a:t>
            </a:r>
          </a:p>
        </p:txBody>
      </p:sp>
      <p:sp>
        <p:nvSpPr>
          <p:cNvPr id="50" name="Freeform: Shape 49">
            <a:extLst>
              <a:ext uri="{FF2B5EF4-FFF2-40B4-BE49-F238E27FC236}">
                <a16:creationId xmlns:a16="http://schemas.microsoft.com/office/drawing/2014/main" id="{567A2383-5552-47AD-805F-467B8DD527B8}"/>
              </a:ext>
            </a:extLst>
          </p:cNvPr>
          <p:cNvSpPr/>
          <p:nvPr/>
        </p:nvSpPr>
        <p:spPr>
          <a:xfrm>
            <a:off x="1868329" y="2345416"/>
            <a:ext cx="8285336" cy="3141617"/>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81293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868329" y="2345416"/>
            <a:ext cx="8285336" cy="428445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45">
            <a:extLst>
              <a:ext uri="{FF2B5EF4-FFF2-40B4-BE49-F238E27FC236}">
                <a16:creationId xmlns:a16="http://schemas.microsoft.com/office/drawing/2014/main" id="{27A136B4-0953-4372-A92D-4B5B60B41EBB}"/>
              </a:ext>
            </a:extLst>
          </p:cNvPr>
          <p:cNvSpPr txBox="1"/>
          <p:nvPr/>
        </p:nvSpPr>
        <p:spPr>
          <a:xfrm>
            <a:off x="505838" y="755921"/>
            <a:ext cx="11161711" cy="1200329"/>
          </a:xfrm>
          <a:prstGeom prst="rect">
            <a:avLst/>
          </a:prstGeom>
          <a:noFill/>
        </p:spPr>
        <p:txBody>
          <a:bodyPr wrap="square" rtlCol="0">
            <a:spAutoFit/>
          </a:bodyPr>
          <a:lstStyle/>
          <a:p>
            <a:r>
              <a:rPr lang="tr-TR" sz="7200" b="1" dirty="0">
                <a:effectLst>
                  <a:outerShdw blurRad="177800" dist="38100" dir="2700000" algn="tl" rotWithShape="0">
                    <a:prstClr val="black">
                      <a:alpha val="40000"/>
                    </a:prstClr>
                  </a:outerShdw>
                  <a:reflection blurRad="101600" stA="55000" endA="300" endPos="36000" dir="5400000" sy="-100000" algn="bl" rotWithShape="0"/>
                </a:effectLst>
                <a:latin typeface="Agency FB" panose="020B0503020202020204" pitchFamily="34" charset="0"/>
              </a:rPr>
              <a:t>Destek Kapsamı, Miktarı ve Süresi</a:t>
            </a:r>
            <a:endParaRPr lang="en-IN" sz="7200" b="1" dirty="0">
              <a:effectLst>
                <a:outerShdw blurRad="177800" dist="38100" dir="2700000" algn="tl" rotWithShape="0">
                  <a:prstClr val="black">
                    <a:alpha val="40000"/>
                  </a:prstClr>
                </a:outerShdw>
                <a:reflection blurRad="101600" stA="55000" endA="300" endPos="36000" dir="5400000" sy="-100000" algn="bl" rotWithShape="0"/>
              </a:effectLst>
              <a:latin typeface="Agency FB" panose="020B0503020202020204" pitchFamily="34" charset="0"/>
            </a:endParaRPr>
          </a:p>
        </p:txBody>
      </p:sp>
      <p:graphicFrame>
        <p:nvGraphicFramePr>
          <p:cNvPr id="3" name="Diyagram 2"/>
          <p:cNvGraphicFramePr/>
          <p:nvPr>
            <p:extLst>
              <p:ext uri="{D42A27DB-BD31-4B8C-83A1-F6EECF244321}">
                <p14:modId xmlns:p14="http://schemas.microsoft.com/office/powerpoint/2010/main" val="568995360"/>
              </p:ext>
            </p:extLst>
          </p:nvPr>
        </p:nvGraphicFramePr>
        <p:xfrm>
          <a:off x="1951463" y="1778307"/>
          <a:ext cx="8850898"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1780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TextBox 45">
            <a:extLst>
              <a:ext uri="{FF2B5EF4-FFF2-40B4-BE49-F238E27FC236}">
                <a16:creationId xmlns:a16="http://schemas.microsoft.com/office/drawing/2014/main" id="{27A136B4-0953-4372-A92D-4B5B60B41EBB}"/>
              </a:ext>
            </a:extLst>
          </p:cNvPr>
          <p:cNvSpPr txBox="1"/>
          <p:nvPr/>
        </p:nvSpPr>
        <p:spPr>
          <a:xfrm>
            <a:off x="1169960" y="189042"/>
            <a:ext cx="11161711" cy="1938992"/>
          </a:xfrm>
          <a:prstGeom prst="rect">
            <a:avLst/>
          </a:prstGeom>
          <a:noFill/>
        </p:spPr>
        <p:txBody>
          <a:bodyPr wrap="square" rtlCol="0">
            <a:spAutoFit/>
          </a:bodyPr>
          <a:lstStyle/>
          <a:p>
            <a:r>
              <a:rPr lang="tr-TR" sz="6000" b="1"/>
              <a:t>3. Başvuru Koşulları, İstenilen Belgeler ve Başvuru Yöntemi </a:t>
            </a:r>
          </a:p>
        </p:txBody>
      </p:sp>
      <p:sp>
        <p:nvSpPr>
          <p:cNvPr id="47" name="TextBox 46">
            <a:extLst>
              <a:ext uri="{FF2B5EF4-FFF2-40B4-BE49-F238E27FC236}">
                <a16:creationId xmlns:a16="http://schemas.microsoft.com/office/drawing/2014/main" id="{C4CB86C9-BD02-4395-A1D6-AFEBD18B2E57}"/>
              </a:ext>
            </a:extLst>
          </p:cNvPr>
          <p:cNvSpPr txBox="1"/>
          <p:nvPr/>
        </p:nvSpPr>
        <p:spPr>
          <a:xfrm>
            <a:off x="2093013" y="2614822"/>
            <a:ext cx="8005953" cy="2585323"/>
          </a:xfrm>
          <a:prstGeom prst="rect">
            <a:avLst/>
          </a:prstGeom>
          <a:noFill/>
        </p:spPr>
        <p:txBody>
          <a:bodyPr wrap="square" rtlCol="0">
            <a:spAutoFit/>
          </a:bodyPr>
          <a:lstStyle/>
          <a:p>
            <a:r>
              <a:rPr lang="tr-TR" sz="2400" b="1" dirty="0">
                <a:solidFill>
                  <a:schemeClr val="bg1"/>
                </a:solidFill>
              </a:rPr>
              <a:t>Başvuru Koşulları</a:t>
            </a:r>
          </a:p>
          <a:p>
            <a:r>
              <a:rPr lang="tr-TR" sz="2300" b="1" dirty="0">
                <a:solidFill>
                  <a:schemeClr val="bg1"/>
                </a:solidFill>
              </a:rPr>
              <a:t>* </a:t>
            </a:r>
            <a:r>
              <a:rPr lang="tr-TR" sz="2300" dirty="0">
                <a:solidFill>
                  <a:schemeClr val="bg1"/>
                </a:solidFill>
              </a:rPr>
              <a:t>Başvuru sahibinin </a:t>
            </a:r>
            <a:r>
              <a:rPr lang="tr-TR" sz="2300" dirty="0" err="1">
                <a:solidFill>
                  <a:schemeClr val="bg1"/>
                </a:solidFill>
              </a:rPr>
              <a:t>Önlisans</a:t>
            </a:r>
            <a:r>
              <a:rPr lang="tr-TR" sz="2300" dirty="0">
                <a:solidFill>
                  <a:schemeClr val="bg1"/>
                </a:solidFill>
              </a:rPr>
              <a:t>/Lisans öğrenimi görüyor olması, Projenin akademik ve sanayi danışmanları rehberliğinde yapılıyor olması (Araştırma görevlileri ve öğretim görevlileri de akademik danışman olabilir), </a:t>
            </a:r>
          </a:p>
          <a:p>
            <a:pPr marL="342900" indent="-342900">
              <a:buFont typeface="Arial" panose="020B0604020202020204" pitchFamily="34" charset="0"/>
              <a:buChar char="•"/>
            </a:pPr>
            <a:r>
              <a:rPr lang="tr-TR" sz="2300" dirty="0">
                <a:solidFill>
                  <a:schemeClr val="bg1"/>
                </a:solidFill>
              </a:rPr>
              <a:t>Daha önce </a:t>
            </a:r>
            <a:r>
              <a:rPr lang="tr-TR" sz="2300" dirty="0">
                <a:solidFill>
                  <a:srgbClr val="FF0000"/>
                </a:solidFill>
              </a:rPr>
              <a:t>aynı proje için TÜBİTAK’tan destek alınmamış olması gerekmektedir</a:t>
            </a:r>
            <a:r>
              <a:rPr lang="tr-TR" sz="2300" dirty="0">
                <a:solidFill>
                  <a:schemeClr val="bg1"/>
                </a:solidFill>
              </a:rPr>
              <a:t>. </a:t>
            </a:r>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5" y="2345416"/>
            <a:ext cx="8355100" cy="4055058"/>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Yuvarlatılmış Dikdörtgen 2"/>
          <p:cNvSpPr/>
          <p:nvPr/>
        </p:nvSpPr>
        <p:spPr>
          <a:xfrm>
            <a:off x="3709906" y="5211417"/>
            <a:ext cx="7112986" cy="1230794"/>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r>
              <a:rPr lang="tr-TR" b="1" dirty="0">
                <a:solidFill>
                  <a:schemeClr val="bg1"/>
                </a:solidFill>
              </a:rPr>
              <a:t>-</a:t>
            </a:r>
            <a:r>
              <a:rPr lang="tr-TR" dirty="0">
                <a:solidFill>
                  <a:schemeClr val="bg1"/>
                </a:solidFill>
              </a:rPr>
              <a:t>Bir projede proje yürütücüsü dışında en fazla 4 proje ortağı yer alabilir </a:t>
            </a:r>
          </a:p>
        </p:txBody>
      </p:sp>
    </p:spTree>
    <p:extLst>
      <p:ext uri="{BB962C8B-B14F-4D97-AF65-F5344CB8AC3E}">
        <p14:creationId xmlns:p14="http://schemas.microsoft.com/office/powerpoint/2010/main" val="3468672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TextBox 45">
            <a:extLst>
              <a:ext uri="{FF2B5EF4-FFF2-40B4-BE49-F238E27FC236}">
                <a16:creationId xmlns:a16="http://schemas.microsoft.com/office/drawing/2014/main" id="{27A136B4-0953-4372-A92D-4B5B60B41EBB}"/>
              </a:ext>
            </a:extLst>
          </p:cNvPr>
          <p:cNvSpPr txBox="1"/>
          <p:nvPr/>
        </p:nvSpPr>
        <p:spPr>
          <a:xfrm>
            <a:off x="1169960" y="189042"/>
            <a:ext cx="11161711" cy="1938992"/>
          </a:xfrm>
          <a:prstGeom prst="rect">
            <a:avLst/>
          </a:prstGeom>
          <a:noFill/>
        </p:spPr>
        <p:txBody>
          <a:bodyPr wrap="square" rtlCol="0">
            <a:spAutoFit/>
          </a:bodyPr>
          <a:lstStyle/>
          <a:p>
            <a:r>
              <a:rPr lang="tr-TR" sz="6000" b="1"/>
              <a:t>3. Başvuru Koşulları, İstenilen Belgeler ve Başvuru Yöntemi </a:t>
            </a:r>
          </a:p>
        </p:txBody>
      </p:sp>
      <p:sp>
        <p:nvSpPr>
          <p:cNvPr id="47" name="TextBox 46">
            <a:extLst>
              <a:ext uri="{FF2B5EF4-FFF2-40B4-BE49-F238E27FC236}">
                <a16:creationId xmlns:a16="http://schemas.microsoft.com/office/drawing/2014/main" id="{C4CB86C9-BD02-4395-A1D6-AFEBD18B2E57}"/>
              </a:ext>
            </a:extLst>
          </p:cNvPr>
          <p:cNvSpPr txBox="1"/>
          <p:nvPr/>
        </p:nvSpPr>
        <p:spPr>
          <a:xfrm>
            <a:off x="2278038" y="2614822"/>
            <a:ext cx="8355099" cy="3770263"/>
          </a:xfrm>
          <a:prstGeom prst="rect">
            <a:avLst/>
          </a:prstGeom>
          <a:noFill/>
        </p:spPr>
        <p:txBody>
          <a:bodyPr wrap="square" rtlCol="0">
            <a:spAutoFit/>
          </a:bodyPr>
          <a:lstStyle/>
          <a:p>
            <a:pPr marL="342900" indent="-342900">
              <a:buFont typeface="Arial" panose="020B0604020202020204" pitchFamily="34" charset="0"/>
              <a:buChar char="•"/>
            </a:pPr>
            <a:r>
              <a:rPr lang="tr-TR" sz="2300" dirty="0">
                <a:solidFill>
                  <a:schemeClr val="bg1"/>
                </a:solidFill>
              </a:rPr>
              <a:t>Aynı dönem içinde bir akademik danışman en fazla </a:t>
            </a:r>
            <a:r>
              <a:rPr lang="tr-TR" sz="2300" b="1" dirty="0">
                <a:solidFill>
                  <a:srgbClr val="FF0000"/>
                </a:solidFill>
              </a:rPr>
              <a:t>5 projede </a:t>
            </a:r>
            <a:r>
              <a:rPr lang="tr-TR" sz="2300" dirty="0">
                <a:solidFill>
                  <a:schemeClr val="bg1"/>
                </a:solidFill>
              </a:rPr>
              <a:t>görev alabilir</a:t>
            </a:r>
          </a:p>
          <a:p>
            <a:pPr marL="342900" indent="-342900">
              <a:buFont typeface="Arial" panose="020B0604020202020204" pitchFamily="34" charset="0"/>
              <a:buChar char="•"/>
            </a:pPr>
            <a:r>
              <a:rPr lang="tr-TR" sz="2300" dirty="0">
                <a:solidFill>
                  <a:schemeClr val="bg1"/>
                </a:solidFill>
              </a:rPr>
              <a:t>Araştırma projeleri </a:t>
            </a:r>
            <a:r>
              <a:rPr lang="tr-TR" sz="2300" dirty="0">
                <a:solidFill>
                  <a:srgbClr val="FF0000"/>
                </a:solidFill>
              </a:rPr>
              <a:t>en çok 12 aylık </a:t>
            </a:r>
            <a:r>
              <a:rPr lang="tr-TR" sz="2300" dirty="0">
                <a:solidFill>
                  <a:schemeClr val="bg1"/>
                </a:solidFill>
              </a:rPr>
              <a:t>süre ile desteklenir</a:t>
            </a:r>
          </a:p>
          <a:p>
            <a:pPr marL="342900" indent="-342900">
              <a:buFont typeface="Arial" panose="020B0604020202020204" pitchFamily="34" charset="0"/>
              <a:buChar char="•"/>
            </a:pPr>
            <a:r>
              <a:rPr lang="tr-TR" sz="2300" dirty="0">
                <a:solidFill>
                  <a:schemeClr val="bg1"/>
                </a:solidFill>
              </a:rPr>
              <a:t>2209 B için, </a:t>
            </a:r>
            <a:r>
              <a:rPr lang="tr-TR" sz="2100" dirty="0">
                <a:solidFill>
                  <a:schemeClr val="bg1"/>
                </a:solidFill>
              </a:rPr>
              <a:t>projenin gerçekleştirileceği özel sektör kuruluşunun, 5746 sayılı Araştırma, Geliştirme ve Tasarım Faaliyetlerinin Desteklenmesi Hakkında Kanun kapsamında Ar-Ge veya tasarım merkezi belgesi almış Ar-Ge birimlerine sahip Türkiye’de yerleşik sermaye şirketleri veya 4691 sayılı Teknoloji Geliştirme Bölgeleri Kanunu kapsamındaki teknoparklar bünyesinde yerleşik sermaye şirketleri veya 4562 sayılı Organize Sanayi Bölgeleri Kanunu kapsamında faaliyet gösteren sanayi kuruluşları olması gerekmektedir. </a:t>
            </a:r>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5" y="2345416"/>
            <a:ext cx="8355100" cy="4055058"/>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97085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TextBox 45">
            <a:extLst>
              <a:ext uri="{FF2B5EF4-FFF2-40B4-BE49-F238E27FC236}">
                <a16:creationId xmlns:a16="http://schemas.microsoft.com/office/drawing/2014/main" id="{27A136B4-0953-4372-A92D-4B5B60B41EBB}"/>
              </a:ext>
            </a:extLst>
          </p:cNvPr>
          <p:cNvSpPr txBox="1"/>
          <p:nvPr/>
        </p:nvSpPr>
        <p:spPr>
          <a:xfrm>
            <a:off x="1169960" y="189042"/>
            <a:ext cx="11161711" cy="1938992"/>
          </a:xfrm>
          <a:prstGeom prst="rect">
            <a:avLst/>
          </a:prstGeom>
          <a:noFill/>
        </p:spPr>
        <p:txBody>
          <a:bodyPr wrap="square" rtlCol="0">
            <a:spAutoFit/>
          </a:bodyPr>
          <a:lstStyle/>
          <a:p>
            <a:r>
              <a:rPr lang="tr-TR" sz="6000" b="1"/>
              <a:t>3. Başvuru Koşulları, İstenilen Belgeler ve Başvuru Yöntemi </a:t>
            </a:r>
          </a:p>
        </p:txBody>
      </p:sp>
      <p:sp>
        <p:nvSpPr>
          <p:cNvPr id="47" name="TextBox 46">
            <a:extLst>
              <a:ext uri="{FF2B5EF4-FFF2-40B4-BE49-F238E27FC236}">
                <a16:creationId xmlns:a16="http://schemas.microsoft.com/office/drawing/2014/main" id="{C4CB86C9-BD02-4395-A1D6-AFEBD18B2E57}"/>
              </a:ext>
            </a:extLst>
          </p:cNvPr>
          <p:cNvSpPr txBox="1"/>
          <p:nvPr/>
        </p:nvSpPr>
        <p:spPr>
          <a:xfrm>
            <a:off x="2278039" y="2614822"/>
            <a:ext cx="7296145" cy="1862048"/>
          </a:xfrm>
          <a:prstGeom prst="rect">
            <a:avLst/>
          </a:prstGeom>
          <a:noFill/>
        </p:spPr>
        <p:txBody>
          <a:bodyPr wrap="square" rtlCol="0">
            <a:spAutoFit/>
          </a:bodyPr>
          <a:lstStyle/>
          <a:p>
            <a:pPr marL="342900" indent="-342900">
              <a:buFont typeface="Arial" panose="020B0604020202020204" pitchFamily="34" charset="0"/>
              <a:buChar char="•"/>
            </a:pPr>
            <a:r>
              <a:rPr lang="tr-TR" sz="2300" dirty="0">
                <a:solidFill>
                  <a:schemeClr val="bg1"/>
                </a:solidFill>
              </a:rPr>
              <a:t>OSB Kanunu kapsamında faaliyet gösteren sanayi kuruluşları haricinde kapsama giren diğer kuruluşları sorgulayabilmek için:</a:t>
            </a:r>
          </a:p>
          <a:p>
            <a:pPr marL="342900" indent="-342900">
              <a:buFont typeface="Arial" panose="020B0604020202020204" pitchFamily="34" charset="0"/>
              <a:buChar char="•"/>
            </a:pPr>
            <a:endParaRPr lang="tr-TR" sz="2300" dirty="0">
              <a:solidFill>
                <a:schemeClr val="bg1"/>
              </a:solidFill>
            </a:endParaRPr>
          </a:p>
          <a:p>
            <a:pPr marL="342900" indent="-342900">
              <a:buFont typeface="Arial" panose="020B0604020202020204" pitchFamily="34" charset="0"/>
              <a:buChar char="•"/>
            </a:pPr>
            <a:r>
              <a:rPr lang="tr-TR" sz="2300" dirty="0">
                <a:solidFill>
                  <a:srgbClr val="FF0000"/>
                </a:solidFill>
                <a:highlight>
                  <a:srgbClr val="FFFF00"/>
                </a:highlight>
                <a:hlinkClick r:id="rId4">
                  <a:extLst>
                    <a:ext uri="{A12FA001-AC4F-418D-AE19-62706E023703}">
                      <ahyp:hlinkClr xmlns:ahyp="http://schemas.microsoft.com/office/drawing/2018/hyperlinkcolor" val="tx"/>
                    </a:ext>
                  </a:extLst>
                </a:hlinkClick>
              </a:rPr>
              <a:t>https://teknoag.sanayi.gov.tr</a:t>
            </a:r>
            <a:r>
              <a:rPr lang="tr-TR" sz="2300" dirty="0">
                <a:solidFill>
                  <a:srgbClr val="FF0000"/>
                </a:solidFill>
                <a:highlight>
                  <a:srgbClr val="FFFF00"/>
                </a:highlight>
              </a:rPr>
              <a:t> </a:t>
            </a:r>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5" y="2345416"/>
            <a:ext cx="8355100" cy="4055058"/>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927904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5" y="2317066"/>
            <a:ext cx="8355100" cy="4540924"/>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487738" y="2567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45">
            <a:extLst>
              <a:ext uri="{FF2B5EF4-FFF2-40B4-BE49-F238E27FC236}">
                <a16:creationId xmlns:a16="http://schemas.microsoft.com/office/drawing/2014/main" id="{27A136B4-0953-4372-A92D-4B5B60B41EBB}"/>
              </a:ext>
            </a:extLst>
          </p:cNvPr>
          <p:cNvSpPr txBox="1"/>
          <p:nvPr/>
        </p:nvSpPr>
        <p:spPr>
          <a:xfrm>
            <a:off x="1169960" y="189042"/>
            <a:ext cx="11161711" cy="1938992"/>
          </a:xfrm>
          <a:prstGeom prst="rect">
            <a:avLst/>
          </a:prstGeom>
          <a:noFill/>
        </p:spPr>
        <p:txBody>
          <a:bodyPr wrap="square" rtlCol="0">
            <a:spAutoFit/>
          </a:bodyPr>
          <a:lstStyle/>
          <a:p>
            <a:r>
              <a:rPr lang="tr-TR" sz="6000" b="1"/>
              <a:t>3. Başvuru Koşulları, İstenilen Belgeler ve Başvuru Yöntemi</a:t>
            </a:r>
            <a:r>
              <a:rPr lang="tr-TR" sz="6000" b="1">
                <a:solidFill>
                  <a:schemeClr val="bg1"/>
                </a:solidFill>
              </a:rPr>
              <a:t> </a:t>
            </a:r>
          </a:p>
        </p:txBody>
      </p:sp>
      <p:graphicFrame>
        <p:nvGraphicFramePr>
          <p:cNvPr id="2" name="Diyagram 1"/>
          <p:cNvGraphicFramePr/>
          <p:nvPr>
            <p:extLst>
              <p:ext uri="{D42A27DB-BD31-4B8C-83A1-F6EECF244321}">
                <p14:modId xmlns:p14="http://schemas.microsoft.com/office/powerpoint/2010/main" val="1452738778"/>
              </p:ext>
            </p:extLst>
          </p:nvPr>
        </p:nvGraphicFramePr>
        <p:xfrm>
          <a:off x="1798519" y="2317057"/>
          <a:ext cx="8190961" cy="44696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08421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TextBox 46">
            <a:extLst>
              <a:ext uri="{FF2B5EF4-FFF2-40B4-BE49-F238E27FC236}">
                <a16:creationId xmlns:a16="http://schemas.microsoft.com/office/drawing/2014/main" id="{C4CB86C9-BD02-4395-A1D6-AFEBD18B2E57}"/>
              </a:ext>
            </a:extLst>
          </p:cNvPr>
          <p:cNvSpPr txBox="1"/>
          <p:nvPr/>
        </p:nvSpPr>
        <p:spPr>
          <a:xfrm>
            <a:off x="2008020" y="2594442"/>
            <a:ext cx="8005953" cy="4154984"/>
          </a:xfrm>
          <a:prstGeom prst="rect">
            <a:avLst/>
          </a:prstGeom>
          <a:noFill/>
        </p:spPr>
        <p:txBody>
          <a:bodyPr wrap="square" rtlCol="0">
            <a:spAutoFit/>
          </a:bodyPr>
          <a:lstStyle/>
          <a:p>
            <a:r>
              <a:rPr lang="tr-TR" sz="2400" b="1" dirty="0">
                <a:solidFill>
                  <a:schemeClr val="bg1"/>
                </a:solidFill>
              </a:rPr>
              <a:t>Başvuru Yöntemi</a:t>
            </a:r>
          </a:p>
          <a:p>
            <a:r>
              <a:rPr lang="tr-TR" sz="2400" dirty="0">
                <a:solidFill>
                  <a:schemeClr val="bg1"/>
                </a:solidFill>
              </a:rPr>
              <a:t>* Başvurular, çağrı duyurusunda ilan edilen tarihler içerisinde </a:t>
            </a:r>
            <a:r>
              <a:rPr lang="tr-TR" sz="2400" dirty="0">
                <a:solidFill>
                  <a:srgbClr val="FF0000"/>
                </a:solidFill>
                <a:highlight>
                  <a:srgbClr val="FFFF00"/>
                </a:highlight>
                <a:hlinkClick r:id="rId4">
                  <a:extLst>
                    <a:ext uri="{A12FA001-AC4F-418D-AE19-62706E023703}">
                      <ahyp:hlinkClr xmlns:ahyp="http://schemas.microsoft.com/office/drawing/2018/hyperlinkcolor" val="tx"/>
                    </a:ext>
                  </a:extLst>
                </a:hlinkClick>
              </a:rPr>
              <a:t>https://tybs.tubitak.gov.tr/</a:t>
            </a:r>
            <a:r>
              <a:rPr lang="tr-TR" sz="2400" dirty="0">
                <a:solidFill>
                  <a:srgbClr val="FF0000"/>
                </a:solidFill>
              </a:rPr>
              <a:t> </a:t>
            </a:r>
            <a:r>
              <a:rPr lang="tr-TR" sz="2400" dirty="0">
                <a:solidFill>
                  <a:schemeClr val="bg1"/>
                </a:solidFill>
              </a:rPr>
              <a:t>adresi üzerinden çevrimiçi olarak yapılır.</a:t>
            </a:r>
          </a:p>
          <a:p>
            <a:r>
              <a:rPr lang="tr-TR" sz="2400" dirty="0">
                <a:solidFill>
                  <a:schemeClr val="bg1"/>
                </a:solidFill>
              </a:rPr>
              <a:t>* Tüm belgelerin sisteme çevrimiçi olarak yüklenmesi zorunludur.</a:t>
            </a:r>
          </a:p>
          <a:p>
            <a:r>
              <a:rPr lang="tr-TR" sz="2400" dirty="0">
                <a:solidFill>
                  <a:schemeClr val="bg1"/>
                </a:solidFill>
              </a:rPr>
              <a:t>* Belgelerin imzalı kopyalarının TÜBİTAK Bilim İnsanı Destek Programları Başkanlığı’na (BİDEB) gönderilmesi durumunda hiç birisi değerlendirmeye alınmayacak ve imha edilecektir. </a:t>
            </a:r>
          </a:p>
          <a:p>
            <a:endParaRPr lang="tr-TR" sz="2400" dirty="0">
              <a:solidFill>
                <a:schemeClr val="bg1"/>
              </a:solidFill>
            </a:endParaRPr>
          </a:p>
          <a:p>
            <a:endParaRPr lang="tr-TR" sz="2400" dirty="0">
              <a:solidFill>
                <a:schemeClr val="bg1"/>
              </a:solidFill>
            </a:endParaRPr>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5" y="2345416"/>
            <a:ext cx="8355100" cy="3899741"/>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45">
            <a:extLst>
              <a:ext uri="{FF2B5EF4-FFF2-40B4-BE49-F238E27FC236}">
                <a16:creationId xmlns:a16="http://schemas.microsoft.com/office/drawing/2014/main" id="{27A136B4-0953-4372-A92D-4B5B60B41EBB}"/>
              </a:ext>
            </a:extLst>
          </p:cNvPr>
          <p:cNvSpPr txBox="1"/>
          <p:nvPr/>
        </p:nvSpPr>
        <p:spPr>
          <a:xfrm>
            <a:off x="1169960" y="189042"/>
            <a:ext cx="11161711" cy="1938992"/>
          </a:xfrm>
          <a:prstGeom prst="rect">
            <a:avLst/>
          </a:prstGeom>
          <a:noFill/>
        </p:spPr>
        <p:txBody>
          <a:bodyPr wrap="square" rtlCol="0">
            <a:spAutoFit/>
          </a:bodyPr>
          <a:lstStyle/>
          <a:p>
            <a:r>
              <a:rPr lang="tr-TR" sz="6000" b="1"/>
              <a:t>3. Başvuru Koşulları, İstenilen Belgeler ve Başvuru Yöntemi </a:t>
            </a:r>
          </a:p>
        </p:txBody>
      </p:sp>
    </p:spTree>
    <p:extLst>
      <p:ext uri="{BB962C8B-B14F-4D97-AF65-F5344CB8AC3E}">
        <p14:creationId xmlns:p14="http://schemas.microsoft.com/office/powerpoint/2010/main" val="443848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TextBox 45">
            <a:extLst>
              <a:ext uri="{FF2B5EF4-FFF2-40B4-BE49-F238E27FC236}">
                <a16:creationId xmlns:a16="http://schemas.microsoft.com/office/drawing/2014/main" id="{27A136B4-0953-4372-A92D-4B5B60B41EBB}"/>
              </a:ext>
            </a:extLst>
          </p:cNvPr>
          <p:cNvSpPr txBox="1"/>
          <p:nvPr/>
        </p:nvSpPr>
        <p:spPr>
          <a:xfrm>
            <a:off x="1055013" y="375672"/>
            <a:ext cx="11161711" cy="2677656"/>
          </a:xfrm>
          <a:prstGeom prst="rect">
            <a:avLst/>
          </a:prstGeom>
          <a:noFill/>
        </p:spPr>
        <p:txBody>
          <a:bodyPr wrap="square" rtlCol="0">
            <a:spAutoFit/>
          </a:bodyPr>
          <a:lstStyle/>
          <a:p>
            <a:r>
              <a:rPr lang="tr-TR" sz="8000" b="1"/>
              <a:t>4. Değerlendirme </a:t>
            </a:r>
          </a:p>
          <a:p>
            <a:endParaRPr lang="en-IN" sz="8800" b="1">
              <a:solidFill>
                <a:schemeClr val="bg1"/>
              </a:solidFill>
              <a:effectLst>
                <a:outerShdw blurRad="177800" dist="38100" dir="2700000" algn="tl" rotWithShape="0">
                  <a:prstClr val="black">
                    <a:alpha val="40000"/>
                  </a:prstClr>
                </a:outerShdw>
                <a:reflection blurRad="101600" stA="55000" endA="300" endPos="36000" dir="5400000" sy="-100000" algn="bl" rotWithShape="0"/>
              </a:effectLst>
              <a:latin typeface="Agency FB" panose="020B0503020202020204" pitchFamily="34" charset="0"/>
            </a:endParaRPr>
          </a:p>
        </p:txBody>
      </p:sp>
      <p:sp>
        <p:nvSpPr>
          <p:cNvPr id="47" name="TextBox 46">
            <a:extLst>
              <a:ext uri="{FF2B5EF4-FFF2-40B4-BE49-F238E27FC236}">
                <a16:creationId xmlns:a16="http://schemas.microsoft.com/office/drawing/2014/main" id="{C4CB86C9-BD02-4395-A1D6-AFEBD18B2E57}"/>
              </a:ext>
            </a:extLst>
          </p:cNvPr>
          <p:cNvSpPr txBox="1"/>
          <p:nvPr/>
        </p:nvSpPr>
        <p:spPr>
          <a:xfrm>
            <a:off x="2160074" y="2679736"/>
            <a:ext cx="8005953" cy="3416320"/>
          </a:xfrm>
          <a:prstGeom prst="rect">
            <a:avLst/>
          </a:prstGeom>
          <a:noFill/>
        </p:spPr>
        <p:txBody>
          <a:bodyPr wrap="square" rtlCol="0">
            <a:spAutoFit/>
          </a:bodyPr>
          <a:lstStyle/>
          <a:p>
            <a:r>
              <a:rPr lang="tr-TR" sz="2400" b="1">
                <a:solidFill>
                  <a:schemeClr val="bg1"/>
                </a:solidFill>
              </a:rPr>
              <a:t>Ön İnceleme ve Bilimsel Değerlendirme</a:t>
            </a:r>
          </a:p>
          <a:p>
            <a:r>
              <a:rPr lang="tr-TR" sz="2400" b="1">
                <a:solidFill>
                  <a:schemeClr val="bg1"/>
                </a:solidFill>
              </a:rPr>
              <a:t>* </a:t>
            </a:r>
            <a:r>
              <a:rPr lang="tr-TR" sz="2400">
                <a:solidFill>
                  <a:schemeClr val="bg1"/>
                </a:solidFill>
              </a:rPr>
              <a:t>Ön inceleme aşamasında programın başvuru koşulları doğrultusunda başvuru belgeleri kontrol edilmektedir. </a:t>
            </a:r>
          </a:p>
          <a:p>
            <a:endParaRPr lang="tr-TR" sz="2400" b="1">
              <a:solidFill>
                <a:schemeClr val="bg1"/>
              </a:solidFill>
            </a:endParaRPr>
          </a:p>
          <a:p>
            <a:r>
              <a:rPr lang="tr-TR" sz="2400" b="1">
                <a:solidFill>
                  <a:schemeClr val="bg1"/>
                </a:solidFill>
              </a:rPr>
              <a:t>* </a:t>
            </a:r>
            <a:r>
              <a:rPr lang="tr-TR" sz="2400">
                <a:solidFill>
                  <a:schemeClr val="bg1"/>
                </a:solidFill>
              </a:rPr>
              <a:t>Başvuru koşullarından herhangi birini sağlamayan, belgeleri tam olmayan, son başvuru günü mesai bitiminden sonra gelen, faks veya elektronik posta ile yapılan başvurular bilimsel değerlendirmeye tabi tutulmadan iade edilir.</a:t>
            </a:r>
            <a:endParaRPr lang="tr-TR" sz="2400" b="1">
              <a:solidFill>
                <a:schemeClr val="bg1"/>
              </a:solidFill>
            </a:endParaRPr>
          </a:p>
          <a:p>
            <a:endParaRPr lang="en-IN" sz="2400">
              <a:solidFill>
                <a:schemeClr val="bg1"/>
              </a:solidFill>
            </a:endParaRPr>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5" y="2345416"/>
            <a:ext cx="8355100" cy="375064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970642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TextBox 45">
            <a:extLst>
              <a:ext uri="{FF2B5EF4-FFF2-40B4-BE49-F238E27FC236}">
                <a16:creationId xmlns:a16="http://schemas.microsoft.com/office/drawing/2014/main" id="{27A136B4-0953-4372-A92D-4B5B60B41EBB}"/>
              </a:ext>
            </a:extLst>
          </p:cNvPr>
          <p:cNvSpPr txBox="1"/>
          <p:nvPr/>
        </p:nvSpPr>
        <p:spPr>
          <a:xfrm>
            <a:off x="825471" y="580608"/>
            <a:ext cx="11161711" cy="1200329"/>
          </a:xfrm>
          <a:prstGeom prst="rect">
            <a:avLst/>
          </a:prstGeom>
          <a:noFill/>
        </p:spPr>
        <p:txBody>
          <a:bodyPr wrap="square" rtlCol="0">
            <a:spAutoFit/>
          </a:bodyPr>
          <a:lstStyle/>
          <a:p>
            <a:r>
              <a:rPr lang="tr-TR" sz="7200" b="1"/>
              <a:t>5. İzleme ve Sonuçlandırma </a:t>
            </a:r>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5" y="2273387"/>
            <a:ext cx="8355100" cy="4897724"/>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3" name="Diyagram 2"/>
          <p:cNvGraphicFramePr/>
          <p:nvPr>
            <p:extLst>
              <p:ext uri="{D42A27DB-BD31-4B8C-83A1-F6EECF244321}">
                <p14:modId xmlns:p14="http://schemas.microsoft.com/office/powerpoint/2010/main" val="3768304867"/>
              </p:ext>
            </p:extLst>
          </p:nvPr>
        </p:nvGraphicFramePr>
        <p:xfrm>
          <a:off x="2449574" y="2537039"/>
          <a:ext cx="7174360" cy="41638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27062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0" y="-2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TextBox 45">
            <a:extLst>
              <a:ext uri="{FF2B5EF4-FFF2-40B4-BE49-F238E27FC236}">
                <a16:creationId xmlns:a16="http://schemas.microsoft.com/office/drawing/2014/main" id="{27A136B4-0953-4372-A92D-4B5B60B41EBB}"/>
              </a:ext>
            </a:extLst>
          </p:cNvPr>
          <p:cNvSpPr txBox="1"/>
          <p:nvPr/>
        </p:nvSpPr>
        <p:spPr>
          <a:xfrm>
            <a:off x="1272336" y="646179"/>
            <a:ext cx="11161711" cy="1323439"/>
          </a:xfrm>
          <a:prstGeom prst="rect">
            <a:avLst/>
          </a:prstGeom>
          <a:noFill/>
        </p:spPr>
        <p:txBody>
          <a:bodyPr wrap="square" rtlCol="0">
            <a:spAutoFit/>
          </a:bodyPr>
          <a:lstStyle/>
          <a:p>
            <a:r>
              <a:rPr lang="tr-TR" sz="8000" b="1"/>
              <a:t>6. Yükümlülükler </a:t>
            </a:r>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5" y="2345416"/>
            <a:ext cx="8355100" cy="4512574"/>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2" name="Diyagram 1"/>
          <p:cNvGraphicFramePr/>
          <p:nvPr>
            <p:extLst>
              <p:ext uri="{D42A27DB-BD31-4B8C-83A1-F6EECF244321}">
                <p14:modId xmlns:p14="http://schemas.microsoft.com/office/powerpoint/2010/main" val="36977114"/>
              </p:ext>
            </p:extLst>
          </p:nvPr>
        </p:nvGraphicFramePr>
        <p:xfrm>
          <a:off x="2173283" y="2677663"/>
          <a:ext cx="8491292" cy="37745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94673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6" name="TextBox 45">
            <a:extLst>
              <a:ext uri="{FF2B5EF4-FFF2-40B4-BE49-F238E27FC236}">
                <a16:creationId xmlns:a16="http://schemas.microsoft.com/office/drawing/2014/main" id="{27A136B4-0953-4372-A92D-4B5B60B41EBB}"/>
              </a:ext>
            </a:extLst>
          </p:cNvPr>
          <p:cNvSpPr txBox="1"/>
          <p:nvPr/>
        </p:nvSpPr>
        <p:spPr>
          <a:xfrm>
            <a:off x="1459149" y="177722"/>
            <a:ext cx="11161711" cy="2123658"/>
          </a:xfrm>
          <a:prstGeom prst="rect">
            <a:avLst/>
          </a:prstGeom>
          <a:noFill/>
        </p:spPr>
        <p:txBody>
          <a:bodyPr wrap="square" rtlCol="0">
            <a:spAutoFit/>
          </a:bodyPr>
          <a:lstStyle/>
          <a:p>
            <a:r>
              <a:rPr lang="tr-TR" sz="6600" b="1"/>
              <a:t>Proje Önerisi Aşağıdaki Başlıkları İçermelidir</a:t>
            </a:r>
          </a:p>
        </p:txBody>
      </p:sp>
      <p:sp>
        <p:nvSpPr>
          <p:cNvPr id="47" name="TextBox 46">
            <a:extLst>
              <a:ext uri="{FF2B5EF4-FFF2-40B4-BE49-F238E27FC236}">
                <a16:creationId xmlns:a16="http://schemas.microsoft.com/office/drawing/2014/main" id="{C4CB86C9-BD02-4395-A1D6-AFEBD18B2E57}"/>
              </a:ext>
            </a:extLst>
          </p:cNvPr>
          <p:cNvSpPr txBox="1"/>
          <p:nvPr/>
        </p:nvSpPr>
        <p:spPr>
          <a:xfrm>
            <a:off x="1957179" y="2503795"/>
            <a:ext cx="8005953" cy="4524315"/>
          </a:xfrm>
          <a:prstGeom prst="rect">
            <a:avLst/>
          </a:prstGeom>
          <a:noFill/>
        </p:spPr>
        <p:txBody>
          <a:bodyPr wrap="square" rtlCol="0">
            <a:spAutoFit/>
          </a:bodyPr>
          <a:lstStyle/>
          <a:p>
            <a:pPr marL="342900" indent="-342900">
              <a:buAutoNum type="arabicPeriod"/>
            </a:pPr>
            <a:r>
              <a:rPr lang="tr-TR" sz="2400" b="1">
                <a:solidFill>
                  <a:schemeClr val="bg1"/>
                </a:solidFill>
              </a:rPr>
              <a:t>Kapak Sayfası:</a:t>
            </a:r>
          </a:p>
          <a:p>
            <a:r>
              <a:rPr lang="tr-TR" sz="2400" b="1">
                <a:solidFill>
                  <a:schemeClr val="bg1"/>
                </a:solidFill>
              </a:rPr>
              <a:t>* </a:t>
            </a:r>
            <a:r>
              <a:rPr lang="tr-TR" sz="2400">
                <a:solidFill>
                  <a:schemeClr val="bg1"/>
                </a:solidFill>
              </a:rPr>
              <a:t>Proje başlığı, projenin ilgili olduğu tematik alan,</a:t>
            </a:r>
          </a:p>
          <a:p>
            <a:r>
              <a:rPr lang="tr-TR" sz="2400">
                <a:solidFill>
                  <a:schemeClr val="bg1"/>
                </a:solidFill>
              </a:rPr>
              <a:t>eğitim kurum(u/</a:t>
            </a:r>
            <a:r>
              <a:rPr lang="tr-TR" sz="2400" err="1">
                <a:solidFill>
                  <a:schemeClr val="bg1"/>
                </a:solidFill>
              </a:rPr>
              <a:t>ları</a:t>
            </a:r>
            <a:r>
              <a:rPr lang="tr-TR" sz="2400">
                <a:solidFill>
                  <a:schemeClr val="bg1"/>
                </a:solidFill>
              </a:rPr>
              <a:t>), öğrenci/grup mensuplarının isimleri, proje çıktılarını kullanmaya</a:t>
            </a:r>
          </a:p>
          <a:p>
            <a:r>
              <a:rPr lang="tr-TR" sz="2400">
                <a:solidFill>
                  <a:schemeClr val="bg1"/>
                </a:solidFill>
              </a:rPr>
              <a:t>talip olan kuruluşun adı, danışmanların isimleri.</a:t>
            </a:r>
            <a:endParaRPr lang="tr-TR" sz="2400" b="1">
              <a:solidFill>
                <a:schemeClr val="bg1"/>
              </a:solidFill>
            </a:endParaRPr>
          </a:p>
          <a:p>
            <a:r>
              <a:rPr lang="da-DK" sz="2400" b="1">
                <a:solidFill>
                  <a:schemeClr val="bg1"/>
                </a:solidFill>
              </a:rPr>
              <a:t>2. Özet: </a:t>
            </a:r>
            <a:endParaRPr lang="tr-TR" sz="2400" b="1">
              <a:solidFill>
                <a:schemeClr val="bg1"/>
              </a:solidFill>
            </a:endParaRPr>
          </a:p>
          <a:p>
            <a:r>
              <a:rPr lang="tr-TR" sz="2400" b="1">
                <a:solidFill>
                  <a:schemeClr val="bg1"/>
                </a:solidFill>
              </a:rPr>
              <a:t>* </a:t>
            </a:r>
            <a:r>
              <a:rPr lang="da-DK" sz="2400">
                <a:solidFill>
                  <a:schemeClr val="bg1"/>
                </a:solidFill>
              </a:rPr>
              <a:t>Proje fikrini, proje fikrinin hayata</a:t>
            </a:r>
          </a:p>
          <a:p>
            <a:r>
              <a:rPr lang="tr-TR" sz="2400">
                <a:solidFill>
                  <a:schemeClr val="bg1"/>
                </a:solidFill>
              </a:rPr>
              <a:t>geçirilmesi için izlenen yöntem ve metotları, kullanılan modelleme, simülasyon,</a:t>
            </a:r>
          </a:p>
          <a:p>
            <a:r>
              <a:rPr lang="tr-TR" sz="2400">
                <a:solidFill>
                  <a:schemeClr val="bg1"/>
                </a:solidFill>
              </a:rPr>
              <a:t>test, prototip üretimi vb. doğrulama yöntemlerini ve elde edilen/edilmesi beklenen</a:t>
            </a:r>
          </a:p>
          <a:p>
            <a:r>
              <a:rPr lang="tr-TR" sz="2400">
                <a:solidFill>
                  <a:schemeClr val="bg1"/>
                </a:solidFill>
              </a:rPr>
              <a:t>sonuçları anlatmalıdır.</a:t>
            </a:r>
          </a:p>
        </p:txBody>
      </p:sp>
      <p:sp>
        <p:nvSpPr>
          <p:cNvPr id="50" name="Freeform: Shape 49">
            <a:extLst>
              <a:ext uri="{FF2B5EF4-FFF2-40B4-BE49-F238E27FC236}">
                <a16:creationId xmlns:a16="http://schemas.microsoft.com/office/drawing/2014/main" id="{567A2383-5552-47AD-805F-467B8DD527B8}"/>
              </a:ext>
            </a:extLst>
          </p:cNvPr>
          <p:cNvSpPr/>
          <p:nvPr/>
        </p:nvSpPr>
        <p:spPr>
          <a:xfrm>
            <a:off x="1695450" y="2301379"/>
            <a:ext cx="8694516" cy="4906685"/>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133411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TextBox 46">
            <a:extLst>
              <a:ext uri="{FF2B5EF4-FFF2-40B4-BE49-F238E27FC236}">
                <a16:creationId xmlns:a16="http://schemas.microsoft.com/office/drawing/2014/main" id="{C4CB86C9-BD02-4395-A1D6-AFEBD18B2E57}"/>
              </a:ext>
            </a:extLst>
          </p:cNvPr>
          <p:cNvSpPr txBox="1"/>
          <p:nvPr/>
        </p:nvSpPr>
        <p:spPr>
          <a:xfrm>
            <a:off x="1957179" y="2503795"/>
            <a:ext cx="8005953" cy="2677656"/>
          </a:xfrm>
          <a:prstGeom prst="rect">
            <a:avLst/>
          </a:prstGeom>
          <a:noFill/>
        </p:spPr>
        <p:txBody>
          <a:bodyPr wrap="square" rtlCol="0">
            <a:spAutoFit/>
          </a:bodyPr>
          <a:lstStyle/>
          <a:p>
            <a:r>
              <a:rPr lang="tr-TR" sz="2400" b="1">
                <a:solidFill>
                  <a:schemeClr val="bg1"/>
                </a:solidFill>
              </a:rPr>
              <a:t>3. Motivasyon: </a:t>
            </a:r>
          </a:p>
          <a:p>
            <a:endParaRPr lang="tr-TR" sz="2400" b="1">
              <a:solidFill>
                <a:schemeClr val="bg1"/>
              </a:solidFill>
            </a:endParaRPr>
          </a:p>
          <a:p>
            <a:r>
              <a:rPr lang="tr-TR" sz="2400">
                <a:solidFill>
                  <a:schemeClr val="bg1"/>
                </a:solidFill>
              </a:rPr>
              <a:t>* Bu projeye başlanılmasının nedeni nedir? </a:t>
            </a:r>
          </a:p>
          <a:p>
            <a:r>
              <a:rPr lang="tr-TR" sz="2400">
                <a:solidFill>
                  <a:schemeClr val="bg1"/>
                </a:solidFill>
              </a:rPr>
              <a:t>* Proje başarılı olursa neler sağlanabilecektir? </a:t>
            </a:r>
          </a:p>
          <a:p>
            <a:r>
              <a:rPr lang="tr-TR" sz="2400">
                <a:solidFill>
                  <a:schemeClr val="bg1"/>
                </a:solidFill>
              </a:rPr>
              <a:t>* Proje çıktısını kullanmaya talip olan kuruluşun tanıtımı, çalışma konusu ve faaliyetleri? </a:t>
            </a:r>
          </a:p>
          <a:p>
            <a:r>
              <a:rPr lang="tr-TR" sz="2400">
                <a:solidFill>
                  <a:schemeClr val="bg1"/>
                </a:solidFill>
              </a:rPr>
              <a:t>* Proje çıktısı bu kuruluşta ne amaçla ve nerede kullanılacaktır? </a:t>
            </a:r>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4" y="2301380"/>
            <a:ext cx="8591401" cy="379869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45">
            <a:extLst>
              <a:ext uri="{FF2B5EF4-FFF2-40B4-BE49-F238E27FC236}">
                <a16:creationId xmlns:a16="http://schemas.microsoft.com/office/drawing/2014/main" id="{27A136B4-0953-4372-A92D-4B5B60B41EBB}"/>
              </a:ext>
            </a:extLst>
          </p:cNvPr>
          <p:cNvSpPr txBox="1"/>
          <p:nvPr/>
        </p:nvSpPr>
        <p:spPr>
          <a:xfrm>
            <a:off x="1459149" y="177722"/>
            <a:ext cx="11161711" cy="2123658"/>
          </a:xfrm>
          <a:prstGeom prst="rect">
            <a:avLst/>
          </a:prstGeom>
          <a:noFill/>
        </p:spPr>
        <p:txBody>
          <a:bodyPr wrap="square" rtlCol="0">
            <a:spAutoFit/>
          </a:bodyPr>
          <a:lstStyle/>
          <a:p>
            <a:r>
              <a:rPr lang="tr-TR" sz="6600" b="1"/>
              <a:t>Proje Önerisi Aşağıdaki Başlıkları İçermelidir</a:t>
            </a:r>
          </a:p>
        </p:txBody>
      </p:sp>
    </p:spTree>
    <p:extLst>
      <p:ext uri="{BB962C8B-B14F-4D97-AF65-F5344CB8AC3E}">
        <p14:creationId xmlns:p14="http://schemas.microsoft.com/office/powerpoint/2010/main" val="1990129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TextBox 46">
            <a:extLst>
              <a:ext uri="{FF2B5EF4-FFF2-40B4-BE49-F238E27FC236}">
                <a16:creationId xmlns:a16="http://schemas.microsoft.com/office/drawing/2014/main" id="{C4CB86C9-BD02-4395-A1D6-AFEBD18B2E57}"/>
              </a:ext>
            </a:extLst>
          </p:cNvPr>
          <p:cNvSpPr txBox="1"/>
          <p:nvPr/>
        </p:nvSpPr>
        <p:spPr>
          <a:xfrm>
            <a:off x="2147711" y="2702104"/>
            <a:ext cx="8005953" cy="830997"/>
          </a:xfrm>
          <a:prstGeom prst="rect">
            <a:avLst/>
          </a:prstGeom>
          <a:noFill/>
        </p:spPr>
        <p:txBody>
          <a:bodyPr wrap="square" rtlCol="0">
            <a:spAutoFit/>
          </a:bodyPr>
          <a:lstStyle/>
          <a:p>
            <a:r>
              <a:rPr lang="tr-TR" sz="2400" b="1">
                <a:solidFill>
                  <a:schemeClr val="bg1"/>
                </a:solidFill>
              </a:rPr>
              <a:t>4. Projenin İçerdiği Yenilik Unsuru: </a:t>
            </a:r>
          </a:p>
          <a:p>
            <a:endParaRPr lang="tr-TR" sz="2400">
              <a:solidFill>
                <a:schemeClr val="bg1"/>
              </a:solidFill>
            </a:endParaRPr>
          </a:p>
        </p:txBody>
      </p:sp>
      <p:sp>
        <p:nvSpPr>
          <p:cNvPr id="50" name="Freeform: Shape 49">
            <a:extLst>
              <a:ext uri="{FF2B5EF4-FFF2-40B4-BE49-F238E27FC236}">
                <a16:creationId xmlns:a16="http://schemas.microsoft.com/office/drawing/2014/main" id="{567A2383-5552-47AD-805F-467B8DD527B8}"/>
              </a:ext>
            </a:extLst>
          </p:cNvPr>
          <p:cNvSpPr/>
          <p:nvPr/>
        </p:nvSpPr>
        <p:spPr>
          <a:xfrm>
            <a:off x="1695450" y="2301379"/>
            <a:ext cx="8694516" cy="4906685"/>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5" name="Diyagram 4"/>
          <p:cNvGraphicFramePr/>
          <p:nvPr>
            <p:extLst>
              <p:ext uri="{D42A27DB-BD31-4B8C-83A1-F6EECF244321}">
                <p14:modId xmlns:p14="http://schemas.microsoft.com/office/powerpoint/2010/main" val="127627317"/>
              </p:ext>
            </p:extLst>
          </p:nvPr>
        </p:nvGraphicFramePr>
        <p:xfrm>
          <a:off x="2433000" y="2702104"/>
          <a:ext cx="7714548" cy="46717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 name="TextBox 45">
            <a:extLst>
              <a:ext uri="{FF2B5EF4-FFF2-40B4-BE49-F238E27FC236}">
                <a16:creationId xmlns:a16="http://schemas.microsoft.com/office/drawing/2014/main" id="{27A136B4-0953-4372-A92D-4B5B60B41EBB}"/>
              </a:ext>
            </a:extLst>
          </p:cNvPr>
          <p:cNvSpPr txBox="1"/>
          <p:nvPr/>
        </p:nvSpPr>
        <p:spPr>
          <a:xfrm>
            <a:off x="1459149" y="177722"/>
            <a:ext cx="11161711" cy="2123658"/>
          </a:xfrm>
          <a:prstGeom prst="rect">
            <a:avLst/>
          </a:prstGeom>
          <a:noFill/>
        </p:spPr>
        <p:txBody>
          <a:bodyPr wrap="square" rtlCol="0">
            <a:spAutoFit/>
          </a:bodyPr>
          <a:lstStyle/>
          <a:p>
            <a:r>
              <a:rPr lang="tr-TR" sz="6600" b="1"/>
              <a:t>Proje Önerisi Aşağıdaki Başlıkları İçermelidir</a:t>
            </a:r>
          </a:p>
        </p:txBody>
      </p:sp>
    </p:spTree>
    <p:extLst>
      <p:ext uri="{BB962C8B-B14F-4D97-AF65-F5344CB8AC3E}">
        <p14:creationId xmlns:p14="http://schemas.microsoft.com/office/powerpoint/2010/main" val="1496483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TextBox 46">
            <a:extLst>
              <a:ext uri="{FF2B5EF4-FFF2-40B4-BE49-F238E27FC236}">
                <a16:creationId xmlns:a16="http://schemas.microsoft.com/office/drawing/2014/main" id="{C4CB86C9-BD02-4395-A1D6-AFEBD18B2E57}"/>
              </a:ext>
            </a:extLst>
          </p:cNvPr>
          <p:cNvSpPr txBox="1"/>
          <p:nvPr/>
        </p:nvSpPr>
        <p:spPr>
          <a:xfrm>
            <a:off x="1957179" y="2503795"/>
            <a:ext cx="8005953" cy="2308324"/>
          </a:xfrm>
          <a:prstGeom prst="rect">
            <a:avLst/>
          </a:prstGeom>
          <a:noFill/>
        </p:spPr>
        <p:txBody>
          <a:bodyPr wrap="square" rtlCol="0">
            <a:spAutoFit/>
          </a:bodyPr>
          <a:lstStyle/>
          <a:p>
            <a:r>
              <a:rPr lang="tr-TR" sz="2400" b="1">
                <a:solidFill>
                  <a:schemeClr val="bg1"/>
                </a:solidFill>
              </a:rPr>
              <a:t>5. Projede Kullanılan Yöntem ve Metotlar: </a:t>
            </a:r>
          </a:p>
          <a:p>
            <a:endParaRPr lang="tr-TR" sz="2400" b="1">
              <a:solidFill>
                <a:schemeClr val="bg1"/>
              </a:solidFill>
            </a:endParaRPr>
          </a:p>
          <a:p>
            <a:r>
              <a:rPr lang="tr-TR" sz="2400" b="1">
                <a:solidFill>
                  <a:schemeClr val="bg1"/>
                </a:solidFill>
              </a:rPr>
              <a:t>* </a:t>
            </a:r>
            <a:r>
              <a:rPr lang="tr-TR" sz="2400">
                <a:solidFill>
                  <a:schemeClr val="bg1"/>
                </a:solidFill>
              </a:rPr>
              <a:t>Proje fikrinin hayata geçirilmesi için kurgulanan çözüm, izlenen yol, kullanılan araç, teknik ve metotlar açıklanmalıdır. </a:t>
            </a:r>
            <a:endParaRPr lang="tr-TR" sz="2400" b="1">
              <a:solidFill>
                <a:schemeClr val="bg1"/>
              </a:solidFill>
            </a:endParaRPr>
          </a:p>
          <a:p>
            <a:r>
              <a:rPr lang="tr-TR" sz="2400" b="1">
                <a:solidFill>
                  <a:schemeClr val="bg1"/>
                </a:solidFill>
              </a:rPr>
              <a:t>* </a:t>
            </a:r>
            <a:r>
              <a:rPr lang="tr-TR" sz="2400">
                <a:solidFill>
                  <a:schemeClr val="bg1"/>
                </a:solidFill>
              </a:rPr>
              <a:t>Bu bölümün, proje çıktılarının doğrulanması veya geçerli kılınması için yürütülen faaliyetleri de içermesi beklenilir.</a:t>
            </a:r>
          </a:p>
        </p:txBody>
      </p:sp>
      <p:sp>
        <p:nvSpPr>
          <p:cNvPr id="50" name="Freeform: Shape 49">
            <a:extLst>
              <a:ext uri="{FF2B5EF4-FFF2-40B4-BE49-F238E27FC236}">
                <a16:creationId xmlns:a16="http://schemas.microsoft.com/office/drawing/2014/main" id="{567A2383-5552-47AD-805F-467B8DD527B8}"/>
              </a:ext>
            </a:extLst>
          </p:cNvPr>
          <p:cNvSpPr/>
          <p:nvPr/>
        </p:nvSpPr>
        <p:spPr>
          <a:xfrm>
            <a:off x="1695450" y="2301379"/>
            <a:ext cx="8694516" cy="2918321"/>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45">
            <a:extLst>
              <a:ext uri="{FF2B5EF4-FFF2-40B4-BE49-F238E27FC236}">
                <a16:creationId xmlns:a16="http://schemas.microsoft.com/office/drawing/2014/main" id="{27A136B4-0953-4372-A92D-4B5B60B41EBB}"/>
              </a:ext>
            </a:extLst>
          </p:cNvPr>
          <p:cNvSpPr txBox="1"/>
          <p:nvPr/>
        </p:nvSpPr>
        <p:spPr>
          <a:xfrm>
            <a:off x="1459149" y="177722"/>
            <a:ext cx="11161711" cy="2123658"/>
          </a:xfrm>
          <a:prstGeom prst="rect">
            <a:avLst/>
          </a:prstGeom>
          <a:noFill/>
        </p:spPr>
        <p:txBody>
          <a:bodyPr wrap="square" rtlCol="0">
            <a:spAutoFit/>
          </a:bodyPr>
          <a:lstStyle/>
          <a:p>
            <a:r>
              <a:rPr lang="tr-TR" sz="6600" b="1"/>
              <a:t>Proje Önerisi Aşağıdaki Başlıkları İçermelidir</a:t>
            </a:r>
          </a:p>
        </p:txBody>
      </p:sp>
    </p:spTree>
    <p:extLst>
      <p:ext uri="{BB962C8B-B14F-4D97-AF65-F5344CB8AC3E}">
        <p14:creationId xmlns:p14="http://schemas.microsoft.com/office/powerpoint/2010/main" val="2013975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TextBox 46">
            <a:extLst>
              <a:ext uri="{FF2B5EF4-FFF2-40B4-BE49-F238E27FC236}">
                <a16:creationId xmlns:a16="http://schemas.microsoft.com/office/drawing/2014/main" id="{C4CB86C9-BD02-4395-A1D6-AFEBD18B2E57}"/>
              </a:ext>
            </a:extLst>
          </p:cNvPr>
          <p:cNvSpPr txBox="1"/>
          <p:nvPr/>
        </p:nvSpPr>
        <p:spPr>
          <a:xfrm>
            <a:off x="2854712" y="2503795"/>
            <a:ext cx="7108420" cy="2677656"/>
          </a:xfrm>
          <a:prstGeom prst="rect">
            <a:avLst/>
          </a:prstGeom>
          <a:noFill/>
        </p:spPr>
        <p:txBody>
          <a:bodyPr wrap="square" rtlCol="0">
            <a:spAutoFit/>
          </a:bodyPr>
          <a:lstStyle/>
          <a:p>
            <a:r>
              <a:rPr lang="tr-TR" sz="2400" b="1" dirty="0">
                <a:solidFill>
                  <a:schemeClr val="bg1"/>
                </a:solidFill>
              </a:rPr>
              <a:t>6. Proje İş-Zaman Planı: </a:t>
            </a:r>
          </a:p>
          <a:p>
            <a:endParaRPr lang="tr-TR" sz="2400" b="1" dirty="0">
              <a:solidFill>
                <a:schemeClr val="bg1"/>
              </a:solidFill>
            </a:endParaRPr>
          </a:p>
          <a:p>
            <a:r>
              <a:rPr lang="tr-TR" sz="2400" b="1" dirty="0">
                <a:solidFill>
                  <a:schemeClr val="bg1"/>
                </a:solidFill>
              </a:rPr>
              <a:t>* </a:t>
            </a:r>
            <a:r>
              <a:rPr lang="tr-TR" sz="2400" dirty="0" err="1">
                <a:solidFill>
                  <a:schemeClr val="bg1"/>
                </a:solidFill>
              </a:rPr>
              <a:t>Gantt</a:t>
            </a:r>
            <a:r>
              <a:rPr lang="tr-TR" sz="2400" dirty="0">
                <a:solidFill>
                  <a:schemeClr val="bg1"/>
                </a:solidFill>
              </a:rPr>
              <a:t> Şeması veya </a:t>
            </a:r>
            <a:r>
              <a:rPr lang="tr-TR" sz="2400" dirty="0" err="1">
                <a:solidFill>
                  <a:schemeClr val="bg1"/>
                </a:solidFill>
              </a:rPr>
              <a:t>MSProject</a:t>
            </a:r>
            <a:r>
              <a:rPr lang="tr-TR" sz="2400" dirty="0">
                <a:solidFill>
                  <a:schemeClr val="bg1"/>
                </a:solidFill>
              </a:rPr>
              <a:t> vb. yazılım çıktısı şeklinde bir proje süresince uygulanmış olan plan ile projenin içerdiği iş paketleri ve her bir iş paketinin içerdiği iş paketi faaliyetlerini, zaman ve sorumluluklarla ilgili planlamaları içermelidir.</a:t>
            </a:r>
          </a:p>
        </p:txBody>
      </p:sp>
      <p:sp>
        <p:nvSpPr>
          <p:cNvPr id="50" name="Freeform: Shape 49">
            <a:extLst>
              <a:ext uri="{FF2B5EF4-FFF2-40B4-BE49-F238E27FC236}">
                <a16:creationId xmlns:a16="http://schemas.microsoft.com/office/drawing/2014/main" id="{567A2383-5552-47AD-805F-467B8DD527B8}"/>
              </a:ext>
            </a:extLst>
          </p:cNvPr>
          <p:cNvSpPr/>
          <p:nvPr/>
        </p:nvSpPr>
        <p:spPr>
          <a:xfrm>
            <a:off x="1695450" y="2301379"/>
            <a:ext cx="8694516" cy="4906685"/>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45">
            <a:extLst>
              <a:ext uri="{FF2B5EF4-FFF2-40B4-BE49-F238E27FC236}">
                <a16:creationId xmlns:a16="http://schemas.microsoft.com/office/drawing/2014/main" id="{27A136B4-0953-4372-A92D-4B5B60B41EBB}"/>
              </a:ext>
            </a:extLst>
          </p:cNvPr>
          <p:cNvSpPr txBox="1"/>
          <p:nvPr/>
        </p:nvSpPr>
        <p:spPr>
          <a:xfrm>
            <a:off x="1459149" y="177722"/>
            <a:ext cx="11161711" cy="2123658"/>
          </a:xfrm>
          <a:prstGeom prst="rect">
            <a:avLst/>
          </a:prstGeom>
          <a:noFill/>
        </p:spPr>
        <p:txBody>
          <a:bodyPr wrap="square" rtlCol="0">
            <a:spAutoFit/>
          </a:bodyPr>
          <a:lstStyle/>
          <a:p>
            <a:r>
              <a:rPr lang="tr-TR" sz="6600" b="1"/>
              <a:t>Proje Önerisi Aşağıdaki Başlıkları İçermelidir</a:t>
            </a:r>
          </a:p>
        </p:txBody>
      </p:sp>
    </p:spTree>
    <p:extLst>
      <p:ext uri="{BB962C8B-B14F-4D97-AF65-F5344CB8AC3E}">
        <p14:creationId xmlns:p14="http://schemas.microsoft.com/office/powerpoint/2010/main" val="2253142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03" y="0"/>
            <a:ext cx="6286547" cy="6902026"/>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7" name="TextBox 46">
            <a:extLst>
              <a:ext uri="{FF2B5EF4-FFF2-40B4-BE49-F238E27FC236}">
                <a16:creationId xmlns:a16="http://schemas.microsoft.com/office/drawing/2014/main" id="{C4CB86C9-BD02-4395-A1D6-AFEBD18B2E57}"/>
              </a:ext>
            </a:extLst>
          </p:cNvPr>
          <p:cNvSpPr txBox="1"/>
          <p:nvPr/>
        </p:nvSpPr>
        <p:spPr>
          <a:xfrm>
            <a:off x="2642839" y="2503795"/>
            <a:ext cx="7320293" cy="4154984"/>
          </a:xfrm>
          <a:prstGeom prst="rect">
            <a:avLst/>
          </a:prstGeom>
          <a:noFill/>
        </p:spPr>
        <p:txBody>
          <a:bodyPr wrap="square" rtlCol="0">
            <a:spAutoFit/>
          </a:bodyPr>
          <a:lstStyle/>
          <a:p>
            <a:r>
              <a:rPr lang="tr-TR" sz="2400" b="1" dirty="0">
                <a:solidFill>
                  <a:schemeClr val="bg1"/>
                </a:solidFill>
              </a:rPr>
              <a:t>7. Sonuç</a:t>
            </a:r>
            <a:r>
              <a:rPr lang="tr-TR" sz="2400" dirty="0">
                <a:solidFill>
                  <a:schemeClr val="bg1"/>
                </a:solidFill>
              </a:rPr>
              <a:t>: </a:t>
            </a:r>
            <a:endParaRPr lang="tr-TR" sz="2400" b="1" dirty="0">
              <a:solidFill>
                <a:schemeClr val="bg1"/>
              </a:solidFill>
            </a:endParaRPr>
          </a:p>
          <a:p>
            <a:r>
              <a:rPr lang="tr-TR" sz="2400" b="1" dirty="0">
                <a:solidFill>
                  <a:schemeClr val="bg1"/>
                </a:solidFill>
              </a:rPr>
              <a:t>* </a:t>
            </a:r>
            <a:r>
              <a:rPr lang="tr-TR" sz="2400" dirty="0">
                <a:solidFill>
                  <a:schemeClr val="bg1"/>
                </a:solidFill>
              </a:rPr>
              <a:t>Bu bölümde projeden elde edilen/edilmesi beklenilen</a:t>
            </a:r>
          </a:p>
          <a:p>
            <a:r>
              <a:rPr lang="tr-TR" sz="2400" dirty="0">
                <a:solidFill>
                  <a:schemeClr val="bg1"/>
                </a:solidFill>
              </a:rPr>
              <a:t>sonuçlar irdelenerek değerlendirilmeli ve yorumlanmalıdır. Eğer proje çıktıları bir endüstri kuruluşunda uygulanmış ise bugüne kadar elde edilen sonuçlar bu bölümde sunulmalıdır.</a:t>
            </a:r>
          </a:p>
          <a:p>
            <a:endParaRPr lang="tr-TR" sz="2400" b="1" dirty="0">
              <a:solidFill>
                <a:schemeClr val="bg1"/>
              </a:solidFill>
            </a:endParaRPr>
          </a:p>
          <a:p>
            <a:r>
              <a:rPr lang="tr-TR" sz="2400" b="1" dirty="0">
                <a:solidFill>
                  <a:schemeClr val="bg1"/>
                </a:solidFill>
              </a:rPr>
              <a:t>8. Kaynaklar</a:t>
            </a:r>
            <a:r>
              <a:rPr lang="tr-TR" sz="2400" dirty="0">
                <a:solidFill>
                  <a:schemeClr val="bg1"/>
                </a:solidFill>
              </a:rPr>
              <a:t>:</a:t>
            </a:r>
            <a:endParaRPr lang="tr-TR" sz="2400" b="1" dirty="0">
              <a:solidFill>
                <a:schemeClr val="bg1"/>
              </a:solidFill>
            </a:endParaRPr>
          </a:p>
          <a:p>
            <a:r>
              <a:rPr lang="tr-TR" sz="2400" b="1" dirty="0">
                <a:solidFill>
                  <a:schemeClr val="bg1"/>
                </a:solidFill>
              </a:rPr>
              <a:t>* </a:t>
            </a:r>
            <a:r>
              <a:rPr lang="tr-TR" sz="2400" dirty="0">
                <a:solidFill>
                  <a:schemeClr val="bg1"/>
                </a:solidFill>
              </a:rPr>
              <a:t>Bu bölümde yararlanılan kaynaklar verilmelidir</a:t>
            </a:r>
          </a:p>
          <a:p>
            <a:endParaRPr lang="tr-TR" sz="2400" dirty="0">
              <a:solidFill>
                <a:schemeClr val="bg1"/>
              </a:solidFill>
            </a:endParaRPr>
          </a:p>
          <a:p>
            <a:endParaRPr lang="tr-TR" sz="2400" dirty="0">
              <a:solidFill>
                <a:schemeClr val="bg1"/>
              </a:solidFill>
            </a:endParaRPr>
          </a:p>
        </p:txBody>
      </p:sp>
      <p:sp>
        <p:nvSpPr>
          <p:cNvPr id="50" name="Freeform: Shape 49">
            <a:extLst>
              <a:ext uri="{FF2B5EF4-FFF2-40B4-BE49-F238E27FC236}">
                <a16:creationId xmlns:a16="http://schemas.microsoft.com/office/drawing/2014/main" id="{567A2383-5552-47AD-805F-467B8DD527B8}"/>
              </a:ext>
            </a:extLst>
          </p:cNvPr>
          <p:cNvSpPr/>
          <p:nvPr/>
        </p:nvSpPr>
        <p:spPr>
          <a:xfrm>
            <a:off x="1798564" y="2301380"/>
            <a:ext cx="8591401" cy="4348322"/>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45">
            <a:extLst>
              <a:ext uri="{FF2B5EF4-FFF2-40B4-BE49-F238E27FC236}">
                <a16:creationId xmlns:a16="http://schemas.microsoft.com/office/drawing/2014/main" id="{27A136B4-0953-4372-A92D-4B5B60B41EBB}"/>
              </a:ext>
            </a:extLst>
          </p:cNvPr>
          <p:cNvSpPr txBox="1"/>
          <p:nvPr/>
        </p:nvSpPr>
        <p:spPr>
          <a:xfrm>
            <a:off x="1459149" y="177722"/>
            <a:ext cx="11161711" cy="2123658"/>
          </a:xfrm>
          <a:prstGeom prst="rect">
            <a:avLst/>
          </a:prstGeom>
          <a:noFill/>
        </p:spPr>
        <p:txBody>
          <a:bodyPr wrap="square" rtlCol="0">
            <a:spAutoFit/>
          </a:bodyPr>
          <a:lstStyle/>
          <a:p>
            <a:r>
              <a:rPr lang="tr-TR" sz="6600" b="1"/>
              <a:t>Proje Önerisi Aşağıdaki Başlıkları İçermelidir</a:t>
            </a:r>
          </a:p>
        </p:txBody>
      </p:sp>
    </p:spTree>
    <p:extLst>
      <p:ext uri="{BB962C8B-B14F-4D97-AF65-F5344CB8AC3E}">
        <p14:creationId xmlns:p14="http://schemas.microsoft.com/office/powerpoint/2010/main" val="865850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102330" y="-22018"/>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695450" y="2301379"/>
            <a:ext cx="8694516" cy="4906685"/>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 name="Resi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5288" y="2653967"/>
            <a:ext cx="7497221" cy="3820058"/>
          </a:xfrm>
          <a:prstGeom prst="rect">
            <a:avLst/>
          </a:prstGeom>
        </p:spPr>
      </p:pic>
      <p:sp>
        <p:nvSpPr>
          <p:cNvPr id="4" name="Metin kutusu 3"/>
          <p:cNvSpPr txBox="1"/>
          <p:nvPr/>
        </p:nvSpPr>
        <p:spPr>
          <a:xfrm>
            <a:off x="1588281" y="736086"/>
            <a:ext cx="7921376" cy="1107996"/>
          </a:xfrm>
          <a:prstGeom prst="rect">
            <a:avLst/>
          </a:prstGeom>
          <a:noFill/>
        </p:spPr>
        <p:txBody>
          <a:bodyPr wrap="square" rtlCol="0">
            <a:spAutoFit/>
          </a:bodyPr>
          <a:lstStyle/>
          <a:p>
            <a:r>
              <a:rPr lang="tr-TR" sz="6600"/>
              <a:t>Bölüm Onay Yazısı </a:t>
            </a:r>
          </a:p>
        </p:txBody>
      </p:sp>
    </p:spTree>
    <p:extLst>
      <p:ext uri="{BB962C8B-B14F-4D97-AF65-F5344CB8AC3E}">
        <p14:creationId xmlns:p14="http://schemas.microsoft.com/office/powerpoint/2010/main" val="17015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695450" y="2301379"/>
            <a:ext cx="8694516" cy="4906685"/>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17054" y="2166087"/>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Metin kutusu 1"/>
          <p:cNvSpPr txBox="1"/>
          <p:nvPr/>
        </p:nvSpPr>
        <p:spPr>
          <a:xfrm>
            <a:off x="1695450" y="894954"/>
            <a:ext cx="8517276" cy="1015663"/>
          </a:xfrm>
          <a:prstGeom prst="rect">
            <a:avLst/>
          </a:prstGeom>
          <a:noFill/>
        </p:spPr>
        <p:txBody>
          <a:bodyPr wrap="square" rtlCol="0">
            <a:spAutoFit/>
          </a:bodyPr>
          <a:lstStyle/>
          <a:p>
            <a:r>
              <a:rPr lang="tr-TR" sz="6000"/>
              <a:t>Sanayi/Sektör Onay Yazısı </a:t>
            </a:r>
          </a:p>
        </p:txBody>
      </p:sp>
      <p:pic>
        <p:nvPicPr>
          <p:cNvPr id="3" name="Resi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5262" y="2648106"/>
            <a:ext cx="7333947" cy="4102654"/>
          </a:xfrm>
          <a:prstGeom prst="rect">
            <a:avLst/>
          </a:prstGeom>
        </p:spPr>
      </p:pic>
    </p:spTree>
    <p:extLst>
      <p:ext uri="{BB962C8B-B14F-4D97-AF65-F5344CB8AC3E}">
        <p14:creationId xmlns:p14="http://schemas.microsoft.com/office/powerpoint/2010/main" val="97119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646983" y="1164761"/>
            <a:ext cx="10542654" cy="5693229"/>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619509" y="995004"/>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Metin kutusu 1"/>
          <p:cNvSpPr txBox="1"/>
          <p:nvPr/>
        </p:nvSpPr>
        <p:spPr>
          <a:xfrm>
            <a:off x="1997844" y="74234"/>
            <a:ext cx="6566695" cy="1107996"/>
          </a:xfrm>
          <a:prstGeom prst="rect">
            <a:avLst/>
          </a:prstGeom>
          <a:noFill/>
        </p:spPr>
        <p:txBody>
          <a:bodyPr wrap="square" rtlCol="0">
            <a:spAutoFit/>
          </a:bodyPr>
          <a:lstStyle/>
          <a:p>
            <a:r>
              <a:rPr lang="tr-TR" sz="6600"/>
              <a:t>Taahhütname</a:t>
            </a:r>
          </a:p>
        </p:txBody>
      </p:sp>
      <p:pic>
        <p:nvPicPr>
          <p:cNvPr id="3" name="Resi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0029" y="1547374"/>
            <a:ext cx="5738606" cy="4915089"/>
          </a:xfrm>
          <a:prstGeom prst="rect">
            <a:avLst/>
          </a:prstGeom>
        </p:spPr>
      </p:pic>
    </p:spTree>
    <p:extLst>
      <p:ext uri="{BB962C8B-B14F-4D97-AF65-F5344CB8AC3E}">
        <p14:creationId xmlns:p14="http://schemas.microsoft.com/office/powerpoint/2010/main" val="2970124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997844" y="74234"/>
            <a:ext cx="6566695" cy="1107996"/>
          </a:xfrm>
          <a:prstGeom prst="rect">
            <a:avLst/>
          </a:prstGeom>
          <a:noFill/>
        </p:spPr>
        <p:txBody>
          <a:bodyPr wrap="square" rtlCol="0">
            <a:spAutoFit/>
          </a:bodyPr>
          <a:lstStyle/>
          <a:p>
            <a:r>
              <a:rPr lang="tr-TR" sz="6600"/>
              <a:t>Taahhütname</a:t>
            </a:r>
          </a:p>
        </p:txBody>
      </p:sp>
      <p:pic>
        <p:nvPicPr>
          <p:cNvPr id="2" name="Resi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2665" y="1622851"/>
            <a:ext cx="7462329" cy="4551918"/>
          </a:xfrm>
          <a:prstGeom prst="rect">
            <a:avLst/>
          </a:prstGeom>
        </p:spPr>
      </p:pic>
    </p:spTree>
    <p:extLst>
      <p:ext uri="{BB962C8B-B14F-4D97-AF65-F5344CB8AC3E}">
        <p14:creationId xmlns:p14="http://schemas.microsoft.com/office/powerpoint/2010/main" val="3833933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695403" y="1749887"/>
            <a:ext cx="10335224" cy="4846122"/>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01589" y="158144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431532" y="320242"/>
            <a:ext cx="8883722" cy="1138773"/>
          </a:xfrm>
          <a:prstGeom prst="rect">
            <a:avLst/>
          </a:prstGeom>
          <a:noFill/>
        </p:spPr>
        <p:txBody>
          <a:bodyPr wrap="square" rtlCol="0">
            <a:spAutoFit/>
          </a:bodyPr>
          <a:lstStyle/>
          <a:p>
            <a:r>
              <a:rPr lang="tr-TR" sz="4000"/>
              <a:t>2209-B Programı Online Başvuru Adımları</a:t>
            </a:r>
            <a:endParaRPr lang="tr-TR" sz="4000">
              <a:latin typeface="Times New Roman" pitchFamily="18" charset="0"/>
              <a:cs typeface="Times New Roman" pitchFamily="18" charset="0"/>
            </a:endParaRPr>
          </a:p>
          <a:p>
            <a:r>
              <a:rPr lang="tr-TR" sz="2800">
                <a:solidFill>
                  <a:schemeClr val="bg1"/>
                </a:solidFill>
              </a:rPr>
              <a:t> </a:t>
            </a:r>
          </a:p>
        </p:txBody>
      </p:sp>
      <p:pic>
        <p:nvPicPr>
          <p:cNvPr id="3" name="Resim 2"/>
          <p:cNvPicPr>
            <a:picLocks noChangeAspect="1"/>
          </p:cNvPicPr>
          <p:nvPr/>
        </p:nvPicPr>
        <p:blipFill>
          <a:blip r:embed="rId4" cstate="print"/>
          <a:stretch>
            <a:fillRect/>
          </a:stretch>
        </p:blipFill>
        <p:spPr>
          <a:xfrm>
            <a:off x="2048615" y="2093446"/>
            <a:ext cx="9455111" cy="4081248"/>
          </a:xfrm>
          <a:prstGeom prst="rect">
            <a:avLst/>
          </a:prstGeom>
        </p:spPr>
      </p:pic>
      <p:sp>
        <p:nvSpPr>
          <p:cNvPr id="4" name="Metin kutusu 3"/>
          <p:cNvSpPr txBox="1"/>
          <p:nvPr/>
        </p:nvSpPr>
        <p:spPr>
          <a:xfrm>
            <a:off x="1532540" y="977175"/>
            <a:ext cx="9697217" cy="461665"/>
          </a:xfrm>
          <a:prstGeom prst="rect">
            <a:avLst/>
          </a:prstGeom>
          <a:noFill/>
        </p:spPr>
        <p:txBody>
          <a:bodyPr wrap="square" rtlCol="0">
            <a:spAutoFit/>
          </a:bodyPr>
          <a:lstStyle/>
          <a:p>
            <a:r>
              <a:rPr lang="tr-TR" sz="2400">
                <a:solidFill>
                  <a:schemeClr val="bg1"/>
                </a:solidFill>
              </a:rPr>
              <a:t>https://e-bideb.tubitak.gov.tr/giris.htm</a:t>
            </a:r>
          </a:p>
        </p:txBody>
      </p:sp>
    </p:spTree>
    <p:extLst>
      <p:ext uri="{BB962C8B-B14F-4D97-AF65-F5344CB8AC3E}">
        <p14:creationId xmlns:p14="http://schemas.microsoft.com/office/powerpoint/2010/main" val="1921336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459149" y="-47087"/>
            <a:ext cx="9506298" cy="707886"/>
          </a:xfrm>
          <a:prstGeom prst="rect">
            <a:avLst/>
          </a:prstGeom>
          <a:noFill/>
        </p:spPr>
        <p:txBody>
          <a:bodyPr wrap="square" rtlCol="0">
            <a:spAutoFit/>
          </a:bodyPr>
          <a:lstStyle/>
          <a:p>
            <a:pPr lvl="0"/>
            <a:r>
              <a:rPr lang="tr-TR" sz="4000"/>
              <a:t>2209-B Programı Online Başvuru Adımları</a:t>
            </a:r>
            <a:endParaRPr lang="tr-TR" sz="4000">
              <a:latin typeface="Times New Roman" pitchFamily="18" charset="0"/>
              <a:cs typeface="Times New Roman" pitchFamily="18" charset="0"/>
            </a:endParaRPr>
          </a:p>
        </p:txBody>
      </p:sp>
      <p:pic>
        <p:nvPicPr>
          <p:cNvPr id="2" name="Resim 1"/>
          <p:cNvPicPr>
            <a:picLocks noChangeAspect="1"/>
          </p:cNvPicPr>
          <p:nvPr/>
        </p:nvPicPr>
        <p:blipFill>
          <a:blip r:embed="rId4" cstate="print"/>
          <a:stretch>
            <a:fillRect/>
          </a:stretch>
        </p:blipFill>
        <p:spPr>
          <a:xfrm>
            <a:off x="1798565" y="1547836"/>
            <a:ext cx="9753348" cy="4757860"/>
          </a:xfrm>
          <a:prstGeom prst="rect">
            <a:avLst/>
          </a:prstGeom>
        </p:spPr>
      </p:pic>
    </p:spTree>
    <p:extLst>
      <p:ext uri="{BB962C8B-B14F-4D97-AF65-F5344CB8AC3E}">
        <p14:creationId xmlns:p14="http://schemas.microsoft.com/office/powerpoint/2010/main" val="1384093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715266" y="127700"/>
            <a:ext cx="8967603" cy="707886"/>
          </a:xfrm>
          <a:prstGeom prst="rect">
            <a:avLst/>
          </a:prstGeom>
          <a:noFill/>
        </p:spPr>
        <p:txBody>
          <a:bodyPr wrap="square" rtlCol="0">
            <a:spAutoFit/>
          </a:bodyPr>
          <a:lstStyle/>
          <a:p>
            <a:r>
              <a:rPr lang="tr-TR" sz="4000"/>
              <a:t>2209-B Programı Online Başvuru Adımları</a:t>
            </a:r>
            <a:endParaRPr lang="tr-TR" sz="4000">
              <a:latin typeface="Times New Roman" pitchFamily="18" charset="0"/>
              <a:cs typeface="Times New Roman" pitchFamily="18" charset="0"/>
            </a:endParaRPr>
          </a:p>
        </p:txBody>
      </p:sp>
      <p:pic>
        <p:nvPicPr>
          <p:cNvPr id="2" name="Resi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8366" y="1562881"/>
            <a:ext cx="9609672" cy="4639418"/>
          </a:xfrm>
          <a:prstGeom prst="rect">
            <a:avLst/>
          </a:prstGeom>
        </p:spPr>
      </p:pic>
      <p:sp>
        <p:nvSpPr>
          <p:cNvPr id="7" name="Sol Ok 6"/>
          <p:cNvSpPr/>
          <p:nvPr/>
        </p:nvSpPr>
        <p:spPr>
          <a:xfrm>
            <a:off x="8014122" y="4902340"/>
            <a:ext cx="1261805" cy="359596"/>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81377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639233" y="152968"/>
            <a:ext cx="8981114" cy="707886"/>
          </a:xfrm>
          <a:prstGeom prst="rect">
            <a:avLst/>
          </a:prstGeom>
          <a:noFill/>
        </p:spPr>
        <p:txBody>
          <a:bodyPr wrap="square" rtlCol="0">
            <a:spAutoFit/>
          </a:bodyPr>
          <a:lstStyle/>
          <a:p>
            <a:pPr lvl="0"/>
            <a:r>
              <a:rPr lang="tr-TR" sz="4000"/>
              <a:t>2209-B Programı Online Başvuru Adımları</a:t>
            </a:r>
            <a:endParaRPr lang="tr-TR" sz="4000">
              <a:latin typeface="Times New Roman" pitchFamily="18" charset="0"/>
              <a:cs typeface="Times New Roman" pitchFamily="18" charset="0"/>
            </a:endParaRPr>
          </a:p>
        </p:txBody>
      </p:sp>
      <p:pic>
        <p:nvPicPr>
          <p:cNvPr id="2" name="Resi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84664" y="1571361"/>
            <a:ext cx="9478698" cy="4662140"/>
          </a:xfrm>
          <a:prstGeom prst="rect">
            <a:avLst/>
          </a:prstGeom>
        </p:spPr>
      </p:pic>
      <p:sp>
        <p:nvSpPr>
          <p:cNvPr id="3" name="Sol Ok 2"/>
          <p:cNvSpPr/>
          <p:nvPr/>
        </p:nvSpPr>
        <p:spPr>
          <a:xfrm>
            <a:off x="7745563" y="3428990"/>
            <a:ext cx="1737403" cy="413535"/>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409091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997844" y="74234"/>
            <a:ext cx="8967603" cy="707886"/>
          </a:xfrm>
          <a:prstGeom prst="rect">
            <a:avLst/>
          </a:prstGeom>
          <a:noFill/>
        </p:spPr>
        <p:txBody>
          <a:bodyPr wrap="square" rtlCol="0">
            <a:spAutoFit/>
          </a:bodyPr>
          <a:lstStyle/>
          <a:p>
            <a:pPr lvl="0"/>
            <a:r>
              <a:rPr lang="tr-TR" sz="4000"/>
              <a:t>2209-B Programı Online Başvuru Adımları</a:t>
            </a:r>
            <a:endParaRPr lang="tr-TR" sz="4000">
              <a:latin typeface="Times New Roman" pitchFamily="18" charset="0"/>
              <a:cs typeface="Times New Roman" pitchFamily="18" charset="0"/>
            </a:endParaRPr>
          </a:p>
        </p:txBody>
      </p:sp>
      <p:pic>
        <p:nvPicPr>
          <p:cNvPr id="2" name="Resim 1"/>
          <p:cNvPicPr>
            <a:picLocks noChangeAspect="1"/>
          </p:cNvPicPr>
          <p:nvPr/>
        </p:nvPicPr>
        <p:blipFill>
          <a:blip r:embed="rId4" cstate="print"/>
          <a:stretch>
            <a:fillRect/>
          </a:stretch>
        </p:blipFill>
        <p:spPr>
          <a:xfrm>
            <a:off x="1811529" y="1564532"/>
            <a:ext cx="9856020" cy="4630785"/>
          </a:xfrm>
          <a:prstGeom prst="rect">
            <a:avLst/>
          </a:prstGeom>
        </p:spPr>
      </p:pic>
    </p:spTree>
    <p:extLst>
      <p:ext uri="{BB962C8B-B14F-4D97-AF65-F5344CB8AC3E}">
        <p14:creationId xmlns:p14="http://schemas.microsoft.com/office/powerpoint/2010/main" val="935932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997844" y="74234"/>
            <a:ext cx="8967603" cy="707886"/>
          </a:xfrm>
          <a:prstGeom prst="rect">
            <a:avLst/>
          </a:prstGeom>
          <a:noFill/>
        </p:spPr>
        <p:txBody>
          <a:bodyPr wrap="square" rtlCol="0">
            <a:spAutoFit/>
          </a:bodyPr>
          <a:lstStyle/>
          <a:p>
            <a:pPr lvl="0"/>
            <a:r>
              <a:rPr lang="tr-TR" sz="4000"/>
              <a:t>2209-B Programı Online Başvuru Adımları</a:t>
            </a:r>
            <a:endParaRPr lang="tr-TR" sz="4000">
              <a:latin typeface="Times New Roman" pitchFamily="18" charset="0"/>
              <a:cs typeface="Times New Roman" pitchFamily="18" charset="0"/>
            </a:endParaRPr>
          </a:p>
        </p:txBody>
      </p:sp>
      <p:pic>
        <p:nvPicPr>
          <p:cNvPr id="3" name="Resim 2"/>
          <p:cNvPicPr>
            <a:picLocks noChangeAspect="1"/>
          </p:cNvPicPr>
          <p:nvPr/>
        </p:nvPicPr>
        <p:blipFill>
          <a:blip r:embed="rId4" cstate="print"/>
          <a:stretch>
            <a:fillRect/>
          </a:stretch>
        </p:blipFill>
        <p:spPr>
          <a:xfrm>
            <a:off x="1796831" y="1512486"/>
            <a:ext cx="9897457" cy="4704085"/>
          </a:xfrm>
          <a:prstGeom prst="rect">
            <a:avLst/>
          </a:prstGeom>
        </p:spPr>
      </p:pic>
    </p:spTree>
    <p:extLst>
      <p:ext uri="{BB962C8B-B14F-4D97-AF65-F5344CB8AC3E}">
        <p14:creationId xmlns:p14="http://schemas.microsoft.com/office/powerpoint/2010/main" val="1449584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372622" y="74234"/>
            <a:ext cx="9592825" cy="707886"/>
          </a:xfrm>
          <a:prstGeom prst="rect">
            <a:avLst/>
          </a:prstGeom>
          <a:noFill/>
        </p:spPr>
        <p:txBody>
          <a:bodyPr wrap="square" rtlCol="0">
            <a:spAutoFit/>
          </a:bodyPr>
          <a:lstStyle/>
          <a:p>
            <a:pPr lvl="0"/>
            <a:r>
              <a:rPr lang="tr-TR" sz="4000"/>
              <a:t>2209-B Programı Online Başvuru Adımları</a:t>
            </a:r>
            <a:endParaRPr lang="tr-TR" sz="4000">
              <a:latin typeface="Times New Roman" pitchFamily="18" charset="0"/>
              <a:cs typeface="Times New Roman" pitchFamily="18" charset="0"/>
            </a:endParaRPr>
          </a:p>
        </p:txBody>
      </p:sp>
      <p:pic>
        <p:nvPicPr>
          <p:cNvPr id="2" name="Resim 1"/>
          <p:cNvPicPr>
            <a:picLocks noChangeAspect="1"/>
          </p:cNvPicPr>
          <p:nvPr/>
        </p:nvPicPr>
        <p:blipFill>
          <a:blip r:embed="rId4" cstate="print"/>
          <a:stretch>
            <a:fillRect/>
          </a:stretch>
        </p:blipFill>
        <p:spPr>
          <a:xfrm>
            <a:off x="1806413" y="1572972"/>
            <a:ext cx="9745500" cy="4642894"/>
          </a:xfrm>
          <a:prstGeom prst="rect">
            <a:avLst/>
          </a:prstGeom>
        </p:spPr>
      </p:pic>
    </p:spTree>
    <p:extLst>
      <p:ext uri="{BB962C8B-B14F-4D97-AF65-F5344CB8AC3E}">
        <p14:creationId xmlns:p14="http://schemas.microsoft.com/office/powerpoint/2010/main" val="14843409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45255" y="715302"/>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719" y="-2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2075307" y="21343"/>
            <a:ext cx="8873286" cy="707886"/>
          </a:xfrm>
          <a:prstGeom prst="rect">
            <a:avLst/>
          </a:prstGeom>
          <a:noFill/>
        </p:spPr>
        <p:txBody>
          <a:bodyPr wrap="square" rtlCol="0">
            <a:spAutoFit/>
          </a:bodyPr>
          <a:lstStyle/>
          <a:p>
            <a:pPr lvl="0"/>
            <a:r>
              <a:rPr lang="tr-TR" sz="4000">
                <a:solidFill>
                  <a:prstClr val="white"/>
                </a:solidFill>
              </a:rPr>
              <a:t>2209-B Programı Online Başvuru Adımları</a:t>
            </a:r>
            <a:endParaRPr lang="tr-TR" sz="4000">
              <a:solidFill>
                <a:prstClr val="white"/>
              </a:solidFill>
              <a:latin typeface="Times New Roman" pitchFamily="18" charset="0"/>
              <a:cs typeface="Times New Roman" pitchFamily="18" charset="0"/>
            </a:endParaRPr>
          </a:p>
        </p:txBody>
      </p:sp>
      <p:pic>
        <p:nvPicPr>
          <p:cNvPr id="3" name="Resim 2"/>
          <p:cNvPicPr>
            <a:picLocks noChangeAspect="1"/>
          </p:cNvPicPr>
          <p:nvPr/>
        </p:nvPicPr>
        <p:blipFill>
          <a:blip r:embed="rId4" cstate="print"/>
          <a:stretch>
            <a:fillRect/>
          </a:stretch>
        </p:blipFill>
        <p:spPr>
          <a:xfrm>
            <a:off x="0" y="715302"/>
            <a:ext cx="12191954" cy="6177216"/>
          </a:xfrm>
          <a:prstGeom prst="rect">
            <a:avLst/>
          </a:prstGeom>
        </p:spPr>
      </p:pic>
    </p:spTree>
    <p:extLst>
      <p:ext uri="{BB962C8B-B14F-4D97-AF65-F5344CB8AC3E}">
        <p14:creationId xmlns:p14="http://schemas.microsoft.com/office/powerpoint/2010/main" val="2387877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997844" y="74234"/>
            <a:ext cx="8967603" cy="707886"/>
          </a:xfrm>
          <a:prstGeom prst="rect">
            <a:avLst/>
          </a:prstGeom>
          <a:noFill/>
        </p:spPr>
        <p:txBody>
          <a:bodyPr wrap="square" rtlCol="0">
            <a:spAutoFit/>
          </a:bodyPr>
          <a:lstStyle/>
          <a:p>
            <a:pPr lvl="0"/>
            <a:r>
              <a:rPr lang="tr-TR" sz="4000">
                <a:solidFill>
                  <a:prstClr val="white"/>
                </a:solidFill>
              </a:rPr>
              <a:t>2209-B Programı Online Başvuru Adımları</a:t>
            </a:r>
            <a:endParaRPr lang="tr-TR" sz="4000">
              <a:solidFill>
                <a:prstClr val="white"/>
              </a:solidFill>
              <a:latin typeface="Times New Roman" pitchFamily="18" charset="0"/>
              <a:cs typeface="Times New Roman" pitchFamily="18" charset="0"/>
            </a:endParaRPr>
          </a:p>
        </p:txBody>
      </p:sp>
      <p:pic>
        <p:nvPicPr>
          <p:cNvPr id="2" name="Resim 1"/>
          <p:cNvPicPr>
            <a:picLocks noChangeAspect="1"/>
          </p:cNvPicPr>
          <p:nvPr/>
        </p:nvPicPr>
        <p:blipFill>
          <a:blip r:embed="rId4" cstate="print"/>
          <a:stretch>
            <a:fillRect/>
          </a:stretch>
        </p:blipFill>
        <p:spPr>
          <a:xfrm>
            <a:off x="1849991" y="1627834"/>
            <a:ext cx="9817558" cy="4529879"/>
          </a:xfrm>
          <a:prstGeom prst="rect">
            <a:avLst/>
          </a:prstGeom>
        </p:spPr>
      </p:pic>
    </p:spTree>
    <p:extLst>
      <p:ext uri="{BB962C8B-B14F-4D97-AF65-F5344CB8AC3E}">
        <p14:creationId xmlns:p14="http://schemas.microsoft.com/office/powerpoint/2010/main" val="7023668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459149" y="24240"/>
            <a:ext cx="8967603" cy="707886"/>
          </a:xfrm>
          <a:prstGeom prst="rect">
            <a:avLst/>
          </a:prstGeom>
          <a:noFill/>
        </p:spPr>
        <p:txBody>
          <a:bodyPr wrap="square" rtlCol="0">
            <a:spAutoFit/>
          </a:bodyPr>
          <a:lstStyle/>
          <a:p>
            <a:pPr lvl="0"/>
            <a:r>
              <a:rPr lang="tr-TR" sz="4000">
                <a:solidFill>
                  <a:prstClr val="white"/>
                </a:solidFill>
              </a:rPr>
              <a:t>2209-B Programı Online Başvuru Adımları</a:t>
            </a:r>
            <a:endParaRPr lang="tr-TR" sz="4000">
              <a:solidFill>
                <a:prstClr val="white"/>
              </a:solidFill>
              <a:latin typeface="Times New Roman" pitchFamily="18" charset="0"/>
              <a:cs typeface="Times New Roman" pitchFamily="18" charset="0"/>
            </a:endParaRPr>
          </a:p>
        </p:txBody>
      </p:sp>
      <p:pic>
        <p:nvPicPr>
          <p:cNvPr id="2" name="Resim 1"/>
          <p:cNvPicPr>
            <a:picLocks noChangeAspect="1"/>
          </p:cNvPicPr>
          <p:nvPr/>
        </p:nvPicPr>
        <p:blipFill>
          <a:blip r:embed="rId4" cstate="print"/>
          <a:stretch>
            <a:fillRect/>
          </a:stretch>
        </p:blipFill>
        <p:spPr>
          <a:xfrm>
            <a:off x="1798565" y="1505580"/>
            <a:ext cx="9868984" cy="4710285"/>
          </a:xfrm>
          <a:prstGeom prst="rect">
            <a:avLst/>
          </a:prstGeom>
        </p:spPr>
      </p:pic>
    </p:spTree>
    <p:extLst>
      <p:ext uri="{BB962C8B-B14F-4D97-AF65-F5344CB8AC3E}">
        <p14:creationId xmlns:p14="http://schemas.microsoft.com/office/powerpoint/2010/main" val="539641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997844" y="74234"/>
            <a:ext cx="8967603" cy="707886"/>
          </a:xfrm>
          <a:prstGeom prst="rect">
            <a:avLst/>
          </a:prstGeom>
          <a:noFill/>
        </p:spPr>
        <p:txBody>
          <a:bodyPr wrap="square" rtlCol="0">
            <a:spAutoFit/>
          </a:bodyPr>
          <a:lstStyle/>
          <a:p>
            <a:pPr lvl="0"/>
            <a:r>
              <a:rPr lang="tr-TR" sz="4000">
                <a:solidFill>
                  <a:prstClr val="white"/>
                </a:solidFill>
              </a:rPr>
              <a:t>2209-B Programı Online Başvuru Adımları</a:t>
            </a:r>
            <a:endParaRPr lang="tr-TR" sz="4000">
              <a:solidFill>
                <a:prstClr val="white"/>
              </a:solidFill>
              <a:latin typeface="Times New Roman" pitchFamily="18" charset="0"/>
              <a:cs typeface="Times New Roman" pitchFamily="18" charset="0"/>
            </a:endParaRPr>
          </a:p>
        </p:txBody>
      </p:sp>
      <p:pic>
        <p:nvPicPr>
          <p:cNvPr id="3" name="Resim 2"/>
          <p:cNvPicPr>
            <a:picLocks noChangeAspect="1"/>
          </p:cNvPicPr>
          <p:nvPr/>
        </p:nvPicPr>
        <p:blipFill>
          <a:blip r:embed="rId4" cstate="print"/>
          <a:stretch>
            <a:fillRect/>
          </a:stretch>
        </p:blipFill>
        <p:spPr>
          <a:xfrm>
            <a:off x="1842473" y="1512486"/>
            <a:ext cx="9825076" cy="4787330"/>
          </a:xfrm>
          <a:prstGeom prst="rect">
            <a:avLst/>
          </a:prstGeom>
        </p:spPr>
      </p:pic>
    </p:spTree>
    <p:extLst>
      <p:ext uri="{BB962C8B-B14F-4D97-AF65-F5344CB8AC3E}">
        <p14:creationId xmlns:p14="http://schemas.microsoft.com/office/powerpoint/2010/main" val="3089204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997844" y="74234"/>
            <a:ext cx="8967603" cy="707886"/>
          </a:xfrm>
          <a:prstGeom prst="rect">
            <a:avLst/>
          </a:prstGeom>
          <a:noFill/>
        </p:spPr>
        <p:txBody>
          <a:bodyPr wrap="square" rtlCol="0">
            <a:spAutoFit/>
          </a:bodyPr>
          <a:lstStyle/>
          <a:p>
            <a:pPr lvl="0"/>
            <a:r>
              <a:rPr lang="tr-TR" sz="4000">
                <a:solidFill>
                  <a:prstClr val="white"/>
                </a:solidFill>
              </a:rPr>
              <a:t>2209-B Programı Online Başvuru Adımları</a:t>
            </a:r>
            <a:endParaRPr lang="tr-TR" sz="4000">
              <a:solidFill>
                <a:prstClr val="white"/>
              </a:solidFill>
              <a:latin typeface="Times New Roman" pitchFamily="18" charset="0"/>
              <a:cs typeface="Times New Roman" pitchFamily="18" charset="0"/>
            </a:endParaRPr>
          </a:p>
        </p:txBody>
      </p:sp>
      <p:pic>
        <p:nvPicPr>
          <p:cNvPr id="2" name="Resim 1"/>
          <p:cNvPicPr>
            <a:picLocks noChangeAspect="1"/>
          </p:cNvPicPr>
          <p:nvPr/>
        </p:nvPicPr>
        <p:blipFill>
          <a:blip r:embed="rId4" cstate="print"/>
          <a:stretch>
            <a:fillRect/>
          </a:stretch>
        </p:blipFill>
        <p:spPr>
          <a:xfrm>
            <a:off x="1807257" y="1512486"/>
            <a:ext cx="9744656" cy="4693105"/>
          </a:xfrm>
          <a:prstGeom prst="rect">
            <a:avLst/>
          </a:prstGeom>
        </p:spPr>
      </p:pic>
    </p:spTree>
    <p:extLst>
      <p:ext uri="{BB962C8B-B14F-4D97-AF65-F5344CB8AC3E}">
        <p14:creationId xmlns:p14="http://schemas.microsoft.com/office/powerpoint/2010/main" val="402031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ky&#10;&#10;Description generated with high confidence">
            <a:extLst>
              <a:ext uri="{FF2B5EF4-FFF2-40B4-BE49-F238E27FC236}">
                <a16:creationId xmlns:a16="http://schemas.microsoft.com/office/drawing/2014/main" id="{4AADDCFE-1F42-481D-AEF9-DC46B66081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667" b="1"/>
          <a:stretch/>
        </p:blipFill>
        <p:spPr>
          <a:xfrm>
            <a:off x="20" y="10"/>
            <a:ext cx="12191980" cy="6857990"/>
          </a:xfrm>
          <a:prstGeom prst="rect">
            <a:avLst/>
          </a:prstGeom>
        </p:spPr>
      </p:pic>
      <p:sp>
        <p:nvSpPr>
          <p:cNvPr id="40" name="Right Triangle 39">
            <a:extLst>
              <a:ext uri="{FF2B5EF4-FFF2-40B4-BE49-F238E27FC236}">
                <a16:creationId xmlns:a16="http://schemas.microsoft.com/office/drawing/2014/main" id="{2CA711BB-06EE-44AA-B4FC-69846AF1C0BA}"/>
              </a:ext>
            </a:extLst>
          </p:cNvPr>
          <p:cNvSpPr/>
          <p:nvPr/>
        </p:nvSpPr>
        <p:spPr>
          <a:xfrm>
            <a:off x="0" y="3429000"/>
            <a:ext cx="9429760" cy="3429000"/>
          </a:xfrm>
          <a:prstGeom prst="rtTriangle">
            <a:avLst/>
          </a:prstGeom>
          <a:solidFill>
            <a:srgbClr val="95015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Freeform: Shape 41">
            <a:extLst>
              <a:ext uri="{FF2B5EF4-FFF2-40B4-BE49-F238E27FC236}">
                <a16:creationId xmlns:a16="http://schemas.microsoft.com/office/drawing/2014/main" id="{FD571400-44A0-4E45-B0EB-023ADB31F74A}"/>
              </a:ext>
            </a:extLst>
          </p:cNvPr>
          <p:cNvSpPr/>
          <p:nvPr/>
        </p:nvSpPr>
        <p:spPr>
          <a:xfrm>
            <a:off x="0" y="0"/>
            <a:ext cx="12191980" cy="6857990"/>
          </a:xfrm>
          <a:custGeom>
            <a:avLst/>
            <a:gdLst>
              <a:gd name="connsiteX0" fmla="*/ 3899456 w 12191980"/>
              <a:gd name="connsiteY0" fmla="*/ 4426623 h 6857990"/>
              <a:gd name="connsiteX1" fmla="*/ 5329756 w 12191980"/>
              <a:gd name="connsiteY1" fmla="*/ 6857990 h 6857990"/>
              <a:gd name="connsiteX2" fmla="*/ 2588347 w 12191980"/>
              <a:gd name="connsiteY2" fmla="*/ 6857990 h 6857990"/>
              <a:gd name="connsiteX3" fmla="*/ 8157630 w 12191980"/>
              <a:gd name="connsiteY3" fmla="*/ 0 h 6857990"/>
              <a:gd name="connsiteX4" fmla="*/ 9810780 w 12191980"/>
              <a:gd name="connsiteY4" fmla="*/ 0 h 6857990"/>
              <a:gd name="connsiteX5" fmla="*/ 12191980 w 12191980"/>
              <a:gd name="connsiteY5" fmla="*/ 4114800 h 6857990"/>
              <a:gd name="connsiteX6" fmla="*/ 12191980 w 12191980"/>
              <a:gd name="connsiteY6" fmla="*/ 6857990 h 6857990"/>
              <a:gd name="connsiteX7" fmla="*/ 0 w 12191980"/>
              <a:gd name="connsiteY7" fmla="*/ 0 h 6857990"/>
              <a:gd name="connsiteX8" fmla="*/ 1295406 w 12191980"/>
              <a:gd name="connsiteY8" fmla="*/ 0 h 6857990"/>
              <a:gd name="connsiteX9" fmla="*/ 2549017 w 12191980"/>
              <a:gd name="connsiteY9" fmla="*/ 2131012 h 6857990"/>
              <a:gd name="connsiteX10" fmla="*/ 6 w 12191980"/>
              <a:gd name="connsiteY10" fmla="*/ 6857990 h 6857990"/>
              <a:gd name="connsiteX11" fmla="*/ 0 w 12191980"/>
              <a:gd name="connsiteY11" fmla="*/ 6857990 h 685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80" h="6857990">
                <a:moveTo>
                  <a:pt x="3899456" y="4426623"/>
                </a:moveTo>
                <a:lnTo>
                  <a:pt x="5329756" y="6857990"/>
                </a:lnTo>
                <a:lnTo>
                  <a:pt x="2588347" y="6857990"/>
                </a:lnTo>
                <a:close/>
                <a:moveTo>
                  <a:pt x="8157630" y="0"/>
                </a:moveTo>
                <a:lnTo>
                  <a:pt x="9810780" y="0"/>
                </a:lnTo>
                <a:lnTo>
                  <a:pt x="12191980" y="4114800"/>
                </a:lnTo>
                <a:lnTo>
                  <a:pt x="12191980" y="6857990"/>
                </a:lnTo>
                <a:close/>
                <a:moveTo>
                  <a:pt x="0" y="0"/>
                </a:moveTo>
                <a:lnTo>
                  <a:pt x="1295406" y="0"/>
                </a:lnTo>
                <a:lnTo>
                  <a:pt x="2549017" y="2131012"/>
                </a:lnTo>
                <a:lnTo>
                  <a:pt x="6" y="6857990"/>
                </a:lnTo>
                <a:lnTo>
                  <a:pt x="0" y="68579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Parallelogram 33">
            <a:extLst>
              <a:ext uri="{FF2B5EF4-FFF2-40B4-BE49-F238E27FC236}">
                <a16:creationId xmlns:a16="http://schemas.microsoft.com/office/drawing/2014/main" id="{70A8CFFA-4CE8-4B2E-A084-8D6AD98E9B5C}"/>
              </a:ext>
            </a:extLst>
          </p:cNvPr>
          <p:cNvSpPr/>
          <p:nvPr/>
        </p:nvSpPr>
        <p:spPr>
          <a:xfrm>
            <a:off x="1695450" y="0"/>
            <a:ext cx="6286500" cy="6858000"/>
          </a:xfrm>
          <a:prstGeom prst="parallelogram">
            <a:avLst>
              <a:gd name="adj" fmla="val 58827"/>
            </a:avLst>
          </a:prstGeom>
          <a:solidFill>
            <a:schemeClr val="tx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Parallelogram 37">
            <a:extLst>
              <a:ext uri="{FF2B5EF4-FFF2-40B4-BE49-F238E27FC236}">
                <a16:creationId xmlns:a16="http://schemas.microsoft.com/office/drawing/2014/main" id="{E8849AD0-B5C7-49AF-A75E-92E28369EB15}"/>
              </a:ext>
            </a:extLst>
          </p:cNvPr>
          <p:cNvSpPr/>
          <p:nvPr/>
        </p:nvSpPr>
        <p:spPr>
          <a:xfrm>
            <a:off x="2762240" y="-10"/>
            <a:ext cx="7981884" cy="6858000"/>
          </a:xfrm>
          <a:prstGeom prst="parallelogram">
            <a:avLst>
              <a:gd name="adj" fmla="val 58827"/>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3" name="Right Triangle 42">
            <a:extLst>
              <a:ext uri="{FF2B5EF4-FFF2-40B4-BE49-F238E27FC236}">
                <a16:creationId xmlns:a16="http://schemas.microsoft.com/office/drawing/2014/main" id="{FA7D7F6F-A7D6-48EC-9E7F-2DF3DC7009B4}"/>
              </a:ext>
            </a:extLst>
          </p:cNvPr>
          <p:cNvSpPr/>
          <p:nvPr/>
        </p:nvSpPr>
        <p:spPr>
          <a:xfrm flipH="1" flipV="1">
            <a:off x="9048740" y="-10"/>
            <a:ext cx="3143214" cy="5219710"/>
          </a:xfrm>
          <a:prstGeom prst="rtTriangle">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9" name="Parallelogram 38">
            <a:extLst>
              <a:ext uri="{FF2B5EF4-FFF2-40B4-BE49-F238E27FC236}">
                <a16:creationId xmlns:a16="http://schemas.microsoft.com/office/drawing/2014/main" id="{DDC23B09-4D72-4389-8EF1-22B677E4B920}"/>
              </a:ext>
            </a:extLst>
          </p:cNvPr>
          <p:cNvSpPr/>
          <p:nvPr/>
        </p:nvSpPr>
        <p:spPr>
          <a:xfrm flipV="1">
            <a:off x="0" y="0"/>
            <a:ext cx="11707799" cy="6858000"/>
          </a:xfrm>
          <a:prstGeom prst="parallelogram">
            <a:avLst>
              <a:gd name="adj" fmla="val 58827"/>
            </a:avLst>
          </a:prstGeom>
          <a:solidFill>
            <a:srgbClr val="00CC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Parallelogram 43">
            <a:extLst>
              <a:ext uri="{FF2B5EF4-FFF2-40B4-BE49-F238E27FC236}">
                <a16:creationId xmlns:a16="http://schemas.microsoft.com/office/drawing/2014/main" id="{E08EA235-6F68-4A10-9D28-31C6A180143E}"/>
              </a:ext>
            </a:extLst>
          </p:cNvPr>
          <p:cNvSpPr/>
          <p:nvPr/>
        </p:nvSpPr>
        <p:spPr>
          <a:xfrm flipV="1">
            <a:off x="-46" y="0"/>
            <a:ext cx="9048740" cy="6858000"/>
          </a:xfrm>
          <a:prstGeom prst="parallelogram">
            <a:avLst>
              <a:gd name="adj" fmla="val 58827"/>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0" name="Freeform: Shape 49">
            <a:extLst>
              <a:ext uri="{FF2B5EF4-FFF2-40B4-BE49-F238E27FC236}">
                <a16:creationId xmlns:a16="http://schemas.microsoft.com/office/drawing/2014/main" id="{567A2383-5552-47AD-805F-467B8DD527B8}"/>
              </a:ext>
            </a:extLst>
          </p:cNvPr>
          <p:cNvSpPr/>
          <p:nvPr/>
        </p:nvSpPr>
        <p:spPr>
          <a:xfrm>
            <a:off x="1459149" y="1189539"/>
            <a:ext cx="10571478" cy="5406470"/>
          </a:xfrm>
          <a:custGeom>
            <a:avLst/>
            <a:gdLst>
              <a:gd name="connsiteX0" fmla="*/ 0 w 4019544"/>
              <a:gd name="connsiteY0" fmla="*/ 0 h 2041090"/>
              <a:gd name="connsiteX1" fmla="*/ 4019544 w 4019544"/>
              <a:gd name="connsiteY1" fmla="*/ 0 h 2041090"/>
              <a:gd name="connsiteX2" fmla="*/ 4019544 w 4019544"/>
              <a:gd name="connsiteY2" fmla="*/ 693960 h 2041090"/>
              <a:gd name="connsiteX3" fmla="*/ 3916796 w 4019544"/>
              <a:gd name="connsiteY3" fmla="*/ 693960 h 2041090"/>
              <a:gd name="connsiteX4" fmla="*/ 3916796 w 4019544"/>
              <a:gd name="connsiteY4" fmla="*/ 102748 h 2041090"/>
              <a:gd name="connsiteX5" fmla="*/ 102748 w 4019544"/>
              <a:gd name="connsiteY5" fmla="*/ 102748 h 2041090"/>
              <a:gd name="connsiteX6" fmla="*/ 102748 w 4019544"/>
              <a:gd name="connsiteY6" fmla="*/ 1938342 h 2041090"/>
              <a:gd name="connsiteX7" fmla="*/ 471468 w 4019544"/>
              <a:gd name="connsiteY7" fmla="*/ 1938342 h 2041090"/>
              <a:gd name="connsiteX8" fmla="*/ 410665 w 4019544"/>
              <a:gd name="connsiteY8" fmla="*/ 2041090 h 2041090"/>
              <a:gd name="connsiteX9" fmla="*/ 0 w 4019544"/>
              <a:gd name="connsiteY9" fmla="*/ 2041090 h 204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9544" h="2041090">
                <a:moveTo>
                  <a:pt x="0" y="0"/>
                </a:moveTo>
                <a:lnTo>
                  <a:pt x="4019544" y="0"/>
                </a:lnTo>
                <a:lnTo>
                  <a:pt x="4019544" y="693960"/>
                </a:lnTo>
                <a:lnTo>
                  <a:pt x="3916796" y="693960"/>
                </a:lnTo>
                <a:lnTo>
                  <a:pt x="3916796" y="102748"/>
                </a:lnTo>
                <a:lnTo>
                  <a:pt x="102748" y="102748"/>
                </a:lnTo>
                <a:lnTo>
                  <a:pt x="102748" y="1938342"/>
                </a:lnTo>
                <a:lnTo>
                  <a:pt x="471468" y="1938342"/>
                </a:lnTo>
                <a:lnTo>
                  <a:pt x="410665" y="2041090"/>
                </a:lnTo>
                <a:lnTo>
                  <a:pt x="0" y="204109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57" name="Parallelogram 56">
            <a:extLst>
              <a:ext uri="{FF2B5EF4-FFF2-40B4-BE49-F238E27FC236}">
                <a16:creationId xmlns:a16="http://schemas.microsoft.com/office/drawing/2014/main" id="{EE21C987-A5F9-4B80-8714-0CF3D293A921}"/>
              </a:ext>
            </a:extLst>
          </p:cNvPr>
          <p:cNvSpPr/>
          <p:nvPr/>
        </p:nvSpPr>
        <p:spPr>
          <a:xfrm rot="2700000">
            <a:off x="11102623" y="171160"/>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Parallelogram 57">
            <a:extLst>
              <a:ext uri="{FF2B5EF4-FFF2-40B4-BE49-F238E27FC236}">
                <a16:creationId xmlns:a16="http://schemas.microsoft.com/office/drawing/2014/main" id="{EEC536A1-9E0A-4F17-91A8-4F3A1F6CD36D}"/>
              </a:ext>
            </a:extLst>
          </p:cNvPr>
          <p:cNvSpPr/>
          <p:nvPr/>
        </p:nvSpPr>
        <p:spPr>
          <a:xfrm rot="2700000">
            <a:off x="11129362" y="364413"/>
            <a:ext cx="468000" cy="468000"/>
          </a:xfrm>
          <a:prstGeom prst="parallelogram">
            <a:avLst/>
          </a:prstGeom>
          <a:noFill/>
          <a:ln w="476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9" name="Parallelogram 58">
            <a:extLst>
              <a:ext uri="{FF2B5EF4-FFF2-40B4-BE49-F238E27FC236}">
                <a16:creationId xmlns:a16="http://schemas.microsoft.com/office/drawing/2014/main" id="{49DDAC02-CA6E-4680-B8E5-43C2CF2680F9}"/>
              </a:ext>
            </a:extLst>
          </p:cNvPr>
          <p:cNvSpPr/>
          <p:nvPr/>
        </p:nvSpPr>
        <p:spPr>
          <a:xfrm>
            <a:off x="3460499" y="1013811"/>
            <a:ext cx="8570128" cy="91256"/>
          </a:xfrm>
          <a:prstGeom prst="parallelogram">
            <a:avLst>
              <a:gd name="adj" fmla="val 181427"/>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0" name="Right Triangle 59">
            <a:extLst>
              <a:ext uri="{FF2B5EF4-FFF2-40B4-BE49-F238E27FC236}">
                <a16:creationId xmlns:a16="http://schemas.microsoft.com/office/drawing/2014/main" id="{C5DF6254-7DF0-46E8-8393-CC1D582A1163}"/>
              </a:ext>
            </a:extLst>
          </p:cNvPr>
          <p:cNvSpPr/>
          <p:nvPr/>
        </p:nvSpPr>
        <p:spPr>
          <a:xfrm flipH="1" flipV="1">
            <a:off x="5582652" y="0"/>
            <a:ext cx="6609281" cy="6857990"/>
          </a:xfrm>
          <a:prstGeom prst="rtTriangl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Metin kutusu 14"/>
          <p:cNvSpPr txBox="1"/>
          <p:nvPr/>
        </p:nvSpPr>
        <p:spPr>
          <a:xfrm>
            <a:off x="1997844" y="74234"/>
            <a:ext cx="8746280" cy="646331"/>
          </a:xfrm>
          <a:prstGeom prst="rect">
            <a:avLst/>
          </a:prstGeom>
          <a:noFill/>
        </p:spPr>
        <p:txBody>
          <a:bodyPr wrap="square" rtlCol="0">
            <a:spAutoFit/>
          </a:bodyPr>
          <a:lstStyle/>
          <a:p>
            <a:r>
              <a:rPr lang="tr-TR" sz="3600">
                <a:solidFill>
                  <a:schemeClr val="bg1"/>
                </a:solidFill>
              </a:rPr>
              <a:t>2014 Yılı Ret Alan Bazı  Projeler ve Sebepleri</a:t>
            </a:r>
          </a:p>
        </p:txBody>
      </p:sp>
      <p:pic>
        <p:nvPicPr>
          <p:cNvPr id="2" name="Resi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385" y="736086"/>
            <a:ext cx="11640242" cy="5934903"/>
          </a:xfrm>
          <a:prstGeom prst="rect">
            <a:avLst/>
          </a:prstGeom>
        </p:spPr>
      </p:pic>
      <p:sp>
        <p:nvSpPr>
          <p:cNvPr id="3" name="Akış Çizelgesi: İşlem 2"/>
          <p:cNvSpPr/>
          <p:nvPr/>
        </p:nvSpPr>
        <p:spPr>
          <a:xfrm>
            <a:off x="3648464" y="736075"/>
            <a:ext cx="1047964" cy="5934913"/>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7313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3">
            <a:extLst>
              <a:ext uri="{FF2B5EF4-FFF2-40B4-BE49-F238E27FC236}">
                <a16:creationId xmlns:a16="http://schemas.microsoft.com/office/drawing/2014/main" id="{73C5369B-118B-438C-86D0-EE812D7A7F83}"/>
              </a:ext>
            </a:extLst>
          </p:cNvPr>
          <p:cNvPicPr>
            <a:picLocks noChangeAspect="1"/>
          </p:cNvPicPr>
          <p:nvPr/>
        </p:nvPicPr>
        <p:blipFill>
          <a:blip r:embed="rId2" cstate="print"/>
          <a:stretch>
            <a:fillRect/>
          </a:stretch>
        </p:blipFill>
        <p:spPr>
          <a:xfrm>
            <a:off x="1619534" y="89406"/>
            <a:ext cx="9043916" cy="6770172"/>
          </a:xfrm>
          <a:prstGeom prst="rect">
            <a:avLst/>
          </a:prstGeom>
        </p:spPr>
      </p:pic>
    </p:spTree>
    <p:extLst>
      <p:ext uri="{BB962C8B-B14F-4D97-AF65-F5344CB8AC3E}">
        <p14:creationId xmlns:p14="http://schemas.microsoft.com/office/powerpoint/2010/main" val="4102559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1803</Words>
  <Application>Microsoft Macintosh PowerPoint</Application>
  <PresentationFormat>Widescreen</PresentationFormat>
  <Paragraphs>187</Paragraphs>
  <Slides>38</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Agency FB</vt:lpstr>
      <vt:lpstr>Arial</vt:lpstr>
      <vt:lpstr>Arial Black</vt:lpstr>
      <vt:lpstr>Calibri</vt:lpstr>
      <vt:lpstr>Calibri Light</vt:lpstr>
      <vt:lpstr>Lato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 TİRYAKİOĞLU</dc:creator>
  <cp:lastModifiedBy>ihsan pençe</cp:lastModifiedBy>
  <cp:revision>6</cp:revision>
  <dcterms:created xsi:type="dcterms:W3CDTF">2017-06-29T00:32:20Z</dcterms:created>
  <dcterms:modified xsi:type="dcterms:W3CDTF">2025-10-21T15:34:15Z</dcterms:modified>
</cp:coreProperties>
</file>