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9" r:id="rId3"/>
    <p:sldId id="257" r:id="rId4"/>
    <p:sldId id="258" r:id="rId5"/>
    <p:sldId id="282" r:id="rId6"/>
    <p:sldId id="259" r:id="rId7"/>
    <p:sldId id="260" r:id="rId8"/>
    <p:sldId id="261" r:id="rId9"/>
    <p:sldId id="262" r:id="rId10"/>
    <p:sldId id="283" r:id="rId11"/>
    <p:sldId id="263" r:id="rId12"/>
    <p:sldId id="265" r:id="rId13"/>
    <p:sldId id="266" r:id="rId14"/>
    <p:sldId id="267" r:id="rId15"/>
    <p:sldId id="268" r:id="rId16"/>
    <p:sldId id="269" r:id="rId17"/>
    <p:sldId id="285" r:id="rId18"/>
    <p:sldId id="284" r:id="rId19"/>
    <p:sldId id="271" r:id="rId20"/>
    <p:sldId id="272" r:id="rId21"/>
    <p:sldId id="273" r:id="rId22"/>
    <p:sldId id="274" r:id="rId23"/>
    <p:sldId id="275" r:id="rId24"/>
    <p:sldId id="276" r:id="rId25"/>
    <p:sldId id="277" r:id="rId26"/>
    <p:sldId id="278" r:id="rId27"/>
    <p:sldId id="279" r:id="rId28"/>
    <p:sldId id="280" r:id="rId29"/>
    <p:sldId id="286" r:id="rId30"/>
    <p:sldId id="287" r:id="rId31"/>
    <p:sldId id="288" r:id="rId32"/>
    <p:sldId id="281" r:id="rId33"/>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249" autoAdjust="0"/>
  </p:normalViewPr>
  <p:slideViewPr>
    <p:cSldViewPr snapToGrid="0">
      <p:cViewPr varScale="1">
        <p:scale>
          <a:sx n="68" d="100"/>
          <a:sy n="68" d="100"/>
        </p:scale>
        <p:origin x="792" y="60"/>
      </p:cViewPr>
      <p:guideLst/>
    </p:cSldViewPr>
  </p:slideViewPr>
  <p:outlineViewPr>
    <p:cViewPr>
      <p:scale>
        <a:sx n="33" d="100"/>
        <a:sy n="33" d="100"/>
      </p:scale>
      <p:origin x="0" y="-1788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964DB34-3E92-4317-8E19-4D6B6B30D069}"/>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F16975FA-5B6B-48E9-962F-FDBEBCB38B2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A9970AC5-2D89-4430-9048-97A120119BB9}"/>
              </a:ext>
            </a:extLst>
          </p:cNvPr>
          <p:cNvSpPr>
            <a:spLocks noGrp="1"/>
          </p:cNvSpPr>
          <p:nvPr>
            <p:ph type="dt" sz="half" idx="10"/>
          </p:nvPr>
        </p:nvSpPr>
        <p:spPr/>
        <p:txBody>
          <a:bodyPr/>
          <a:lstStyle/>
          <a:p>
            <a:fld id="{440255FC-A3FD-48CB-ADFE-D36E764F1A6E}" type="datetimeFigureOut">
              <a:rPr lang="tr-TR" smtClean="0"/>
              <a:t>16.10.2020</a:t>
            </a:fld>
            <a:endParaRPr lang="tr-TR"/>
          </a:p>
        </p:txBody>
      </p:sp>
      <p:sp>
        <p:nvSpPr>
          <p:cNvPr id="5" name="Alt Bilgi Yer Tutucusu 4">
            <a:extLst>
              <a:ext uri="{FF2B5EF4-FFF2-40B4-BE49-F238E27FC236}">
                <a16:creationId xmlns:a16="http://schemas.microsoft.com/office/drawing/2014/main" id="{AEF07831-B915-400D-94ED-BEFB843904AA}"/>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49AF152C-E159-4414-A18F-AE30CDC7859A}"/>
              </a:ext>
            </a:extLst>
          </p:cNvPr>
          <p:cNvSpPr>
            <a:spLocks noGrp="1"/>
          </p:cNvSpPr>
          <p:nvPr>
            <p:ph type="sldNum" sz="quarter" idx="12"/>
          </p:nvPr>
        </p:nvSpPr>
        <p:spPr/>
        <p:txBody>
          <a:bodyPr/>
          <a:lstStyle/>
          <a:p>
            <a:fld id="{944B6BAD-17C3-46D6-A09E-384A5D13D008}" type="slidenum">
              <a:rPr lang="tr-TR" smtClean="0"/>
              <a:t>‹#›</a:t>
            </a:fld>
            <a:endParaRPr lang="tr-TR"/>
          </a:p>
        </p:txBody>
      </p:sp>
    </p:spTree>
    <p:extLst>
      <p:ext uri="{BB962C8B-B14F-4D97-AF65-F5344CB8AC3E}">
        <p14:creationId xmlns:p14="http://schemas.microsoft.com/office/powerpoint/2010/main" val="32687519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228A1C2-9586-44CC-8D51-681C1125C120}"/>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937944F3-9F40-4DFB-A07B-EAFEAE82FE07}"/>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9FEA2E5F-146B-457D-85B7-9B673A65EC2F}"/>
              </a:ext>
            </a:extLst>
          </p:cNvPr>
          <p:cNvSpPr>
            <a:spLocks noGrp="1"/>
          </p:cNvSpPr>
          <p:nvPr>
            <p:ph type="dt" sz="half" idx="10"/>
          </p:nvPr>
        </p:nvSpPr>
        <p:spPr/>
        <p:txBody>
          <a:bodyPr/>
          <a:lstStyle/>
          <a:p>
            <a:fld id="{440255FC-A3FD-48CB-ADFE-D36E764F1A6E}" type="datetimeFigureOut">
              <a:rPr lang="tr-TR" smtClean="0"/>
              <a:t>16.10.2020</a:t>
            </a:fld>
            <a:endParaRPr lang="tr-TR"/>
          </a:p>
        </p:txBody>
      </p:sp>
      <p:sp>
        <p:nvSpPr>
          <p:cNvPr id="5" name="Alt Bilgi Yer Tutucusu 4">
            <a:extLst>
              <a:ext uri="{FF2B5EF4-FFF2-40B4-BE49-F238E27FC236}">
                <a16:creationId xmlns:a16="http://schemas.microsoft.com/office/drawing/2014/main" id="{F6E6CA7D-4D33-4EFC-9257-BFEB7E08ED31}"/>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F6394242-4CFE-4D46-A793-465F14A95E0D}"/>
              </a:ext>
            </a:extLst>
          </p:cNvPr>
          <p:cNvSpPr>
            <a:spLocks noGrp="1"/>
          </p:cNvSpPr>
          <p:nvPr>
            <p:ph type="sldNum" sz="quarter" idx="12"/>
          </p:nvPr>
        </p:nvSpPr>
        <p:spPr/>
        <p:txBody>
          <a:bodyPr/>
          <a:lstStyle/>
          <a:p>
            <a:fld id="{944B6BAD-17C3-46D6-A09E-384A5D13D008}" type="slidenum">
              <a:rPr lang="tr-TR" smtClean="0"/>
              <a:t>‹#›</a:t>
            </a:fld>
            <a:endParaRPr lang="tr-TR"/>
          </a:p>
        </p:txBody>
      </p:sp>
    </p:spTree>
    <p:extLst>
      <p:ext uri="{BB962C8B-B14F-4D97-AF65-F5344CB8AC3E}">
        <p14:creationId xmlns:p14="http://schemas.microsoft.com/office/powerpoint/2010/main" val="23456719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ABFFE10-0617-4109-95EE-DF450E841BDB}"/>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D5F2A17C-2E13-4362-905C-80CE87D7BB0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6CFE4089-9E3F-4F98-AC5E-A7196B1A98D2}"/>
              </a:ext>
            </a:extLst>
          </p:cNvPr>
          <p:cNvSpPr>
            <a:spLocks noGrp="1"/>
          </p:cNvSpPr>
          <p:nvPr>
            <p:ph type="dt" sz="half" idx="10"/>
          </p:nvPr>
        </p:nvSpPr>
        <p:spPr/>
        <p:txBody>
          <a:bodyPr/>
          <a:lstStyle/>
          <a:p>
            <a:fld id="{440255FC-A3FD-48CB-ADFE-D36E764F1A6E}" type="datetimeFigureOut">
              <a:rPr lang="tr-TR" smtClean="0"/>
              <a:t>16.10.2020</a:t>
            </a:fld>
            <a:endParaRPr lang="tr-TR"/>
          </a:p>
        </p:txBody>
      </p:sp>
      <p:sp>
        <p:nvSpPr>
          <p:cNvPr id="5" name="Alt Bilgi Yer Tutucusu 4">
            <a:extLst>
              <a:ext uri="{FF2B5EF4-FFF2-40B4-BE49-F238E27FC236}">
                <a16:creationId xmlns:a16="http://schemas.microsoft.com/office/drawing/2014/main" id="{74DD2656-8E4C-468B-AC4E-FA1D42658298}"/>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3ECA5B40-5109-4506-878F-A69341C5F8B5}"/>
              </a:ext>
            </a:extLst>
          </p:cNvPr>
          <p:cNvSpPr>
            <a:spLocks noGrp="1"/>
          </p:cNvSpPr>
          <p:nvPr>
            <p:ph type="sldNum" sz="quarter" idx="12"/>
          </p:nvPr>
        </p:nvSpPr>
        <p:spPr/>
        <p:txBody>
          <a:bodyPr/>
          <a:lstStyle/>
          <a:p>
            <a:fld id="{944B6BAD-17C3-46D6-A09E-384A5D13D008}" type="slidenum">
              <a:rPr lang="tr-TR" smtClean="0"/>
              <a:t>‹#›</a:t>
            </a:fld>
            <a:endParaRPr lang="tr-TR"/>
          </a:p>
        </p:txBody>
      </p:sp>
    </p:spTree>
    <p:extLst>
      <p:ext uri="{BB962C8B-B14F-4D97-AF65-F5344CB8AC3E}">
        <p14:creationId xmlns:p14="http://schemas.microsoft.com/office/powerpoint/2010/main" val="25784839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414E3A6-8244-4D56-8C53-F54339AD8414}"/>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13584120-BD50-4614-9B76-81CBCFE1615B}"/>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B463F4EF-ADF1-4CAC-B504-6D51A7232EE8}"/>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A9F3E3E6-3782-4C70-97D9-FDB021B0156F}"/>
              </a:ext>
            </a:extLst>
          </p:cNvPr>
          <p:cNvSpPr>
            <a:spLocks noGrp="1"/>
          </p:cNvSpPr>
          <p:nvPr>
            <p:ph type="dt" sz="half" idx="10"/>
          </p:nvPr>
        </p:nvSpPr>
        <p:spPr/>
        <p:txBody>
          <a:bodyPr/>
          <a:lstStyle/>
          <a:p>
            <a:fld id="{440255FC-A3FD-48CB-ADFE-D36E764F1A6E}" type="datetimeFigureOut">
              <a:rPr lang="tr-TR" smtClean="0"/>
              <a:t>16.10.2020</a:t>
            </a:fld>
            <a:endParaRPr lang="tr-TR"/>
          </a:p>
        </p:txBody>
      </p:sp>
      <p:sp>
        <p:nvSpPr>
          <p:cNvPr id="6" name="Alt Bilgi Yer Tutucusu 5">
            <a:extLst>
              <a:ext uri="{FF2B5EF4-FFF2-40B4-BE49-F238E27FC236}">
                <a16:creationId xmlns:a16="http://schemas.microsoft.com/office/drawing/2014/main" id="{FCFA1D3F-2149-4FFA-ABBE-495C9A33AA3B}"/>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18713C2A-B550-4D52-B8C9-01A8A74536EA}"/>
              </a:ext>
            </a:extLst>
          </p:cNvPr>
          <p:cNvSpPr>
            <a:spLocks noGrp="1"/>
          </p:cNvSpPr>
          <p:nvPr>
            <p:ph type="sldNum" sz="quarter" idx="12"/>
          </p:nvPr>
        </p:nvSpPr>
        <p:spPr/>
        <p:txBody>
          <a:bodyPr/>
          <a:lstStyle/>
          <a:p>
            <a:fld id="{944B6BAD-17C3-46D6-A09E-384A5D13D008}" type="slidenum">
              <a:rPr lang="tr-TR" smtClean="0"/>
              <a:t>‹#›</a:t>
            </a:fld>
            <a:endParaRPr lang="tr-TR"/>
          </a:p>
        </p:txBody>
      </p:sp>
    </p:spTree>
    <p:extLst>
      <p:ext uri="{BB962C8B-B14F-4D97-AF65-F5344CB8AC3E}">
        <p14:creationId xmlns:p14="http://schemas.microsoft.com/office/powerpoint/2010/main" val="4252899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0D97072-CD08-4B8E-A634-E27836CF5B77}"/>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155D33A7-5A3F-4C2B-93A3-85C36D83731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F3F97C86-BC73-4E2C-8677-51FFB3FF6803}"/>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C2FA0AE2-0A17-4E0C-8000-61BCDA1A18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BF3C7E55-16F1-46BF-9F69-915AFDBA3C45}"/>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C8EBACFC-B65F-45BF-97A7-2968369AF977}"/>
              </a:ext>
            </a:extLst>
          </p:cNvPr>
          <p:cNvSpPr>
            <a:spLocks noGrp="1"/>
          </p:cNvSpPr>
          <p:nvPr>
            <p:ph type="dt" sz="half" idx="10"/>
          </p:nvPr>
        </p:nvSpPr>
        <p:spPr/>
        <p:txBody>
          <a:bodyPr/>
          <a:lstStyle/>
          <a:p>
            <a:fld id="{440255FC-A3FD-48CB-ADFE-D36E764F1A6E}" type="datetimeFigureOut">
              <a:rPr lang="tr-TR" smtClean="0"/>
              <a:t>16.10.2020</a:t>
            </a:fld>
            <a:endParaRPr lang="tr-TR"/>
          </a:p>
        </p:txBody>
      </p:sp>
      <p:sp>
        <p:nvSpPr>
          <p:cNvPr id="8" name="Alt Bilgi Yer Tutucusu 7">
            <a:extLst>
              <a:ext uri="{FF2B5EF4-FFF2-40B4-BE49-F238E27FC236}">
                <a16:creationId xmlns:a16="http://schemas.microsoft.com/office/drawing/2014/main" id="{B7768262-CDB8-4FB3-AF2B-E3E29F8A4BAB}"/>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8AE3A938-55B2-4E13-8F54-2A8CDE4FFB6C}"/>
              </a:ext>
            </a:extLst>
          </p:cNvPr>
          <p:cNvSpPr>
            <a:spLocks noGrp="1"/>
          </p:cNvSpPr>
          <p:nvPr>
            <p:ph type="sldNum" sz="quarter" idx="12"/>
          </p:nvPr>
        </p:nvSpPr>
        <p:spPr/>
        <p:txBody>
          <a:bodyPr/>
          <a:lstStyle/>
          <a:p>
            <a:fld id="{944B6BAD-17C3-46D6-A09E-384A5D13D008}" type="slidenum">
              <a:rPr lang="tr-TR" smtClean="0"/>
              <a:t>‹#›</a:t>
            </a:fld>
            <a:endParaRPr lang="tr-TR"/>
          </a:p>
        </p:txBody>
      </p:sp>
    </p:spTree>
    <p:extLst>
      <p:ext uri="{BB962C8B-B14F-4D97-AF65-F5344CB8AC3E}">
        <p14:creationId xmlns:p14="http://schemas.microsoft.com/office/powerpoint/2010/main" val="40188233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5958033-94B3-4CFF-84ED-DC32B7D56624}"/>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902A469A-1B6C-4D30-A424-D860E01230DB}"/>
              </a:ext>
            </a:extLst>
          </p:cNvPr>
          <p:cNvSpPr>
            <a:spLocks noGrp="1"/>
          </p:cNvSpPr>
          <p:nvPr>
            <p:ph type="dt" sz="half" idx="10"/>
          </p:nvPr>
        </p:nvSpPr>
        <p:spPr/>
        <p:txBody>
          <a:bodyPr/>
          <a:lstStyle/>
          <a:p>
            <a:fld id="{440255FC-A3FD-48CB-ADFE-D36E764F1A6E}" type="datetimeFigureOut">
              <a:rPr lang="tr-TR" smtClean="0"/>
              <a:t>16.10.2020</a:t>
            </a:fld>
            <a:endParaRPr lang="tr-TR"/>
          </a:p>
        </p:txBody>
      </p:sp>
      <p:sp>
        <p:nvSpPr>
          <p:cNvPr id="4" name="Alt Bilgi Yer Tutucusu 3">
            <a:extLst>
              <a:ext uri="{FF2B5EF4-FFF2-40B4-BE49-F238E27FC236}">
                <a16:creationId xmlns:a16="http://schemas.microsoft.com/office/drawing/2014/main" id="{F77E39E7-13C0-4734-89EF-FB2B83387439}"/>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9F933A49-0966-4404-B42A-8E8FC377095D}"/>
              </a:ext>
            </a:extLst>
          </p:cNvPr>
          <p:cNvSpPr>
            <a:spLocks noGrp="1"/>
          </p:cNvSpPr>
          <p:nvPr>
            <p:ph type="sldNum" sz="quarter" idx="12"/>
          </p:nvPr>
        </p:nvSpPr>
        <p:spPr/>
        <p:txBody>
          <a:bodyPr/>
          <a:lstStyle/>
          <a:p>
            <a:fld id="{944B6BAD-17C3-46D6-A09E-384A5D13D008}" type="slidenum">
              <a:rPr lang="tr-TR" smtClean="0"/>
              <a:t>‹#›</a:t>
            </a:fld>
            <a:endParaRPr lang="tr-TR"/>
          </a:p>
        </p:txBody>
      </p:sp>
    </p:spTree>
    <p:extLst>
      <p:ext uri="{BB962C8B-B14F-4D97-AF65-F5344CB8AC3E}">
        <p14:creationId xmlns:p14="http://schemas.microsoft.com/office/powerpoint/2010/main" val="24992147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A8C7AEFA-2C14-4DAB-A722-63F74DCC4C7C}"/>
              </a:ext>
            </a:extLst>
          </p:cNvPr>
          <p:cNvSpPr>
            <a:spLocks noGrp="1"/>
          </p:cNvSpPr>
          <p:nvPr>
            <p:ph type="dt" sz="half" idx="10"/>
          </p:nvPr>
        </p:nvSpPr>
        <p:spPr/>
        <p:txBody>
          <a:bodyPr/>
          <a:lstStyle/>
          <a:p>
            <a:fld id="{440255FC-A3FD-48CB-ADFE-D36E764F1A6E}" type="datetimeFigureOut">
              <a:rPr lang="tr-TR" smtClean="0"/>
              <a:t>16.10.2020</a:t>
            </a:fld>
            <a:endParaRPr lang="tr-TR"/>
          </a:p>
        </p:txBody>
      </p:sp>
      <p:sp>
        <p:nvSpPr>
          <p:cNvPr id="3" name="Alt Bilgi Yer Tutucusu 2">
            <a:extLst>
              <a:ext uri="{FF2B5EF4-FFF2-40B4-BE49-F238E27FC236}">
                <a16:creationId xmlns:a16="http://schemas.microsoft.com/office/drawing/2014/main" id="{4F51787E-3541-4899-92E8-8B2BE84A314F}"/>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DC359D88-D9B8-4F67-8E42-FD6633E6DE24}"/>
              </a:ext>
            </a:extLst>
          </p:cNvPr>
          <p:cNvSpPr>
            <a:spLocks noGrp="1"/>
          </p:cNvSpPr>
          <p:nvPr>
            <p:ph type="sldNum" sz="quarter" idx="12"/>
          </p:nvPr>
        </p:nvSpPr>
        <p:spPr/>
        <p:txBody>
          <a:bodyPr/>
          <a:lstStyle/>
          <a:p>
            <a:fld id="{944B6BAD-17C3-46D6-A09E-384A5D13D008}" type="slidenum">
              <a:rPr lang="tr-TR" smtClean="0"/>
              <a:t>‹#›</a:t>
            </a:fld>
            <a:endParaRPr lang="tr-TR"/>
          </a:p>
        </p:txBody>
      </p:sp>
    </p:spTree>
    <p:extLst>
      <p:ext uri="{BB962C8B-B14F-4D97-AF65-F5344CB8AC3E}">
        <p14:creationId xmlns:p14="http://schemas.microsoft.com/office/powerpoint/2010/main" val="2678895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1896C1D-647C-4959-827F-F9CC1B8FAEFC}"/>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2C9A307E-3015-422B-9359-1ED4D9D5CDA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F1F5975C-88BE-49D1-91F6-BFE2C37D93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575180EF-0A0C-4F39-A25F-9C1904E30158}"/>
              </a:ext>
            </a:extLst>
          </p:cNvPr>
          <p:cNvSpPr>
            <a:spLocks noGrp="1"/>
          </p:cNvSpPr>
          <p:nvPr>
            <p:ph type="dt" sz="half" idx="10"/>
          </p:nvPr>
        </p:nvSpPr>
        <p:spPr/>
        <p:txBody>
          <a:bodyPr/>
          <a:lstStyle/>
          <a:p>
            <a:fld id="{440255FC-A3FD-48CB-ADFE-D36E764F1A6E}" type="datetimeFigureOut">
              <a:rPr lang="tr-TR" smtClean="0"/>
              <a:t>16.10.2020</a:t>
            </a:fld>
            <a:endParaRPr lang="tr-TR"/>
          </a:p>
        </p:txBody>
      </p:sp>
      <p:sp>
        <p:nvSpPr>
          <p:cNvPr id="6" name="Alt Bilgi Yer Tutucusu 5">
            <a:extLst>
              <a:ext uri="{FF2B5EF4-FFF2-40B4-BE49-F238E27FC236}">
                <a16:creationId xmlns:a16="http://schemas.microsoft.com/office/drawing/2014/main" id="{C84EAB05-2215-4E1F-9A39-B96534797F98}"/>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C999E41C-85D1-4407-AC84-85AD464E6041}"/>
              </a:ext>
            </a:extLst>
          </p:cNvPr>
          <p:cNvSpPr>
            <a:spLocks noGrp="1"/>
          </p:cNvSpPr>
          <p:nvPr>
            <p:ph type="sldNum" sz="quarter" idx="12"/>
          </p:nvPr>
        </p:nvSpPr>
        <p:spPr/>
        <p:txBody>
          <a:bodyPr/>
          <a:lstStyle/>
          <a:p>
            <a:fld id="{944B6BAD-17C3-46D6-A09E-384A5D13D008}" type="slidenum">
              <a:rPr lang="tr-TR" smtClean="0"/>
              <a:t>‹#›</a:t>
            </a:fld>
            <a:endParaRPr lang="tr-TR"/>
          </a:p>
        </p:txBody>
      </p:sp>
    </p:spTree>
    <p:extLst>
      <p:ext uri="{BB962C8B-B14F-4D97-AF65-F5344CB8AC3E}">
        <p14:creationId xmlns:p14="http://schemas.microsoft.com/office/powerpoint/2010/main" val="11921862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6F8E9A5-2F20-4381-A897-3EA10EEFBA69}"/>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550F9553-4B03-491D-9EDE-E7B0C1146EC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47BB7BBF-6FCA-4ACB-A78E-9A1092E422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19DDA33D-F211-47D3-A51A-DDF0822B4548}"/>
              </a:ext>
            </a:extLst>
          </p:cNvPr>
          <p:cNvSpPr>
            <a:spLocks noGrp="1"/>
          </p:cNvSpPr>
          <p:nvPr>
            <p:ph type="dt" sz="half" idx="10"/>
          </p:nvPr>
        </p:nvSpPr>
        <p:spPr/>
        <p:txBody>
          <a:bodyPr/>
          <a:lstStyle/>
          <a:p>
            <a:fld id="{440255FC-A3FD-48CB-ADFE-D36E764F1A6E}" type="datetimeFigureOut">
              <a:rPr lang="tr-TR" smtClean="0"/>
              <a:t>16.10.2020</a:t>
            </a:fld>
            <a:endParaRPr lang="tr-TR"/>
          </a:p>
        </p:txBody>
      </p:sp>
      <p:sp>
        <p:nvSpPr>
          <p:cNvPr id="6" name="Alt Bilgi Yer Tutucusu 5">
            <a:extLst>
              <a:ext uri="{FF2B5EF4-FFF2-40B4-BE49-F238E27FC236}">
                <a16:creationId xmlns:a16="http://schemas.microsoft.com/office/drawing/2014/main" id="{75ED9D46-B74D-43C9-BC7A-6181DFD24925}"/>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3EDEB713-72A9-40FF-9B3B-EFBE77ADCE11}"/>
              </a:ext>
            </a:extLst>
          </p:cNvPr>
          <p:cNvSpPr>
            <a:spLocks noGrp="1"/>
          </p:cNvSpPr>
          <p:nvPr>
            <p:ph type="sldNum" sz="quarter" idx="12"/>
          </p:nvPr>
        </p:nvSpPr>
        <p:spPr/>
        <p:txBody>
          <a:bodyPr/>
          <a:lstStyle/>
          <a:p>
            <a:fld id="{944B6BAD-17C3-46D6-A09E-384A5D13D008}" type="slidenum">
              <a:rPr lang="tr-TR" smtClean="0"/>
              <a:t>‹#›</a:t>
            </a:fld>
            <a:endParaRPr lang="tr-TR"/>
          </a:p>
        </p:txBody>
      </p:sp>
    </p:spTree>
    <p:extLst>
      <p:ext uri="{BB962C8B-B14F-4D97-AF65-F5344CB8AC3E}">
        <p14:creationId xmlns:p14="http://schemas.microsoft.com/office/powerpoint/2010/main" val="2745547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FFFFCA0-0F21-4C16-A47B-BC1F66D22F98}"/>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FCC75CB9-1002-4DB7-A258-F1FCB531FAB0}"/>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646858DE-E499-45A0-BF6B-BF3A6620EED7}"/>
              </a:ext>
            </a:extLst>
          </p:cNvPr>
          <p:cNvSpPr>
            <a:spLocks noGrp="1"/>
          </p:cNvSpPr>
          <p:nvPr>
            <p:ph type="dt" sz="half" idx="10"/>
          </p:nvPr>
        </p:nvSpPr>
        <p:spPr/>
        <p:txBody>
          <a:bodyPr/>
          <a:lstStyle/>
          <a:p>
            <a:fld id="{440255FC-A3FD-48CB-ADFE-D36E764F1A6E}" type="datetimeFigureOut">
              <a:rPr lang="tr-TR" smtClean="0"/>
              <a:t>16.10.2020</a:t>
            </a:fld>
            <a:endParaRPr lang="tr-TR"/>
          </a:p>
        </p:txBody>
      </p:sp>
      <p:sp>
        <p:nvSpPr>
          <p:cNvPr id="5" name="Alt Bilgi Yer Tutucusu 4">
            <a:extLst>
              <a:ext uri="{FF2B5EF4-FFF2-40B4-BE49-F238E27FC236}">
                <a16:creationId xmlns:a16="http://schemas.microsoft.com/office/drawing/2014/main" id="{F3CED983-E38B-447D-94FC-FAC22ECEB4D4}"/>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EEFAFEA2-1DA1-4E1A-B389-A1D960DE27BA}"/>
              </a:ext>
            </a:extLst>
          </p:cNvPr>
          <p:cNvSpPr>
            <a:spLocks noGrp="1"/>
          </p:cNvSpPr>
          <p:nvPr>
            <p:ph type="sldNum" sz="quarter" idx="12"/>
          </p:nvPr>
        </p:nvSpPr>
        <p:spPr/>
        <p:txBody>
          <a:bodyPr/>
          <a:lstStyle/>
          <a:p>
            <a:fld id="{944B6BAD-17C3-46D6-A09E-384A5D13D008}" type="slidenum">
              <a:rPr lang="tr-TR" smtClean="0"/>
              <a:t>‹#›</a:t>
            </a:fld>
            <a:endParaRPr lang="tr-TR"/>
          </a:p>
        </p:txBody>
      </p:sp>
    </p:spTree>
    <p:extLst>
      <p:ext uri="{BB962C8B-B14F-4D97-AF65-F5344CB8AC3E}">
        <p14:creationId xmlns:p14="http://schemas.microsoft.com/office/powerpoint/2010/main" val="40360471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E7417293-E9CD-471D-AEA3-08FDC3984584}"/>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48305A8E-0E9E-4F01-901C-FE64CD91946A}"/>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F5563959-1441-46FF-B48A-0911BE9DD863}"/>
              </a:ext>
            </a:extLst>
          </p:cNvPr>
          <p:cNvSpPr>
            <a:spLocks noGrp="1"/>
          </p:cNvSpPr>
          <p:nvPr>
            <p:ph type="dt" sz="half" idx="10"/>
          </p:nvPr>
        </p:nvSpPr>
        <p:spPr/>
        <p:txBody>
          <a:bodyPr/>
          <a:lstStyle/>
          <a:p>
            <a:fld id="{440255FC-A3FD-48CB-ADFE-D36E764F1A6E}" type="datetimeFigureOut">
              <a:rPr lang="tr-TR" smtClean="0"/>
              <a:t>16.10.2020</a:t>
            </a:fld>
            <a:endParaRPr lang="tr-TR"/>
          </a:p>
        </p:txBody>
      </p:sp>
      <p:sp>
        <p:nvSpPr>
          <p:cNvPr id="5" name="Alt Bilgi Yer Tutucusu 4">
            <a:extLst>
              <a:ext uri="{FF2B5EF4-FFF2-40B4-BE49-F238E27FC236}">
                <a16:creationId xmlns:a16="http://schemas.microsoft.com/office/drawing/2014/main" id="{96CE58D7-A48E-4C51-A71D-F9610CBFFC9D}"/>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6290416C-B29C-44A2-8AAE-2CC4AD502B6F}"/>
              </a:ext>
            </a:extLst>
          </p:cNvPr>
          <p:cNvSpPr>
            <a:spLocks noGrp="1"/>
          </p:cNvSpPr>
          <p:nvPr>
            <p:ph type="sldNum" sz="quarter" idx="12"/>
          </p:nvPr>
        </p:nvSpPr>
        <p:spPr/>
        <p:txBody>
          <a:bodyPr/>
          <a:lstStyle/>
          <a:p>
            <a:fld id="{944B6BAD-17C3-46D6-A09E-384A5D13D008}" type="slidenum">
              <a:rPr lang="tr-TR" smtClean="0"/>
              <a:t>‹#›</a:t>
            </a:fld>
            <a:endParaRPr lang="tr-TR"/>
          </a:p>
        </p:txBody>
      </p:sp>
    </p:spTree>
    <p:extLst>
      <p:ext uri="{BB962C8B-B14F-4D97-AF65-F5344CB8AC3E}">
        <p14:creationId xmlns:p14="http://schemas.microsoft.com/office/powerpoint/2010/main" val="35368051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FADCCA28-7D8D-4466-BE05-28666E3C6E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08B00907-3B67-4359-B8CF-91DC25C9EF3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26639EA7-2815-4398-87B0-49CB5656D2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0255FC-A3FD-48CB-ADFE-D36E764F1A6E}" type="datetimeFigureOut">
              <a:rPr lang="tr-TR" smtClean="0"/>
              <a:t>16.10.2020</a:t>
            </a:fld>
            <a:endParaRPr lang="tr-TR"/>
          </a:p>
        </p:txBody>
      </p:sp>
      <p:sp>
        <p:nvSpPr>
          <p:cNvPr id="5" name="Alt Bilgi Yer Tutucusu 4">
            <a:extLst>
              <a:ext uri="{FF2B5EF4-FFF2-40B4-BE49-F238E27FC236}">
                <a16:creationId xmlns:a16="http://schemas.microsoft.com/office/drawing/2014/main" id="{7BAFC31E-3DD5-458B-AC53-1091A5CE35E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D4869BB0-65E4-434A-B47A-EB16E13C3E3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4B6BAD-17C3-46D6-A09E-384A5D13D008}" type="slidenum">
              <a:rPr lang="tr-TR" smtClean="0"/>
              <a:t>‹#›</a:t>
            </a:fld>
            <a:endParaRPr lang="tr-TR"/>
          </a:p>
        </p:txBody>
      </p:sp>
    </p:spTree>
    <p:extLst>
      <p:ext uri="{BB962C8B-B14F-4D97-AF65-F5344CB8AC3E}">
        <p14:creationId xmlns:p14="http://schemas.microsoft.com/office/powerpoint/2010/main" val="12725700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kaggle.com/c/"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arxiv.org/pdf/1505.04597.pdf"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6E1CFAC-FFF9-4F58-A285-861FBD06219F}"/>
              </a:ext>
            </a:extLst>
          </p:cNvPr>
          <p:cNvSpPr>
            <a:spLocks noGrp="1"/>
          </p:cNvSpPr>
          <p:nvPr>
            <p:ph type="ctrTitle"/>
          </p:nvPr>
        </p:nvSpPr>
        <p:spPr>
          <a:xfrm>
            <a:off x="1524000" y="2235200"/>
            <a:ext cx="9144000" cy="2387600"/>
          </a:xfrm>
        </p:spPr>
        <p:txBody>
          <a:bodyPr>
            <a:normAutofit/>
          </a:bodyPr>
          <a:lstStyle/>
          <a:p>
            <a:r>
              <a:rPr lang="tr-TR" sz="4000" dirty="0"/>
              <a:t>U-Net ile Çekirdek Segmentasyonunda Hiper Parametre Optimizasyonu Etkisinin Değerlendirilmesi</a:t>
            </a:r>
          </a:p>
        </p:txBody>
      </p:sp>
      <p:sp>
        <p:nvSpPr>
          <p:cNvPr id="3" name="Alt Başlık 2">
            <a:extLst>
              <a:ext uri="{FF2B5EF4-FFF2-40B4-BE49-F238E27FC236}">
                <a16:creationId xmlns:a16="http://schemas.microsoft.com/office/drawing/2014/main" id="{C6143FC1-D721-4CCD-B73C-52F7CC83CE16}"/>
              </a:ext>
            </a:extLst>
          </p:cNvPr>
          <p:cNvSpPr>
            <a:spLocks noGrp="1"/>
          </p:cNvSpPr>
          <p:nvPr>
            <p:ph type="subTitle" idx="1"/>
          </p:nvPr>
        </p:nvSpPr>
        <p:spPr>
          <a:xfrm>
            <a:off x="1524000" y="4907756"/>
            <a:ext cx="9144000" cy="1655762"/>
          </a:xfrm>
        </p:spPr>
        <p:txBody>
          <a:bodyPr>
            <a:normAutofit fontScale="55000" lnSpcReduction="20000"/>
          </a:bodyPr>
          <a:lstStyle/>
          <a:p>
            <a:endParaRPr lang="tr-TR" dirty="0"/>
          </a:p>
          <a:p>
            <a:pPr>
              <a:lnSpc>
                <a:spcPct val="170000"/>
              </a:lnSpc>
            </a:pPr>
            <a:r>
              <a:rPr lang="tr-TR" dirty="0"/>
              <a:t>Furkan ATLAN, Burdur Mehmet Akif Ersoy Üniversitesi Yönetim Bilişim Sistemleri (DR)</a:t>
            </a:r>
          </a:p>
          <a:p>
            <a:pPr>
              <a:lnSpc>
                <a:spcPct val="170000"/>
              </a:lnSpc>
            </a:pPr>
            <a:r>
              <a:rPr lang="tr-TR" dirty="0"/>
              <a:t>Dr. Öğr. Üyesi Emrah HANÇER, Burdur Mehmet Akif Ersoy Üniversitesi, Bucak Teknoloji Fakültesi, Yazılım Mühendisliği</a:t>
            </a:r>
          </a:p>
          <a:p>
            <a:pPr>
              <a:lnSpc>
                <a:spcPct val="170000"/>
              </a:lnSpc>
            </a:pPr>
            <a:r>
              <a:rPr lang="tr-TR" dirty="0"/>
              <a:t>Dr. Öğr. Üyesi İhsan PENÇE, Burdur Mehmet Akif Ersoy Üniversitesi, Bucak Teknoloji Fakültesi, Yazılım Mühendisliği</a:t>
            </a:r>
          </a:p>
          <a:p>
            <a:endParaRPr lang="tr-TR" dirty="0"/>
          </a:p>
        </p:txBody>
      </p:sp>
      <p:pic>
        <p:nvPicPr>
          <p:cNvPr id="5" name="Resim 4">
            <a:extLst>
              <a:ext uri="{FF2B5EF4-FFF2-40B4-BE49-F238E27FC236}">
                <a16:creationId xmlns:a16="http://schemas.microsoft.com/office/drawing/2014/main" id="{E8A04522-9377-4C07-8B08-ECCC5CCA0A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989" y="294482"/>
            <a:ext cx="11292022" cy="1168558"/>
          </a:xfrm>
          <a:prstGeom prst="rect">
            <a:avLst/>
          </a:prstGeom>
        </p:spPr>
      </p:pic>
    </p:spTree>
    <p:extLst>
      <p:ext uri="{BB962C8B-B14F-4D97-AF65-F5344CB8AC3E}">
        <p14:creationId xmlns:p14="http://schemas.microsoft.com/office/powerpoint/2010/main" val="5886049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784E6963-6362-4E1B-8388-CA47D54547E7}"/>
              </a:ext>
            </a:extLst>
          </p:cNvPr>
          <p:cNvSpPr>
            <a:spLocks noGrp="1"/>
          </p:cNvSpPr>
          <p:nvPr>
            <p:ph idx="1"/>
          </p:nvPr>
        </p:nvSpPr>
        <p:spPr>
          <a:xfrm>
            <a:off x="838200" y="1463040"/>
            <a:ext cx="10515600" cy="5261317"/>
          </a:xfrm>
        </p:spPr>
        <p:txBody>
          <a:bodyPr>
            <a:normAutofit/>
          </a:bodyPr>
          <a:lstStyle/>
          <a:p>
            <a:pPr marL="0" indent="0">
              <a:lnSpc>
                <a:spcPct val="150000"/>
              </a:lnSpc>
              <a:spcBef>
                <a:spcPts val="0"/>
              </a:spcBef>
              <a:buNone/>
            </a:pPr>
            <a:r>
              <a:rPr lang="tr-TR" sz="1800" b="1" dirty="0">
                <a:latin typeface="Times New Roman" panose="02020603050405020304" pitchFamily="18" charset="0"/>
                <a:ea typeface="Tahoma" panose="020B0604030504040204" pitchFamily="34" charset="0"/>
                <a:cs typeface="Times New Roman" panose="02020603050405020304" pitchFamily="18" charset="0"/>
              </a:rPr>
              <a:t>GİRİŞ</a:t>
            </a:r>
          </a:p>
          <a:p>
            <a:pPr>
              <a:lnSpc>
                <a:spcPct val="150000"/>
              </a:lnSpc>
              <a:spcBef>
                <a:spcPts val="0"/>
              </a:spcBef>
            </a:pPr>
            <a:r>
              <a:rPr lang="tr-TR" sz="1600" dirty="0">
                <a:latin typeface="Times New Roman" panose="02020603050405020304" pitchFamily="18" charset="0"/>
                <a:ea typeface="Tahoma" panose="020B0604030504040204" pitchFamily="34" charset="0"/>
                <a:cs typeface="Times New Roman" panose="02020603050405020304" pitchFamily="18" charset="0"/>
              </a:rPr>
              <a:t>Amaç</a:t>
            </a:r>
          </a:p>
          <a:p>
            <a:pPr marL="0" indent="0">
              <a:lnSpc>
                <a:spcPct val="150000"/>
              </a:lnSpc>
              <a:spcBef>
                <a:spcPts val="0"/>
              </a:spcBef>
              <a:buNone/>
            </a:pPr>
            <a:r>
              <a:rPr lang="tr-TR" sz="1800" b="1" dirty="0">
                <a:latin typeface="Times New Roman" panose="02020603050405020304" pitchFamily="18" charset="0"/>
                <a:ea typeface="Tahoma" panose="020B0604030504040204" pitchFamily="34" charset="0"/>
                <a:cs typeface="Times New Roman" panose="02020603050405020304" pitchFamily="18" charset="0"/>
              </a:rPr>
              <a:t>MATERYAL VE METOT</a:t>
            </a:r>
          </a:p>
          <a:p>
            <a:pPr>
              <a:lnSpc>
                <a:spcPct val="150000"/>
              </a:lnSpc>
              <a:spcBef>
                <a:spcPts val="0"/>
              </a:spcBef>
            </a:pPr>
            <a:r>
              <a:rPr lang="tr-TR" sz="1600" dirty="0">
                <a:latin typeface="Times New Roman" panose="02020603050405020304" pitchFamily="18" charset="0"/>
                <a:ea typeface="Tahoma" panose="020B0604030504040204" pitchFamily="34" charset="0"/>
                <a:cs typeface="Times New Roman" panose="02020603050405020304" pitchFamily="18" charset="0"/>
              </a:rPr>
              <a:t>Veri Seti</a:t>
            </a:r>
          </a:p>
          <a:p>
            <a:pPr>
              <a:lnSpc>
                <a:spcPct val="150000"/>
              </a:lnSpc>
              <a:spcBef>
                <a:spcPts val="0"/>
              </a:spcBef>
            </a:pPr>
            <a:r>
              <a:rPr lang="tr-TR" sz="1600" dirty="0">
                <a:latin typeface="Times New Roman" panose="02020603050405020304" pitchFamily="18" charset="0"/>
                <a:ea typeface="Tahoma" panose="020B0604030504040204" pitchFamily="34" charset="0"/>
                <a:cs typeface="Times New Roman" panose="02020603050405020304" pitchFamily="18" charset="0"/>
              </a:rPr>
              <a:t>U-Net Modeli</a:t>
            </a:r>
          </a:p>
          <a:p>
            <a:pPr>
              <a:lnSpc>
                <a:spcPct val="150000"/>
              </a:lnSpc>
              <a:spcBef>
                <a:spcPts val="0"/>
              </a:spcBef>
            </a:pPr>
            <a:r>
              <a:rPr lang="tr-TR" sz="1600" dirty="0">
                <a:latin typeface="Times New Roman" panose="02020603050405020304" pitchFamily="18" charset="0"/>
                <a:ea typeface="Tahoma" panose="020B0604030504040204" pitchFamily="34" charset="0"/>
                <a:cs typeface="Times New Roman" panose="02020603050405020304" pitchFamily="18" charset="0"/>
              </a:rPr>
              <a:t>Hiper Parametre Optimizasyonu</a:t>
            </a:r>
          </a:p>
          <a:p>
            <a:pPr>
              <a:lnSpc>
                <a:spcPct val="150000"/>
              </a:lnSpc>
              <a:spcBef>
                <a:spcPts val="0"/>
              </a:spcBef>
            </a:pPr>
            <a:r>
              <a:rPr lang="tr-TR" sz="1600" dirty="0">
                <a:latin typeface="Times New Roman" panose="02020603050405020304" pitchFamily="18" charset="0"/>
                <a:ea typeface="Tahoma" panose="020B0604030504040204" pitchFamily="34" charset="0"/>
                <a:cs typeface="Times New Roman" panose="02020603050405020304" pitchFamily="18" charset="0"/>
              </a:rPr>
              <a:t>Izgara Arama (Grid Search)</a:t>
            </a:r>
          </a:p>
          <a:p>
            <a:pPr>
              <a:lnSpc>
                <a:spcPct val="150000"/>
              </a:lnSpc>
              <a:spcBef>
                <a:spcPts val="0"/>
              </a:spcBef>
            </a:pPr>
            <a:r>
              <a:rPr lang="tr-TR" sz="1600" dirty="0">
                <a:latin typeface="Times New Roman" panose="02020603050405020304" pitchFamily="18" charset="0"/>
                <a:ea typeface="Tahoma" panose="020B0604030504040204" pitchFamily="34" charset="0"/>
                <a:cs typeface="Times New Roman" panose="02020603050405020304" pitchFamily="18" charset="0"/>
              </a:rPr>
              <a:t>Optimize Edilen Hiper Parametreler</a:t>
            </a:r>
          </a:p>
          <a:p>
            <a:pPr marL="0" indent="0">
              <a:lnSpc>
                <a:spcPct val="150000"/>
              </a:lnSpc>
              <a:spcBef>
                <a:spcPts val="0"/>
              </a:spcBef>
              <a:buNone/>
            </a:pPr>
            <a:r>
              <a:rPr lang="tr-TR" sz="1800" b="1" dirty="0">
                <a:latin typeface="Times New Roman" panose="02020603050405020304" pitchFamily="18" charset="0"/>
                <a:ea typeface="Tahoma" panose="020B0604030504040204" pitchFamily="34" charset="0"/>
                <a:cs typeface="Times New Roman" panose="02020603050405020304" pitchFamily="18" charset="0"/>
              </a:rPr>
              <a:t>ARAŞTIRMA SONUÇLARI VE TARTIŞMA</a:t>
            </a:r>
          </a:p>
          <a:p>
            <a:pPr>
              <a:lnSpc>
                <a:spcPct val="150000"/>
              </a:lnSpc>
              <a:spcBef>
                <a:spcPts val="0"/>
              </a:spcBef>
            </a:pPr>
            <a:r>
              <a:rPr lang="tr-TR" sz="1600" dirty="0">
                <a:latin typeface="Times New Roman" panose="02020603050405020304" pitchFamily="18" charset="0"/>
                <a:ea typeface="Tahoma" panose="020B0604030504040204" pitchFamily="34" charset="0"/>
                <a:cs typeface="Times New Roman" panose="02020603050405020304" pitchFamily="18" charset="0"/>
              </a:rPr>
              <a:t>Çalışmanın Adam Optimizasyonu ile Gerçekleştirilmesi</a:t>
            </a:r>
          </a:p>
          <a:p>
            <a:pPr>
              <a:lnSpc>
                <a:spcPct val="150000"/>
              </a:lnSpc>
              <a:spcBef>
                <a:spcPts val="0"/>
              </a:spcBef>
            </a:pPr>
            <a:r>
              <a:rPr lang="tr-TR" sz="1600" kern="5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Adam Optimizasyon Yönteminde Hiper Parametre Optimizasyonu</a:t>
            </a:r>
            <a:endParaRPr lang="tr-TR" sz="1600" kern="50" dirty="0">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50000"/>
              </a:lnSpc>
              <a:spcBef>
                <a:spcPts val="0"/>
              </a:spcBef>
            </a:pPr>
            <a:r>
              <a:rPr lang="tr-TR" sz="1600" kern="5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Diğer Optimizasyon Yöntemlerine ait Sonuçların Karşılaştırılması</a:t>
            </a:r>
            <a:endParaRPr lang="tr-TR" sz="1600" kern="50"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lnSpc>
                <a:spcPct val="150000"/>
              </a:lnSpc>
              <a:spcBef>
                <a:spcPts val="0"/>
              </a:spcBef>
              <a:buNone/>
            </a:pPr>
            <a:r>
              <a:rPr lang="tr-TR" sz="1800" b="1" dirty="0">
                <a:latin typeface="Times New Roman" panose="02020603050405020304" pitchFamily="18" charset="0"/>
                <a:ea typeface="Tahoma" panose="020B0604030504040204" pitchFamily="34" charset="0"/>
                <a:cs typeface="Times New Roman" panose="02020603050405020304" pitchFamily="18" charset="0"/>
              </a:rPr>
              <a:t>SONUÇ</a:t>
            </a:r>
          </a:p>
        </p:txBody>
      </p:sp>
      <p:pic>
        <p:nvPicPr>
          <p:cNvPr id="5" name="Resim 4">
            <a:extLst>
              <a:ext uri="{FF2B5EF4-FFF2-40B4-BE49-F238E27FC236}">
                <a16:creationId xmlns:a16="http://schemas.microsoft.com/office/drawing/2014/main" id="{B08791B8-EF73-449A-BFE1-63A09F5314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989" y="294482"/>
            <a:ext cx="11292022" cy="1168558"/>
          </a:xfrm>
          <a:prstGeom prst="rect">
            <a:avLst/>
          </a:prstGeom>
        </p:spPr>
      </p:pic>
    </p:spTree>
    <p:extLst>
      <p:ext uri="{BB962C8B-B14F-4D97-AF65-F5344CB8AC3E}">
        <p14:creationId xmlns:p14="http://schemas.microsoft.com/office/powerpoint/2010/main" val="29322535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7555E98-70FD-4F6A-82E5-FB8D19C62C7E}"/>
              </a:ext>
            </a:extLst>
          </p:cNvPr>
          <p:cNvSpPr>
            <a:spLocks noGrp="1"/>
          </p:cNvSpPr>
          <p:nvPr>
            <p:ph idx="1"/>
          </p:nvPr>
        </p:nvSpPr>
        <p:spPr/>
        <p:txBody>
          <a:bodyPr>
            <a:normAutofit/>
          </a:bodyPr>
          <a:lstStyle/>
          <a:p>
            <a:pPr marL="0" indent="0" algn="ctr">
              <a:lnSpc>
                <a:spcPct val="150000"/>
              </a:lnSpc>
              <a:spcBef>
                <a:spcPts val="600"/>
              </a:spcBef>
              <a:spcAft>
                <a:spcPts val="600"/>
              </a:spcAft>
              <a:buNone/>
            </a:pPr>
            <a:r>
              <a:rPr lang="tr-TR" sz="2400" b="1" kern="50" dirty="0">
                <a:solidFill>
                  <a:srgbClr val="000000"/>
                </a:solidFill>
                <a:effectLst/>
                <a:latin typeface="Times New Roman" panose="02020603050405020304" pitchFamily="18" charset="0"/>
                <a:ea typeface="Times New Roman" panose="02020603050405020304" pitchFamily="18" charset="0"/>
              </a:rPr>
              <a:t>1. GİRİŞ</a:t>
            </a:r>
            <a:endParaRPr lang="tr-TR" sz="1800" kern="50" dirty="0">
              <a:solidFill>
                <a:srgbClr val="000000"/>
              </a:solidFill>
              <a:latin typeface="Times New Roman" panose="02020603050405020304" pitchFamily="18" charset="0"/>
              <a:ea typeface="Times New Roman" panose="02020603050405020304" pitchFamily="18" charset="0"/>
            </a:endParaRPr>
          </a:p>
          <a:p>
            <a:pPr marL="0" indent="0" algn="just">
              <a:lnSpc>
                <a:spcPct val="150000"/>
              </a:lnSpc>
              <a:spcBef>
                <a:spcPts val="600"/>
              </a:spcBef>
              <a:spcAft>
                <a:spcPts val="600"/>
              </a:spcAft>
              <a:buNone/>
            </a:pPr>
            <a:r>
              <a:rPr lang="tr-TR" sz="1800" kern="50" dirty="0">
                <a:solidFill>
                  <a:srgbClr val="000000"/>
                </a:solidFill>
                <a:effectLst/>
                <a:latin typeface="Times New Roman" panose="02020603050405020304" pitchFamily="18" charset="0"/>
                <a:ea typeface="Times New Roman" panose="02020603050405020304" pitchFamily="18" charset="0"/>
              </a:rPr>
              <a:t>Hücre ve çekirdek bölütlemesi, dijital hale getirilmiş mikroskop görüntülerinin yani tıbbi görüntülerin otomatik olarak analiz edilmesine olanak sağlayan çok önemli bir gelişmedir. Çünkü çekirdek bölütlemesinde kullanılan görüntüler, dijitalleştirilmiş mikroskop görüntüleridir.</a:t>
            </a:r>
          </a:p>
          <a:p>
            <a:pPr marL="0" indent="0" algn="just">
              <a:lnSpc>
                <a:spcPct val="150000"/>
              </a:lnSpc>
              <a:spcBef>
                <a:spcPts val="600"/>
              </a:spcBef>
              <a:spcAft>
                <a:spcPts val="600"/>
              </a:spcAft>
              <a:buNone/>
            </a:pPr>
            <a:r>
              <a:rPr lang="tr-TR" sz="1800" kern="50" dirty="0">
                <a:solidFill>
                  <a:srgbClr val="000000"/>
                </a:solidFill>
                <a:effectLst/>
                <a:latin typeface="Times New Roman" panose="02020603050405020304" pitchFamily="18" charset="0"/>
                <a:ea typeface="Times New Roman" panose="02020603050405020304" pitchFamily="18" charset="0"/>
              </a:rPr>
              <a:t>Dokunun mikroskobik incelenmesi ile ilgilenen temel anabilim dalı olan histopatoloji, dokunun işlendikten ve histopatolojik bölümlerin cam slaytlara yerleştirilmesinden sonra biyopsi örneğinin bir patolog tarafından incelenmesini kapsar. Bu cam slaytlar, tüm slaytları dijitalleştiren son teknoloji dijital slayt tarayıcıları yardımıyla taranarak bilgisayara aktarılabilmektedir.</a:t>
            </a:r>
            <a:endParaRPr lang="tr-TR" sz="2000" dirty="0">
              <a:latin typeface="Times New Roman" panose="02020603050405020304" pitchFamily="18" charset="0"/>
              <a:cs typeface="Times New Roman" panose="02020603050405020304" pitchFamily="18" charset="0"/>
            </a:endParaRPr>
          </a:p>
        </p:txBody>
      </p:sp>
      <p:pic>
        <p:nvPicPr>
          <p:cNvPr id="5" name="Resim 4">
            <a:extLst>
              <a:ext uri="{FF2B5EF4-FFF2-40B4-BE49-F238E27FC236}">
                <a16:creationId xmlns:a16="http://schemas.microsoft.com/office/drawing/2014/main" id="{03B1BBD2-28D5-42CA-831E-296F4AD212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989" y="294482"/>
            <a:ext cx="11292022" cy="1168558"/>
          </a:xfrm>
          <a:prstGeom prst="rect">
            <a:avLst/>
          </a:prstGeom>
        </p:spPr>
      </p:pic>
    </p:spTree>
    <p:extLst>
      <p:ext uri="{BB962C8B-B14F-4D97-AF65-F5344CB8AC3E}">
        <p14:creationId xmlns:p14="http://schemas.microsoft.com/office/powerpoint/2010/main" val="3956182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7555E98-70FD-4F6A-82E5-FB8D19C62C7E}"/>
              </a:ext>
            </a:extLst>
          </p:cNvPr>
          <p:cNvSpPr>
            <a:spLocks noGrp="1"/>
          </p:cNvSpPr>
          <p:nvPr>
            <p:ph idx="1"/>
          </p:nvPr>
        </p:nvSpPr>
        <p:spPr/>
        <p:txBody>
          <a:bodyPr>
            <a:normAutofit/>
          </a:bodyPr>
          <a:lstStyle/>
          <a:p>
            <a:pPr marL="0" indent="0" algn="just">
              <a:lnSpc>
                <a:spcPct val="150000"/>
              </a:lnSpc>
              <a:spcBef>
                <a:spcPts val="600"/>
              </a:spcBef>
              <a:spcAft>
                <a:spcPts val="600"/>
              </a:spcAft>
              <a:buNone/>
            </a:pPr>
            <a:r>
              <a:rPr lang="tr-TR" sz="1800" kern="50" dirty="0">
                <a:solidFill>
                  <a:srgbClr val="000000"/>
                </a:solidFill>
                <a:effectLst/>
                <a:latin typeface="Times New Roman" panose="02020603050405020304" pitchFamily="18" charset="0"/>
                <a:ea typeface="Times New Roman" panose="02020603050405020304" pitchFamily="18" charset="0"/>
              </a:rPr>
              <a:t>Yapay zekânın sağlık alanında kullanılması ile beraber tıbbi görüntülerin bölütlemesine yönelik yazılımlar ve çalışmalar artmış olsa da çekirdek bölütlemesi oldukça zor bir iştir.</a:t>
            </a:r>
          </a:p>
          <a:p>
            <a:pPr marL="0" indent="0" algn="just">
              <a:lnSpc>
                <a:spcPct val="150000"/>
              </a:lnSpc>
              <a:spcBef>
                <a:spcPts val="600"/>
              </a:spcBef>
              <a:spcAft>
                <a:spcPts val="600"/>
              </a:spcAft>
              <a:buNone/>
            </a:pPr>
            <a:r>
              <a:rPr lang="tr-TR" sz="1800" kern="50" dirty="0">
                <a:solidFill>
                  <a:srgbClr val="000000"/>
                </a:solidFill>
                <a:effectLst/>
                <a:latin typeface="Times New Roman" panose="02020603050405020304" pitchFamily="18" charset="0"/>
                <a:ea typeface="Times New Roman" panose="02020603050405020304" pitchFamily="18" charset="0"/>
              </a:rPr>
              <a:t>Doku ve hücre türleri, hücrelere göre boyama farklılıkları gibi faktörler çekirdek bölütlemesinde kullanılan geleneksel bölütleme algoritmaları tarafından çok zor ayırt edilir ve oldukça yavaş çalışır. Ancak yapay zekâ kullanılarak yapılan çalışmalarda bölütleme işlemi hızlandırılmış ve derin öğrenme kullanılarak geliştirilen algoritmalar ile çekirdek bölütleme çalışmalarında büyük bir başarı elde edilmiştir.</a:t>
            </a:r>
            <a:endParaRPr lang="tr-TR" sz="2000" dirty="0">
              <a:latin typeface="Times New Roman" panose="02020603050405020304" pitchFamily="18" charset="0"/>
              <a:cs typeface="Times New Roman" panose="02020603050405020304" pitchFamily="18" charset="0"/>
            </a:endParaRPr>
          </a:p>
        </p:txBody>
      </p:sp>
      <p:pic>
        <p:nvPicPr>
          <p:cNvPr id="5" name="Resim 4">
            <a:extLst>
              <a:ext uri="{FF2B5EF4-FFF2-40B4-BE49-F238E27FC236}">
                <a16:creationId xmlns:a16="http://schemas.microsoft.com/office/drawing/2014/main" id="{03B1BBD2-28D5-42CA-831E-296F4AD212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989" y="294482"/>
            <a:ext cx="11292022" cy="1168558"/>
          </a:xfrm>
          <a:prstGeom prst="rect">
            <a:avLst/>
          </a:prstGeom>
        </p:spPr>
      </p:pic>
    </p:spTree>
    <p:extLst>
      <p:ext uri="{BB962C8B-B14F-4D97-AF65-F5344CB8AC3E}">
        <p14:creationId xmlns:p14="http://schemas.microsoft.com/office/powerpoint/2010/main" val="25160989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7555E98-70FD-4F6A-82E5-FB8D19C62C7E}"/>
              </a:ext>
            </a:extLst>
          </p:cNvPr>
          <p:cNvSpPr>
            <a:spLocks noGrp="1"/>
          </p:cNvSpPr>
          <p:nvPr>
            <p:ph idx="1"/>
          </p:nvPr>
        </p:nvSpPr>
        <p:spPr/>
        <p:txBody>
          <a:bodyPr>
            <a:normAutofit/>
          </a:bodyPr>
          <a:lstStyle/>
          <a:p>
            <a:pPr marL="0" indent="0" algn="just">
              <a:lnSpc>
                <a:spcPct val="150000"/>
              </a:lnSpc>
              <a:spcBef>
                <a:spcPts val="600"/>
              </a:spcBef>
              <a:spcAft>
                <a:spcPts val="600"/>
              </a:spcAft>
              <a:buNone/>
            </a:pPr>
            <a:r>
              <a:rPr lang="tr-TR" sz="2200" b="1" dirty="0">
                <a:latin typeface="Times New Roman" panose="02020603050405020304" pitchFamily="18" charset="0"/>
                <a:cs typeface="Times New Roman" panose="02020603050405020304" pitchFamily="18" charset="0"/>
              </a:rPr>
              <a:t>Amaç</a:t>
            </a:r>
          </a:p>
          <a:p>
            <a:pPr marL="0" indent="0" algn="just">
              <a:lnSpc>
                <a:spcPct val="150000"/>
              </a:lnSpc>
              <a:spcBef>
                <a:spcPts val="600"/>
              </a:spcBef>
              <a:spcAft>
                <a:spcPts val="600"/>
              </a:spcAft>
              <a:buNone/>
            </a:pPr>
            <a:r>
              <a:rPr lang="tr-TR" sz="1800" kern="50" dirty="0">
                <a:solidFill>
                  <a:srgbClr val="000000"/>
                </a:solidFill>
                <a:effectLst/>
                <a:latin typeface="Times New Roman" panose="02020603050405020304" pitchFamily="18" charset="0"/>
                <a:ea typeface="Times New Roman" panose="02020603050405020304" pitchFamily="18" charset="0"/>
                <a:cs typeface="font298"/>
              </a:rPr>
              <a:t>Bu çalışmada, Data Science Bowl 2018 veri setinde yer alan hücre çekirdeği görüntülerinin bölütlenmesi (segmentasyonu) yapılmaktadır. Çalışmanın amacı, çekirdeklerin tespitinin otomatikleştirilmesi ve bu işlemin büyük bir doğruluk oranı ve en az hata oranı ile gerçekleştirilmesidir. Çalışmanın en yüksek bir doğruluk oranı ile tamamlanması için elde edilen sonuçların hiper parametre optimizasyonu ile en iyilenmesi de amaçlanmaktadır.</a:t>
            </a:r>
            <a:endParaRPr lang="tr-TR" sz="1800" kern="50" dirty="0">
              <a:effectLst/>
              <a:latin typeface="Calibri" panose="020F0502020204030204" pitchFamily="34" charset="0"/>
              <a:ea typeface="Droid Sans"/>
              <a:cs typeface="font298"/>
            </a:endParaRPr>
          </a:p>
          <a:p>
            <a:pPr marL="0" indent="0" algn="just">
              <a:lnSpc>
                <a:spcPct val="150000"/>
              </a:lnSpc>
              <a:spcBef>
                <a:spcPts val="600"/>
              </a:spcBef>
              <a:spcAft>
                <a:spcPts val="600"/>
              </a:spcAft>
              <a:buNone/>
            </a:pPr>
            <a:endParaRPr lang="tr-TR" sz="2000" dirty="0">
              <a:latin typeface="Times New Roman" panose="02020603050405020304" pitchFamily="18" charset="0"/>
              <a:cs typeface="Times New Roman" panose="02020603050405020304" pitchFamily="18" charset="0"/>
            </a:endParaRPr>
          </a:p>
        </p:txBody>
      </p:sp>
      <p:pic>
        <p:nvPicPr>
          <p:cNvPr id="5" name="Resim 4">
            <a:extLst>
              <a:ext uri="{FF2B5EF4-FFF2-40B4-BE49-F238E27FC236}">
                <a16:creationId xmlns:a16="http://schemas.microsoft.com/office/drawing/2014/main" id="{03B1BBD2-28D5-42CA-831E-296F4AD212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989" y="294482"/>
            <a:ext cx="11292022" cy="1168558"/>
          </a:xfrm>
          <a:prstGeom prst="rect">
            <a:avLst/>
          </a:prstGeom>
        </p:spPr>
      </p:pic>
    </p:spTree>
    <p:extLst>
      <p:ext uri="{BB962C8B-B14F-4D97-AF65-F5344CB8AC3E}">
        <p14:creationId xmlns:p14="http://schemas.microsoft.com/office/powerpoint/2010/main" val="21403231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7555E98-70FD-4F6A-82E5-FB8D19C62C7E}"/>
              </a:ext>
            </a:extLst>
          </p:cNvPr>
          <p:cNvSpPr>
            <a:spLocks noGrp="1"/>
          </p:cNvSpPr>
          <p:nvPr>
            <p:ph idx="1"/>
          </p:nvPr>
        </p:nvSpPr>
        <p:spPr/>
        <p:txBody>
          <a:bodyPr>
            <a:normAutofit/>
          </a:bodyPr>
          <a:lstStyle/>
          <a:p>
            <a:pPr marL="0" indent="0" algn="ctr">
              <a:lnSpc>
                <a:spcPct val="150000"/>
              </a:lnSpc>
              <a:spcBef>
                <a:spcPts val="600"/>
              </a:spcBef>
              <a:spcAft>
                <a:spcPts val="600"/>
              </a:spcAft>
              <a:buNone/>
            </a:pPr>
            <a:r>
              <a:rPr lang="tr-TR" sz="2400" b="1" dirty="0">
                <a:latin typeface="Times New Roman" panose="02020603050405020304" pitchFamily="18" charset="0"/>
                <a:cs typeface="Times New Roman" panose="02020603050405020304" pitchFamily="18" charset="0"/>
              </a:rPr>
              <a:t>2. MATERYAL VE METOT</a:t>
            </a:r>
          </a:p>
          <a:p>
            <a:pPr marL="0" indent="0" algn="just">
              <a:lnSpc>
                <a:spcPct val="150000"/>
              </a:lnSpc>
              <a:spcBef>
                <a:spcPts val="600"/>
              </a:spcBef>
              <a:spcAft>
                <a:spcPts val="600"/>
              </a:spcAft>
              <a:buNone/>
            </a:pPr>
            <a:r>
              <a:rPr lang="tr-TR" sz="2200" b="1" dirty="0">
                <a:latin typeface="Times New Roman" panose="02020603050405020304" pitchFamily="18" charset="0"/>
                <a:cs typeface="Times New Roman" panose="02020603050405020304" pitchFamily="18" charset="0"/>
              </a:rPr>
              <a:t>2.1. Veri Seti</a:t>
            </a:r>
          </a:p>
          <a:p>
            <a:pPr marL="0" indent="0" algn="just">
              <a:lnSpc>
                <a:spcPct val="150000"/>
              </a:lnSpc>
              <a:spcBef>
                <a:spcPts val="600"/>
              </a:spcBef>
              <a:spcAft>
                <a:spcPts val="600"/>
              </a:spcAft>
              <a:buNone/>
            </a:pPr>
            <a:r>
              <a:rPr lang="tr-TR" sz="1800" kern="5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Çalışmada kullanılan veri setini, Data Science Bowl 2018 (</a:t>
            </a:r>
            <a:r>
              <a:rPr lang="tr-TR" sz="1800" u="sng" kern="5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2"/>
              </a:rPr>
              <a:t>https://www.kaggle.com/c/</a:t>
            </a:r>
            <a:r>
              <a:rPr lang="tr-TR" sz="1800" kern="5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kaynağından elde edilen çok sayıda bölünmüş çekirdek görüntüsünden oluşturmaktadır. Bu veri seti içerisinde, 670 adet eğitim görüntüsü ve bunlara ait farklı resim dosyalarında tutulan ve bir araya getirildiğinde 670 adet maske (Segmente edilmiş) görüntü verisi bulunmaktadır. </a:t>
            </a:r>
            <a:endParaRPr lang="tr-TR" sz="1800" kern="50"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spcAft>
                <a:spcPts val="600"/>
              </a:spcAft>
              <a:buNone/>
            </a:pPr>
            <a:r>
              <a:rPr lang="tr-TR" sz="1800" kern="5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Bu 670 adet eğitim görüntüsünün 607’si eğitim görüntüsü olarak, %10’u olan 67 tanesi ise doğrulama (validation) verisi olarak kullanılmaktadır.</a:t>
            </a:r>
            <a:endParaRPr lang="tr-TR" sz="1800" kern="50" dirty="0">
              <a:effectLst/>
              <a:latin typeface="Times New Roman" panose="02020603050405020304" pitchFamily="18" charset="0"/>
              <a:ea typeface="Droid Sans"/>
              <a:cs typeface="Times New Roman" panose="02020603050405020304" pitchFamily="18" charset="0"/>
            </a:endParaRPr>
          </a:p>
          <a:p>
            <a:pPr marL="0" indent="0" algn="just">
              <a:lnSpc>
                <a:spcPct val="150000"/>
              </a:lnSpc>
              <a:spcBef>
                <a:spcPts val="600"/>
              </a:spcBef>
              <a:spcAft>
                <a:spcPts val="600"/>
              </a:spcAft>
              <a:buNone/>
            </a:pPr>
            <a:endParaRPr lang="tr-TR" sz="2000" dirty="0">
              <a:latin typeface="Times New Roman" panose="02020603050405020304" pitchFamily="18" charset="0"/>
              <a:cs typeface="Times New Roman" panose="02020603050405020304" pitchFamily="18" charset="0"/>
            </a:endParaRPr>
          </a:p>
        </p:txBody>
      </p:sp>
      <p:pic>
        <p:nvPicPr>
          <p:cNvPr id="5" name="Resim 4">
            <a:extLst>
              <a:ext uri="{FF2B5EF4-FFF2-40B4-BE49-F238E27FC236}">
                <a16:creationId xmlns:a16="http://schemas.microsoft.com/office/drawing/2014/main" id="{03B1BBD2-28D5-42CA-831E-296F4AD212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989" y="294482"/>
            <a:ext cx="11292022" cy="1168558"/>
          </a:xfrm>
          <a:prstGeom prst="rect">
            <a:avLst/>
          </a:prstGeom>
        </p:spPr>
      </p:pic>
    </p:spTree>
    <p:extLst>
      <p:ext uri="{BB962C8B-B14F-4D97-AF65-F5344CB8AC3E}">
        <p14:creationId xmlns:p14="http://schemas.microsoft.com/office/powerpoint/2010/main" val="20541316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İçerik Yer Tutucusu 1">
            <a:extLst>
              <a:ext uri="{FF2B5EF4-FFF2-40B4-BE49-F238E27FC236}">
                <a16:creationId xmlns:a16="http://schemas.microsoft.com/office/drawing/2014/main" id="{9FF51835-DAA8-4477-A3FF-7B03963CD611}"/>
              </a:ext>
            </a:extLst>
          </p:cNvPr>
          <p:cNvGraphicFramePr>
            <a:graphicFrameLocks noGrp="1"/>
          </p:cNvGraphicFramePr>
          <p:nvPr>
            <p:ph idx="1"/>
            <p:extLst>
              <p:ext uri="{D42A27DB-BD31-4B8C-83A1-F6EECF244321}">
                <p14:modId xmlns:p14="http://schemas.microsoft.com/office/powerpoint/2010/main" val="1202638998"/>
              </p:ext>
            </p:extLst>
          </p:nvPr>
        </p:nvGraphicFramePr>
        <p:xfrm>
          <a:off x="2826180" y="3429000"/>
          <a:ext cx="6234675" cy="1574084"/>
        </p:xfrm>
        <a:graphic>
          <a:graphicData uri="http://schemas.openxmlformats.org/drawingml/2006/table">
            <a:tbl>
              <a:tblPr firstRow="1" firstCol="1" bandRow="1">
                <a:tableStyleId>{5C22544A-7EE6-4342-B048-85BDC9FD1C3A}</a:tableStyleId>
              </a:tblPr>
              <a:tblGrid>
                <a:gridCol w="1593413">
                  <a:extLst>
                    <a:ext uri="{9D8B030D-6E8A-4147-A177-3AD203B41FA5}">
                      <a16:colId xmlns:a16="http://schemas.microsoft.com/office/drawing/2014/main" val="4164541299"/>
                    </a:ext>
                  </a:extLst>
                </a:gridCol>
                <a:gridCol w="1578965">
                  <a:extLst>
                    <a:ext uri="{9D8B030D-6E8A-4147-A177-3AD203B41FA5}">
                      <a16:colId xmlns:a16="http://schemas.microsoft.com/office/drawing/2014/main" val="1065829635"/>
                    </a:ext>
                  </a:extLst>
                </a:gridCol>
                <a:gridCol w="1447556">
                  <a:extLst>
                    <a:ext uri="{9D8B030D-6E8A-4147-A177-3AD203B41FA5}">
                      <a16:colId xmlns:a16="http://schemas.microsoft.com/office/drawing/2014/main" val="1225552874"/>
                    </a:ext>
                  </a:extLst>
                </a:gridCol>
                <a:gridCol w="1614741">
                  <a:extLst>
                    <a:ext uri="{9D8B030D-6E8A-4147-A177-3AD203B41FA5}">
                      <a16:colId xmlns:a16="http://schemas.microsoft.com/office/drawing/2014/main" val="882972623"/>
                    </a:ext>
                  </a:extLst>
                </a:gridCol>
              </a:tblGrid>
              <a:tr h="337485">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Eğitim Verisi</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dirty="0">
                          <a:effectLst/>
                          <a:latin typeface="Times New Roman" panose="02020603050405020304" pitchFamily="18" charset="0"/>
                          <a:cs typeface="Times New Roman" panose="02020603050405020304" pitchFamily="18" charset="0"/>
                        </a:rPr>
                        <a:t>Test Verisi</a:t>
                      </a:r>
                      <a:endParaRPr lang="tr-TR" sz="1800" kern="50" dirty="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Veri Formatı</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Toplam Veri</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extLst>
                  <a:ext uri="{0D108BD9-81ED-4DB2-BD59-A6C34878D82A}">
                    <a16:rowId xmlns:a16="http://schemas.microsoft.com/office/drawing/2014/main" val="1398206408"/>
                  </a:ext>
                </a:extLst>
              </a:tr>
              <a:tr h="696014">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670</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dirty="0">
                          <a:effectLst/>
                          <a:latin typeface="Times New Roman" panose="02020603050405020304" pitchFamily="18" charset="0"/>
                          <a:cs typeface="Times New Roman" panose="02020603050405020304" pitchFamily="18" charset="0"/>
                        </a:rPr>
                        <a:t>65</a:t>
                      </a:r>
                      <a:endParaRPr lang="tr-TR" sz="1800" kern="50" dirty="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dirty="0">
                          <a:effectLst/>
                          <a:latin typeface="Times New Roman" panose="02020603050405020304" pitchFamily="18" charset="0"/>
                          <a:cs typeface="Times New Roman" panose="02020603050405020304" pitchFamily="18" charset="0"/>
                        </a:rPr>
                        <a:t>Portable Network Graphics (PNG)</a:t>
                      </a:r>
                      <a:endParaRPr lang="tr-TR" sz="1800" kern="50" dirty="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dirty="0">
                          <a:effectLst/>
                          <a:latin typeface="Times New Roman" panose="02020603050405020304" pitchFamily="18" charset="0"/>
                          <a:cs typeface="Times New Roman" panose="02020603050405020304" pitchFamily="18" charset="0"/>
                        </a:rPr>
                        <a:t>735</a:t>
                      </a:r>
                      <a:endParaRPr lang="tr-TR" sz="1800" kern="50" dirty="0">
                        <a:effectLst/>
                        <a:latin typeface="Times New Roman" panose="02020603050405020304" pitchFamily="18" charset="0"/>
                        <a:ea typeface="Droid Sans"/>
                        <a:cs typeface="Times New Roman" panose="02020603050405020304" pitchFamily="18" charset="0"/>
                      </a:endParaRPr>
                    </a:p>
                  </a:txBody>
                  <a:tcPr marL="68580" marR="68580" marT="0" marB="0"/>
                </a:tc>
                <a:extLst>
                  <a:ext uri="{0D108BD9-81ED-4DB2-BD59-A6C34878D82A}">
                    <a16:rowId xmlns:a16="http://schemas.microsoft.com/office/drawing/2014/main" val="3084981277"/>
                  </a:ext>
                </a:extLst>
              </a:tr>
            </a:tbl>
          </a:graphicData>
        </a:graphic>
      </p:graphicFrame>
      <p:pic>
        <p:nvPicPr>
          <p:cNvPr id="5" name="Resim 4">
            <a:extLst>
              <a:ext uri="{FF2B5EF4-FFF2-40B4-BE49-F238E27FC236}">
                <a16:creationId xmlns:a16="http://schemas.microsoft.com/office/drawing/2014/main" id="{03B1BBD2-28D5-42CA-831E-296F4AD212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989" y="294482"/>
            <a:ext cx="11292022" cy="1168558"/>
          </a:xfrm>
          <a:prstGeom prst="rect">
            <a:avLst/>
          </a:prstGeom>
        </p:spPr>
      </p:pic>
      <p:sp>
        <p:nvSpPr>
          <p:cNvPr id="4" name="Metin kutusu 3">
            <a:extLst>
              <a:ext uri="{FF2B5EF4-FFF2-40B4-BE49-F238E27FC236}">
                <a16:creationId xmlns:a16="http://schemas.microsoft.com/office/drawing/2014/main" id="{7E1C7198-2CE4-410E-AC07-BD7CECF3A76A}"/>
              </a:ext>
            </a:extLst>
          </p:cNvPr>
          <p:cNvSpPr txBox="1"/>
          <p:nvPr/>
        </p:nvSpPr>
        <p:spPr>
          <a:xfrm>
            <a:off x="2826180" y="2867138"/>
            <a:ext cx="6234675" cy="369332"/>
          </a:xfrm>
          <a:prstGeom prst="rect">
            <a:avLst/>
          </a:prstGeom>
          <a:noFill/>
        </p:spPr>
        <p:txBody>
          <a:bodyPr wrap="square" rtlCol="0">
            <a:spAutoFit/>
          </a:bodyPr>
          <a:lstStyle/>
          <a:p>
            <a:pPr algn="ctr"/>
            <a:r>
              <a:rPr lang="tr-TR" b="1" dirty="0">
                <a:latin typeface="Times New Roman" panose="02020603050405020304" pitchFamily="18" charset="0"/>
                <a:cs typeface="Times New Roman" panose="02020603050405020304" pitchFamily="18" charset="0"/>
              </a:rPr>
              <a:t>Tablo 1: </a:t>
            </a:r>
            <a:r>
              <a:rPr lang="tr-TR" sz="1800" b="1" kern="5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Data Science Bowl 2018 Veri Setine ait İstatistikler</a:t>
            </a:r>
            <a:endParaRPr lang="tr-TR" b="1" dirty="0">
              <a:latin typeface="Times New Roman" panose="02020603050405020304" pitchFamily="18" charset="0"/>
              <a:cs typeface="Times New Roman" panose="02020603050405020304" pitchFamily="18" charset="0"/>
            </a:endParaRPr>
          </a:p>
        </p:txBody>
      </p:sp>
      <p:sp>
        <p:nvSpPr>
          <p:cNvPr id="6" name="Metin kutusu 5">
            <a:extLst>
              <a:ext uri="{FF2B5EF4-FFF2-40B4-BE49-F238E27FC236}">
                <a16:creationId xmlns:a16="http://schemas.microsoft.com/office/drawing/2014/main" id="{19D17917-8BCB-4A54-AACF-70EA1125F626}"/>
              </a:ext>
            </a:extLst>
          </p:cNvPr>
          <p:cNvSpPr txBox="1"/>
          <p:nvPr/>
        </p:nvSpPr>
        <p:spPr>
          <a:xfrm>
            <a:off x="470811" y="1795757"/>
            <a:ext cx="8705332" cy="369332"/>
          </a:xfrm>
          <a:prstGeom prst="rect">
            <a:avLst/>
          </a:prstGeom>
          <a:noFill/>
        </p:spPr>
        <p:txBody>
          <a:bodyPr wrap="none" rtlCol="0">
            <a:spAutoFit/>
          </a:bodyPr>
          <a:lstStyle/>
          <a:p>
            <a:r>
              <a:rPr lang="tr-TR" dirty="0">
                <a:latin typeface="Times New Roman" panose="02020603050405020304" pitchFamily="18" charset="0"/>
                <a:cs typeface="Times New Roman" panose="02020603050405020304" pitchFamily="18" charset="0"/>
              </a:rPr>
              <a:t>Veri setine ait istatistikler Tablo 1’de, görüntülere ait bilgiler ise Şekil 1’de gösterilmektedir.</a:t>
            </a:r>
          </a:p>
        </p:txBody>
      </p:sp>
    </p:spTree>
    <p:extLst>
      <p:ext uri="{BB962C8B-B14F-4D97-AF65-F5344CB8AC3E}">
        <p14:creationId xmlns:p14="http://schemas.microsoft.com/office/powerpoint/2010/main" val="37449263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03B1BBD2-28D5-42CA-831E-296F4AD212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989" y="294482"/>
            <a:ext cx="11292022" cy="1168558"/>
          </a:xfrm>
          <a:prstGeom prst="rect">
            <a:avLst/>
          </a:prstGeom>
        </p:spPr>
      </p:pic>
      <p:pic>
        <p:nvPicPr>
          <p:cNvPr id="4" name="Resim 3">
            <a:extLst>
              <a:ext uri="{FF2B5EF4-FFF2-40B4-BE49-F238E27FC236}">
                <a16:creationId xmlns:a16="http://schemas.microsoft.com/office/drawing/2014/main" id="{5AA40EA0-49A1-4026-8BCC-22E1E6E1AA21}"/>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2719754" y="1772529"/>
            <a:ext cx="6752492" cy="2672862"/>
          </a:xfrm>
          <a:prstGeom prst="rect">
            <a:avLst/>
          </a:prstGeom>
        </p:spPr>
      </p:pic>
      <p:sp>
        <p:nvSpPr>
          <p:cNvPr id="2" name="Metin kutusu 1">
            <a:extLst>
              <a:ext uri="{FF2B5EF4-FFF2-40B4-BE49-F238E27FC236}">
                <a16:creationId xmlns:a16="http://schemas.microsoft.com/office/drawing/2014/main" id="{529D28BE-B439-4BF4-BC0A-9F4D9C0B90F5}"/>
              </a:ext>
            </a:extLst>
          </p:cNvPr>
          <p:cNvSpPr txBox="1"/>
          <p:nvPr/>
        </p:nvSpPr>
        <p:spPr>
          <a:xfrm>
            <a:off x="100164" y="4445391"/>
            <a:ext cx="12273873" cy="2535566"/>
          </a:xfrm>
          <a:prstGeom prst="rect">
            <a:avLst/>
          </a:prstGeom>
          <a:noFill/>
        </p:spPr>
        <p:txBody>
          <a:bodyPr wrap="none" rtlCol="0">
            <a:spAutoFit/>
          </a:bodyPr>
          <a:lstStyle/>
          <a:p>
            <a:pPr>
              <a:lnSpc>
                <a:spcPct val="150000"/>
              </a:lnSpc>
            </a:pPr>
            <a:r>
              <a:rPr lang="tr-TR" dirty="0">
                <a:latin typeface="Times New Roman" panose="02020603050405020304" pitchFamily="18" charset="0"/>
                <a:cs typeface="Times New Roman" panose="02020603050405020304" pitchFamily="18" charset="0"/>
              </a:rPr>
              <a:t>    </a:t>
            </a:r>
            <a:r>
              <a:rPr lang="tr-TR" b="1" dirty="0">
                <a:latin typeface="Times New Roman" panose="02020603050405020304" pitchFamily="18" charset="0"/>
                <a:cs typeface="Times New Roman" panose="02020603050405020304" pitchFamily="18" charset="0"/>
              </a:rPr>
              <a:t>Şekil 1: </a:t>
            </a:r>
            <a:r>
              <a:rPr lang="tr-TR" sz="1800" b="1" kern="5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2018 Data Science Bowl Veri Setindeki bir eğitim görüntüsü, (a) Orijinal Gösterim, (b) Bölütlenmiş Gösterim</a:t>
            </a:r>
          </a:p>
          <a:p>
            <a:pPr>
              <a:lnSpc>
                <a:spcPct val="150000"/>
              </a:lnSpc>
            </a:pPr>
            <a:endParaRPr lang="tr-TR" kern="50" dirty="0">
              <a:solidFill>
                <a:srgbClr val="000000"/>
              </a:solidFill>
              <a:latin typeface="Times New Roman" panose="02020603050405020304" pitchFamily="18" charset="0"/>
              <a:cs typeface="Times New Roman" panose="02020603050405020304" pitchFamily="18" charset="0"/>
            </a:endParaRPr>
          </a:p>
          <a:p>
            <a:pPr>
              <a:lnSpc>
                <a:spcPct val="150000"/>
              </a:lnSpc>
            </a:pPr>
            <a:r>
              <a:rPr lang="tr-TR" sz="1800" kern="5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Şekil 1’den anlaşılacağı üzere eğitim verisi içerisindeki çekirdek görüntülerine ait her bir bölüt, maske olarak adlandırılmaktadır.</a:t>
            </a:r>
          </a:p>
          <a:p>
            <a:pPr>
              <a:lnSpc>
                <a:spcPct val="150000"/>
              </a:lnSpc>
            </a:pPr>
            <a:r>
              <a:rPr lang="tr-TR" sz="1800" kern="5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Örneğin; bir eğitim verisi olarak kabul edilen çekirdek görüntüsünde 20 adet çekirdek bir veri olarak kabul edilirken, </a:t>
            </a:r>
          </a:p>
          <a:p>
            <a:pPr>
              <a:lnSpc>
                <a:spcPct val="150000"/>
              </a:lnSpc>
            </a:pPr>
            <a:r>
              <a:rPr lang="tr-TR" sz="1800" kern="5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bu veriye ait 20 maske oluşturulmakta ve her bir bölüt bir görüntü olarak ifade edilmektedir.</a:t>
            </a:r>
            <a:endParaRPr lang="tr-TR" kern="50" dirty="0">
              <a:solidFill>
                <a:srgbClr val="000000"/>
              </a:solidFill>
              <a:latin typeface="Times New Roman" panose="02020603050405020304" pitchFamily="18" charset="0"/>
              <a:cs typeface="Times New Roman" panose="02020603050405020304" pitchFamily="18" charset="0"/>
            </a:endParaRPr>
          </a:p>
          <a:p>
            <a:pPr>
              <a:lnSpc>
                <a:spcPct val="150000"/>
              </a:lnSpc>
            </a:pP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133443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7555E98-70FD-4F6A-82E5-FB8D19C62C7E}"/>
              </a:ext>
            </a:extLst>
          </p:cNvPr>
          <p:cNvSpPr>
            <a:spLocks noGrp="1"/>
          </p:cNvSpPr>
          <p:nvPr>
            <p:ph idx="1"/>
          </p:nvPr>
        </p:nvSpPr>
        <p:spPr>
          <a:xfrm>
            <a:off x="759655" y="1825624"/>
            <a:ext cx="10594145" cy="5032375"/>
          </a:xfrm>
        </p:spPr>
        <p:txBody>
          <a:bodyPr>
            <a:normAutofit/>
          </a:bodyPr>
          <a:lstStyle/>
          <a:p>
            <a:pPr marL="0" indent="0" algn="just">
              <a:lnSpc>
                <a:spcPct val="115000"/>
              </a:lnSpc>
              <a:spcBef>
                <a:spcPts val="600"/>
              </a:spcBef>
              <a:spcAft>
                <a:spcPts val="600"/>
              </a:spcAft>
              <a:buNone/>
            </a:pPr>
            <a:r>
              <a:rPr lang="tr-TR" sz="1800" b="1" kern="5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2.2. U-Net Modeli</a:t>
            </a:r>
            <a:endParaRPr lang="tr-TR" sz="1800" b="1" kern="50"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lnSpc>
                <a:spcPct val="115000"/>
              </a:lnSpc>
              <a:spcBef>
                <a:spcPts val="600"/>
              </a:spcBef>
              <a:spcAft>
                <a:spcPts val="600"/>
              </a:spcAft>
              <a:buNone/>
            </a:pPr>
            <a:r>
              <a:rPr lang="tr-TR" sz="1800" kern="5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U-Net, özellikle biyomedikal görüntüler üzerinde daha iyi bir bölütleme yapılması için 2015 yılında </a:t>
            </a:r>
            <a:r>
              <a:rPr lang="en-US" sz="1800" kern="5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Olaf Ronneberber</a:t>
            </a:r>
            <a:r>
              <a:rPr lang="tr-TR" sz="1800" kern="5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Philip Fischer ve Thomas </a:t>
            </a:r>
            <a:r>
              <a:rPr lang="en-US" sz="1800" kern="5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Brox</a:t>
            </a:r>
            <a:r>
              <a:rPr lang="tr-TR" sz="1800" kern="5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tarafından “</a:t>
            </a:r>
            <a:r>
              <a:rPr lang="tr-TR" sz="1800" u="sng" kern="5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2"/>
              </a:rPr>
              <a:t>U-Net: </a:t>
            </a:r>
            <a:r>
              <a:rPr lang="en-US" sz="1800" u="sng" kern="50"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2"/>
              </a:rPr>
              <a:t>Convolutional Networks for Biomedical Image Segmentation</a:t>
            </a:r>
            <a:r>
              <a:rPr lang="tr-TR" sz="1800" kern="5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isimli bir makale ile tüm dünyaya tanıtılmıştır.</a:t>
            </a:r>
            <a:endParaRPr lang="tr-TR" sz="1800" kern="50"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lnSpc>
                <a:spcPct val="115000"/>
              </a:lnSpc>
              <a:spcBef>
                <a:spcPts val="600"/>
              </a:spcBef>
              <a:spcAft>
                <a:spcPts val="600"/>
              </a:spcAft>
              <a:buNone/>
            </a:pPr>
            <a:r>
              <a:rPr lang="tr-TR" sz="1800" kern="5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U-Net aslında özniteliklerin öğrenildiği (küçülme yolunda aşağı doğru) 4 evrişim, ve bunların kayıpsız bir şekilde çözüldüğü (genişleme yolunda yukarı doğru) 4 ters evrişim katmanından meydana gelmektedir. Bu çalışmada kullanılan U-net Modelindeki katmanlar ile ilgili veriler Tablo 2’de verilmektedir.</a:t>
            </a:r>
          </a:p>
          <a:p>
            <a:pPr marL="0" indent="0" algn="just">
              <a:lnSpc>
                <a:spcPct val="115000"/>
              </a:lnSpc>
              <a:spcBef>
                <a:spcPts val="600"/>
              </a:spcBef>
              <a:spcAft>
                <a:spcPts val="600"/>
              </a:spcAft>
              <a:buNone/>
            </a:pPr>
            <a:r>
              <a:rPr lang="tr-TR" sz="1800" kern="5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800" kern="5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tr-TR" sz="1800" b="1" kern="5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Tablo 2: </a:t>
            </a:r>
            <a:r>
              <a:rPr lang="tr-TR" sz="1800" b="1" kern="50" dirty="0">
                <a:effectLst/>
                <a:latin typeface="Times New Roman" panose="02020603050405020304" pitchFamily="18" charset="0"/>
                <a:ea typeface="Droid Sans"/>
                <a:cs typeface="Times New Roman" panose="02020603050405020304" pitchFamily="18" charset="0"/>
              </a:rPr>
              <a:t>Çekirdek Tespiti için Oluşturulan U-Net Model Verileri</a:t>
            </a:r>
          </a:p>
          <a:p>
            <a:pPr marL="0" indent="0" algn="just">
              <a:lnSpc>
                <a:spcPct val="150000"/>
              </a:lnSpc>
              <a:spcBef>
                <a:spcPts val="600"/>
              </a:spcBef>
              <a:spcAft>
                <a:spcPts val="600"/>
              </a:spcAft>
              <a:buNone/>
            </a:pPr>
            <a:endParaRPr lang="tr-TR" sz="2000" dirty="0">
              <a:latin typeface="Times New Roman" panose="02020603050405020304" pitchFamily="18" charset="0"/>
              <a:cs typeface="Times New Roman" panose="02020603050405020304" pitchFamily="18" charset="0"/>
            </a:endParaRPr>
          </a:p>
        </p:txBody>
      </p:sp>
      <p:pic>
        <p:nvPicPr>
          <p:cNvPr id="5" name="Resim 4">
            <a:extLst>
              <a:ext uri="{FF2B5EF4-FFF2-40B4-BE49-F238E27FC236}">
                <a16:creationId xmlns:a16="http://schemas.microsoft.com/office/drawing/2014/main" id="{03B1BBD2-28D5-42CA-831E-296F4AD212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989" y="294482"/>
            <a:ext cx="11292022" cy="1168558"/>
          </a:xfrm>
          <a:prstGeom prst="rect">
            <a:avLst/>
          </a:prstGeom>
        </p:spPr>
      </p:pic>
      <p:graphicFrame>
        <p:nvGraphicFramePr>
          <p:cNvPr id="2" name="Tablo 1">
            <a:extLst>
              <a:ext uri="{FF2B5EF4-FFF2-40B4-BE49-F238E27FC236}">
                <a16:creationId xmlns:a16="http://schemas.microsoft.com/office/drawing/2014/main" id="{20C3D554-D977-4065-B2AB-FA18EDE4F3F8}"/>
              </a:ext>
            </a:extLst>
          </p:cNvPr>
          <p:cNvGraphicFramePr>
            <a:graphicFrameLocks noGrp="1"/>
          </p:cNvGraphicFramePr>
          <p:nvPr>
            <p:extLst>
              <p:ext uri="{D42A27DB-BD31-4B8C-83A1-F6EECF244321}">
                <p14:modId xmlns:p14="http://schemas.microsoft.com/office/powerpoint/2010/main" val="1146942741"/>
              </p:ext>
            </p:extLst>
          </p:nvPr>
        </p:nvGraphicFramePr>
        <p:xfrm>
          <a:off x="3156853" y="4893628"/>
          <a:ext cx="5878294" cy="1645920"/>
        </p:xfrm>
        <a:graphic>
          <a:graphicData uri="http://schemas.openxmlformats.org/drawingml/2006/table">
            <a:tbl>
              <a:tblPr firstRow="1" firstCol="1" bandRow="1">
                <a:tableStyleId>{5C22544A-7EE6-4342-B048-85BDC9FD1C3A}</a:tableStyleId>
              </a:tblPr>
              <a:tblGrid>
                <a:gridCol w="2939147">
                  <a:extLst>
                    <a:ext uri="{9D8B030D-6E8A-4147-A177-3AD203B41FA5}">
                      <a16:colId xmlns:a16="http://schemas.microsoft.com/office/drawing/2014/main" val="1767946823"/>
                    </a:ext>
                  </a:extLst>
                </a:gridCol>
                <a:gridCol w="2939147">
                  <a:extLst>
                    <a:ext uri="{9D8B030D-6E8A-4147-A177-3AD203B41FA5}">
                      <a16:colId xmlns:a16="http://schemas.microsoft.com/office/drawing/2014/main" val="3752440641"/>
                    </a:ext>
                  </a:extLst>
                </a:gridCol>
              </a:tblGrid>
              <a:tr h="221290">
                <a:tc>
                  <a:txBody>
                    <a:bodyPr/>
                    <a:lstStyle/>
                    <a:p>
                      <a:pPr algn="ctr">
                        <a:spcBef>
                          <a:spcPts val="600"/>
                        </a:spcBef>
                        <a:spcAft>
                          <a:spcPts val="600"/>
                        </a:spcAft>
                      </a:pPr>
                      <a:r>
                        <a:rPr lang="tr-TR" sz="1800" kern="50">
                          <a:effectLst/>
                          <a:latin typeface="Times New Roman" panose="02020603050405020304" pitchFamily="18" charset="0"/>
                          <a:cs typeface="Times New Roman" panose="02020603050405020304" pitchFamily="18" charset="0"/>
                        </a:rPr>
                        <a:t>Küçülme Yolunda Kullanılan Filtre Boyutu</a:t>
                      </a:r>
                      <a:endParaRPr lang="tr-TR" sz="1800" b="1" kern="5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spcBef>
                          <a:spcPts val="600"/>
                        </a:spcBef>
                        <a:spcAft>
                          <a:spcPts val="600"/>
                        </a:spcAft>
                      </a:pPr>
                      <a:r>
                        <a:rPr lang="tr-TR" sz="1800" kern="50">
                          <a:effectLst/>
                          <a:latin typeface="Times New Roman" panose="02020603050405020304" pitchFamily="18" charset="0"/>
                          <a:cs typeface="Times New Roman" panose="02020603050405020304" pitchFamily="18" charset="0"/>
                        </a:rPr>
                        <a:t>Genişleme Yolunda Kullanılan Filtre Boyutu</a:t>
                      </a:r>
                      <a:endParaRPr lang="tr-TR" sz="1800" b="1" kern="50">
                        <a:effectLst/>
                        <a:latin typeface="Times New Roman" panose="02020603050405020304" pitchFamily="18" charset="0"/>
                        <a:ea typeface="Droid Sans"/>
                        <a:cs typeface="Times New Roman" panose="02020603050405020304" pitchFamily="18" charset="0"/>
                      </a:endParaRPr>
                    </a:p>
                  </a:txBody>
                  <a:tcPr marL="68580" marR="68580" marT="0" marB="0"/>
                </a:tc>
                <a:extLst>
                  <a:ext uri="{0D108BD9-81ED-4DB2-BD59-A6C34878D82A}">
                    <a16:rowId xmlns:a16="http://schemas.microsoft.com/office/drawing/2014/main" val="1220367392"/>
                  </a:ext>
                </a:extLst>
              </a:tr>
              <a:tr h="221290">
                <a:tc>
                  <a:txBody>
                    <a:bodyPr/>
                    <a:lstStyle/>
                    <a:p>
                      <a:pPr algn="ctr">
                        <a:spcBef>
                          <a:spcPts val="600"/>
                        </a:spcBef>
                        <a:spcAft>
                          <a:spcPts val="600"/>
                        </a:spcAft>
                      </a:pPr>
                      <a:r>
                        <a:rPr lang="tr-TR" sz="1800" kern="50">
                          <a:effectLst/>
                          <a:latin typeface="Times New Roman" panose="02020603050405020304" pitchFamily="18" charset="0"/>
                          <a:cs typeface="Times New Roman" panose="02020603050405020304" pitchFamily="18" charset="0"/>
                        </a:rPr>
                        <a:t>16</a:t>
                      </a:r>
                      <a:endParaRPr lang="tr-TR" sz="1800" b="1" kern="5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spcBef>
                          <a:spcPts val="600"/>
                        </a:spcBef>
                        <a:spcAft>
                          <a:spcPts val="600"/>
                        </a:spcAft>
                      </a:pPr>
                      <a:r>
                        <a:rPr lang="tr-TR" sz="1800" kern="50">
                          <a:effectLst/>
                          <a:latin typeface="Times New Roman" panose="02020603050405020304" pitchFamily="18" charset="0"/>
                          <a:cs typeface="Times New Roman" panose="02020603050405020304" pitchFamily="18" charset="0"/>
                        </a:rPr>
                        <a:t>16</a:t>
                      </a:r>
                      <a:endParaRPr lang="tr-TR" sz="1800" b="1" kern="50">
                        <a:effectLst/>
                        <a:latin typeface="Times New Roman" panose="02020603050405020304" pitchFamily="18" charset="0"/>
                        <a:ea typeface="Droid Sans"/>
                        <a:cs typeface="Times New Roman" panose="02020603050405020304" pitchFamily="18" charset="0"/>
                      </a:endParaRPr>
                    </a:p>
                  </a:txBody>
                  <a:tcPr marL="68580" marR="68580" marT="0" marB="0"/>
                </a:tc>
                <a:extLst>
                  <a:ext uri="{0D108BD9-81ED-4DB2-BD59-A6C34878D82A}">
                    <a16:rowId xmlns:a16="http://schemas.microsoft.com/office/drawing/2014/main" val="3177199007"/>
                  </a:ext>
                </a:extLst>
              </a:tr>
              <a:tr h="221290">
                <a:tc>
                  <a:txBody>
                    <a:bodyPr/>
                    <a:lstStyle/>
                    <a:p>
                      <a:pPr algn="ctr">
                        <a:spcBef>
                          <a:spcPts val="600"/>
                        </a:spcBef>
                        <a:spcAft>
                          <a:spcPts val="600"/>
                        </a:spcAft>
                      </a:pPr>
                      <a:r>
                        <a:rPr lang="tr-TR" sz="1800" kern="50">
                          <a:effectLst/>
                          <a:latin typeface="Times New Roman" panose="02020603050405020304" pitchFamily="18" charset="0"/>
                          <a:cs typeface="Times New Roman" panose="02020603050405020304" pitchFamily="18" charset="0"/>
                        </a:rPr>
                        <a:t>32</a:t>
                      </a:r>
                      <a:endParaRPr lang="tr-TR" sz="1800" b="1" kern="5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spcBef>
                          <a:spcPts val="600"/>
                        </a:spcBef>
                        <a:spcAft>
                          <a:spcPts val="600"/>
                        </a:spcAft>
                      </a:pPr>
                      <a:r>
                        <a:rPr lang="tr-TR" sz="1800" kern="50">
                          <a:effectLst/>
                          <a:latin typeface="Times New Roman" panose="02020603050405020304" pitchFamily="18" charset="0"/>
                          <a:cs typeface="Times New Roman" panose="02020603050405020304" pitchFamily="18" charset="0"/>
                        </a:rPr>
                        <a:t>32</a:t>
                      </a:r>
                      <a:endParaRPr lang="tr-TR" sz="1800" b="1" kern="50">
                        <a:effectLst/>
                        <a:latin typeface="Times New Roman" panose="02020603050405020304" pitchFamily="18" charset="0"/>
                        <a:ea typeface="Droid Sans"/>
                        <a:cs typeface="Times New Roman" panose="02020603050405020304" pitchFamily="18" charset="0"/>
                      </a:endParaRPr>
                    </a:p>
                  </a:txBody>
                  <a:tcPr marL="68580" marR="68580" marT="0" marB="0"/>
                </a:tc>
                <a:extLst>
                  <a:ext uri="{0D108BD9-81ED-4DB2-BD59-A6C34878D82A}">
                    <a16:rowId xmlns:a16="http://schemas.microsoft.com/office/drawing/2014/main" val="1239664507"/>
                  </a:ext>
                </a:extLst>
              </a:tr>
              <a:tr h="221290">
                <a:tc>
                  <a:txBody>
                    <a:bodyPr/>
                    <a:lstStyle/>
                    <a:p>
                      <a:pPr algn="ctr">
                        <a:spcBef>
                          <a:spcPts val="600"/>
                        </a:spcBef>
                        <a:spcAft>
                          <a:spcPts val="600"/>
                        </a:spcAft>
                      </a:pPr>
                      <a:r>
                        <a:rPr lang="tr-TR" sz="1800" kern="50" dirty="0">
                          <a:effectLst/>
                          <a:latin typeface="Times New Roman" panose="02020603050405020304" pitchFamily="18" charset="0"/>
                          <a:cs typeface="Times New Roman" panose="02020603050405020304" pitchFamily="18" charset="0"/>
                        </a:rPr>
                        <a:t>64</a:t>
                      </a:r>
                      <a:endParaRPr lang="tr-TR" sz="1800" b="1" kern="50" dirty="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spcBef>
                          <a:spcPts val="600"/>
                        </a:spcBef>
                        <a:spcAft>
                          <a:spcPts val="600"/>
                        </a:spcAft>
                      </a:pPr>
                      <a:r>
                        <a:rPr lang="tr-TR" sz="1800" kern="50">
                          <a:effectLst/>
                          <a:latin typeface="Times New Roman" panose="02020603050405020304" pitchFamily="18" charset="0"/>
                          <a:cs typeface="Times New Roman" panose="02020603050405020304" pitchFamily="18" charset="0"/>
                        </a:rPr>
                        <a:t>64</a:t>
                      </a:r>
                      <a:endParaRPr lang="tr-TR" sz="1800" b="1" kern="50">
                        <a:effectLst/>
                        <a:latin typeface="Times New Roman" panose="02020603050405020304" pitchFamily="18" charset="0"/>
                        <a:ea typeface="Droid Sans"/>
                        <a:cs typeface="Times New Roman" panose="02020603050405020304" pitchFamily="18" charset="0"/>
                      </a:endParaRPr>
                    </a:p>
                  </a:txBody>
                  <a:tcPr marL="68580" marR="68580" marT="0" marB="0"/>
                </a:tc>
                <a:extLst>
                  <a:ext uri="{0D108BD9-81ED-4DB2-BD59-A6C34878D82A}">
                    <a16:rowId xmlns:a16="http://schemas.microsoft.com/office/drawing/2014/main" val="2896515632"/>
                  </a:ext>
                </a:extLst>
              </a:tr>
              <a:tr h="221290">
                <a:tc>
                  <a:txBody>
                    <a:bodyPr/>
                    <a:lstStyle/>
                    <a:p>
                      <a:pPr algn="ctr">
                        <a:spcBef>
                          <a:spcPts val="600"/>
                        </a:spcBef>
                        <a:spcAft>
                          <a:spcPts val="600"/>
                        </a:spcAft>
                      </a:pPr>
                      <a:r>
                        <a:rPr lang="tr-TR" sz="1800" kern="50" dirty="0">
                          <a:effectLst/>
                          <a:latin typeface="Times New Roman" panose="02020603050405020304" pitchFamily="18" charset="0"/>
                          <a:cs typeface="Times New Roman" panose="02020603050405020304" pitchFamily="18" charset="0"/>
                        </a:rPr>
                        <a:t>128</a:t>
                      </a:r>
                      <a:endParaRPr lang="tr-TR" sz="1800" b="1" kern="50" dirty="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spcBef>
                          <a:spcPts val="600"/>
                        </a:spcBef>
                        <a:spcAft>
                          <a:spcPts val="600"/>
                        </a:spcAft>
                      </a:pPr>
                      <a:r>
                        <a:rPr lang="tr-TR" sz="1800" kern="50" dirty="0">
                          <a:effectLst/>
                          <a:latin typeface="Times New Roman" panose="02020603050405020304" pitchFamily="18" charset="0"/>
                          <a:cs typeface="Times New Roman" panose="02020603050405020304" pitchFamily="18" charset="0"/>
                        </a:rPr>
                        <a:t>128</a:t>
                      </a:r>
                      <a:endParaRPr lang="tr-TR" sz="1800" b="1" kern="50" dirty="0">
                        <a:effectLst/>
                        <a:latin typeface="Times New Roman" panose="02020603050405020304" pitchFamily="18" charset="0"/>
                        <a:ea typeface="Droid Sans"/>
                        <a:cs typeface="Times New Roman" panose="02020603050405020304" pitchFamily="18" charset="0"/>
                      </a:endParaRPr>
                    </a:p>
                  </a:txBody>
                  <a:tcPr marL="68580" marR="68580" marT="0" marB="0"/>
                </a:tc>
                <a:extLst>
                  <a:ext uri="{0D108BD9-81ED-4DB2-BD59-A6C34878D82A}">
                    <a16:rowId xmlns:a16="http://schemas.microsoft.com/office/drawing/2014/main" val="2082096312"/>
                  </a:ext>
                </a:extLst>
              </a:tr>
            </a:tbl>
          </a:graphicData>
        </a:graphic>
      </p:graphicFrame>
    </p:spTree>
    <p:extLst>
      <p:ext uri="{BB962C8B-B14F-4D97-AF65-F5344CB8AC3E}">
        <p14:creationId xmlns:p14="http://schemas.microsoft.com/office/powerpoint/2010/main" val="19090038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03B1BBD2-28D5-42CA-831E-296F4AD212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989" y="294482"/>
            <a:ext cx="11292022" cy="1168558"/>
          </a:xfrm>
          <a:prstGeom prst="rect">
            <a:avLst/>
          </a:prstGeom>
        </p:spPr>
      </p:pic>
      <p:pic>
        <p:nvPicPr>
          <p:cNvPr id="4" name="Resim 3" descr="ekran görüntüsü içeren bir resim&#10;&#10;Açıklama otomatik olarak oluşturuldu">
            <a:extLst>
              <a:ext uri="{FF2B5EF4-FFF2-40B4-BE49-F238E27FC236}">
                <a16:creationId xmlns:a16="http://schemas.microsoft.com/office/drawing/2014/main" id="{E8FC191C-7B11-486C-A4ED-FB959EA298BD}"/>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93033" y="2240194"/>
            <a:ext cx="6874168" cy="4323324"/>
          </a:xfrm>
          <a:prstGeom prst="rect">
            <a:avLst/>
          </a:prstGeom>
          <a:noFill/>
          <a:ln>
            <a:noFill/>
          </a:ln>
        </p:spPr>
      </p:pic>
      <p:sp>
        <p:nvSpPr>
          <p:cNvPr id="2" name="Metin kutusu 1">
            <a:extLst>
              <a:ext uri="{FF2B5EF4-FFF2-40B4-BE49-F238E27FC236}">
                <a16:creationId xmlns:a16="http://schemas.microsoft.com/office/drawing/2014/main" id="{187845EA-5C0B-4D31-8DE3-36222C1D776D}"/>
              </a:ext>
            </a:extLst>
          </p:cNvPr>
          <p:cNvSpPr txBox="1"/>
          <p:nvPr/>
        </p:nvSpPr>
        <p:spPr>
          <a:xfrm>
            <a:off x="4461180" y="1666951"/>
            <a:ext cx="2537875" cy="369332"/>
          </a:xfrm>
          <a:prstGeom prst="rect">
            <a:avLst/>
          </a:prstGeom>
          <a:noFill/>
        </p:spPr>
        <p:txBody>
          <a:bodyPr wrap="none" rtlCol="0">
            <a:spAutoFit/>
          </a:bodyPr>
          <a:lstStyle/>
          <a:p>
            <a:pPr algn="ctr"/>
            <a:r>
              <a:rPr lang="tr-TR" b="1" dirty="0">
                <a:latin typeface="Times New Roman" panose="02020603050405020304" pitchFamily="18" charset="0"/>
                <a:cs typeface="Times New Roman" panose="02020603050405020304" pitchFamily="18" charset="0"/>
              </a:rPr>
              <a:t>Şekil 2: U-Net Mimarisi</a:t>
            </a:r>
          </a:p>
        </p:txBody>
      </p:sp>
    </p:spTree>
    <p:extLst>
      <p:ext uri="{BB962C8B-B14F-4D97-AF65-F5344CB8AC3E}">
        <p14:creationId xmlns:p14="http://schemas.microsoft.com/office/powerpoint/2010/main" val="23994722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7555E98-70FD-4F6A-82E5-FB8D19C62C7E}"/>
              </a:ext>
            </a:extLst>
          </p:cNvPr>
          <p:cNvSpPr>
            <a:spLocks noGrp="1"/>
          </p:cNvSpPr>
          <p:nvPr>
            <p:ph idx="1"/>
          </p:nvPr>
        </p:nvSpPr>
        <p:spPr/>
        <p:txBody>
          <a:bodyPr>
            <a:normAutofit lnSpcReduction="10000"/>
          </a:bodyPr>
          <a:lstStyle/>
          <a:p>
            <a:pPr marL="0" indent="0" algn="just">
              <a:lnSpc>
                <a:spcPct val="150000"/>
              </a:lnSpc>
              <a:spcBef>
                <a:spcPts val="600"/>
              </a:spcBef>
              <a:spcAft>
                <a:spcPts val="600"/>
              </a:spcAft>
              <a:buNone/>
            </a:pPr>
            <a:r>
              <a:rPr lang="tr-TR" sz="1800" b="1" kern="5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2.3. Hiper Parametre Optimizasyonu</a:t>
            </a:r>
            <a:endParaRPr lang="tr-TR" sz="1800" kern="50" dirty="0">
              <a:effectLst/>
              <a:latin typeface="Times New Roman" panose="02020603050405020304" pitchFamily="18" charset="0"/>
              <a:ea typeface="Droid Sans"/>
              <a:cs typeface="Times New Roman" panose="02020603050405020304" pitchFamily="18" charset="0"/>
            </a:endParaRPr>
          </a:p>
          <a:p>
            <a:pPr marL="0" indent="0" algn="just">
              <a:lnSpc>
                <a:spcPct val="150000"/>
              </a:lnSpc>
              <a:buNone/>
            </a:pPr>
            <a:r>
              <a:rPr lang="tr-TR" sz="1800" kern="5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Hiper parametre,</a:t>
            </a:r>
            <a:r>
              <a:rPr lang="tr-TR" sz="1800" b="1" kern="5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800" kern="5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üzerinde ittifak sağlanmış bir tanımı olmamasıyla birlikte bir soruna çözüm üretmek için kullanılan veri setine ve modele göre farklılık gösteren parametrelerdir. Hiper parametre optimizasyonunun amacı, herhangi bir sinir ağı modelinde, istenilen başarı kriterinden elde edilen sonucun en iyilenmesidir. </a:t>
            </a:r>
          </a:p>
          <a:p>
            <a:pPr marL="0" indent="0" algn="just">
              <a:lnSpc>
                <a:spcPct val="150000"/>
              </a:lnSpc>
              <a:buNone/>
            </a:pPr>
            <a:endParaRPr lang="tr-TR" sz="1800" kern="5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lnSpc>
                <a:spcPct val="150000"/>
              </a:lnSpc>
              <a:buNone/>
            </a:pPr>
            <a:r>
              <a:rPr lang="tr-TR" sz="1800" b="1" kern="5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2.3.1. Izgara Arama</a:t>
            </a:r>
            <a:endParaRPr lang="tr-TR" sz="1800" kern="50" dirty="0">
              <a:effectLst/>
              <a:latin typeface="Times New Roman" panose="02020603050405020304" pitchFamily="18" charset="0"/>
              <a:ea typeface="Droid Sans"/>
              <a:cs typeface="Times New Roman" panose="02020603050405020304" pitchFamily="18" charset="0"/>
            </a:endParaRPr>
          </a:p>
          <a:p>
            <a:pPr marL="0" indent="0" algn="just">
              <a:lnSpc>
                <a:spcPct val="150000"/>
              </a:lnSpc>
              <a:buNone/>
            </a:pPr>
            <a:r>
              <a:rPr lang="tr-TR" sz="1800" kern="5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Izgara Arama (</a:t>
            </a:r>
            <a:r>
              <a:rPr lang="en-US" sz="1800" kern="5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Grid Search</a:t>
            </a:r>
            <a:r>
              <a:rPr lang="tr-TR" sz="1800" kern="5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hiper parametre optimizasyonu için en sık kullanılan stratejilerden biridir.</a:t>
            </a:r>
            <a:r>
              <a:rPr lang="tr-TR" sz="1800" kern="50" dirty="0">
                <a:solidFill>
                  <a:srgbClr val="000000"/>
                </a:solidFill>
                <a:effectLst/>
                <a:latin typeface="Times New Roman" panose="02020603050405020304" pitchFamily="18" charset="0"/>
                <a:ea typeface="Times New Roman" panose="02020603050405020304" pitchFamily="18" charset="0"/>
              </a:rPr>
              <a:t> Izgara arama sayesinde belirlenen aralıktaki değerler içerisinde yer alan tüm değerlerin kombinasyonu için tüm ağ eğitilir ve en iyi kombinasyona sahip değerler hiper parametre olarak seçilir.</a:t>
            </a:r>
            <a:endParaRPr lang="tr-TR" sz="1800" dirty="0">
              <a:latin typeface="Times New Roman" panose="02020603050405020304" pitchFamily="18" charset="0"/>
              <a:cs typeface="Times New Roman" panose="02020603050405020304" pitchFamily="18" charset="0"/>
            </a:endParaRPr>
          </a:p>
          <a:p>
            <a:pPr marL="0" indent="0" algn="just">
              <a:lnSpc>
                <a:spcPct val="150000"/>
              </a:lnSpc>
              <a:buNone/>
            </a:pPr>
            <a:endParaRPr lang="tr-TR" sz="1800" dirty="0">
              <a:latin typeface="Times New Roman" panose="02020603050405020304" pitchFamily="18" charset="0"/>
              <a:cs typeface="Times New Roman" panose="02020603050405020304" pitchFamily="18" charset="0"/>
            </a:endParaRPr>
          </a:p>
        </p:txBody>
      </p:sp>
      <p:pic>
        <p:nvPicPr>
          <p:cNvPr id="5" name="Resim 4">
            <a:extLst>
              <a:ext uri="{FF2B5EF4-FFF2-40B4-BE49-F238E27FC236}">
                <a16:creationId xmlns:a16="http://schemas.microsoft.com/office/drawing/2014/main" id="{03B1BBD2-28D5-42CA-831E-296F4AD212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989" y="294482"/>
            <a:ext cx="11292022" cy="1168558"/>
          </a:xfrm>
          <a:prstGeom prst="rect">
            <a:avLst/>
          </a:prstGeom>
        </p:spPr>
      </p:pic>
    </p:spTree>
    <p:extLst>
      <p:ext uri="{BB962C8B-B14F-4D97-AF65-F5344CB8AC3E}">
        <p14:creationId xmlns:p14="http://schemas.microsoft.com/office/powerpoint/2010/main" val="34871893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7555E98-70FD-4F6A-82E5-FB8D19C62C7E}"/>
              </a:ext>
            </a:extLst>
          </p:cNvPr>
          <p:cNvSpPr>
            <a:spLocks noGrp="1"/>
          </p:cNvSpPr>
          <p:nvPr>
            <p:ph idx="1"/>
          </p:nvPr>
        </p:nvSpPr>
        <p:spPr/>
        <p:txBody>
          <a:bodyPr>
            <a:normAutofit/>
          </a:bodyPr>
          <a:lstStyle/>
          <a:p>
            <a:pPr marL="0" indent="0" algn="just">
              <a:lnSpc>
                <a:spcPct val="150000"/>
              </a:lnSpc>
              <a:spcBef>
                <a:spcPts val="600"/>
              </a:spcBef>
              <a:spcAft>
                <a:spcPts val="600"/>
              </a:spcAft>
              <a:buNone/>
            </a:pPr>
            <a:r>
              <a:rPr lang="tr-TR" sz="2000" b="1" dirty="0">
                <a:latin typeface="Times New Roman" panose="02020603050405020304" pitchFamily="18" charset="0"/>
                <a:cs typeface="Times New Roman" panose="02020603050405020304" pitchFamily="18" charset="0"/>
              </a:rPr>
              <a:t>2.3.2 Optimize Edilen Hiper Parametreler</a:t>
            </a:r>
          </a:p>
          <a:p>
            <a:pPr marL="0" indent="0" algn="just">
              <a:lnSpc>
                <a:spcPct val="150000"/>
              </a:lnSpc>
              <a:spcBef>
                <a:spcPts val="600"/>
              </a:spcBef>
              <a:spcAft>
                <a:spcPts val="600"/>
              </a:spcAft>
              <a:buNone/>
            </a:pPr>
            <a:r>
              <a:rPr lang="tr-TR" sz="1800" b="1" kern="50" dirty="0">
                <a:solidFill>
                  <a:srgbClr val="000000"/>
                </a:solidFill>
                <a:effectLst/>
                <a:latin typeface="Times New Roman" panose="02020603050405020304" pitchFamily="18" charset="0"/>
                <a:ea typeface="Times New Roman" panose="02020603050405020304" pitchFamily="18" charset="0"/>
              </a:rPr>
              <a:t>Parça boyutu (Batch_size)</a:t>
            </a:r>
            <a:r>
              <a:rPr lang="tr-TR" sz="1800" kern="50" dirty="0">
                <a:solidFill>
                  <a:srgbClr val="000000"/>
                </a:solidFill>
                <a:effectLst/>
                <a:latin typeface="Times New Roman" panose="02020603050405020304" pitchFamily="18" charset="0"/>
                <a:ea typeface="Times New Roman" panose="02020603050405020304" pitchFamily="18" charset="0"/>
              </a:rPr>
              <a:t>, </a:t>
            </a:r>
            <a:r>
              <a:rPr lang="tr-TR" sz="1800" kern="5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veri seti içerisindeki verilerin </a:t>
            </a:r>
            <a:r>
              <a:rPr lang="tr-TR" sz="1800" kern="5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kaç parça olarak alınmasını belirler.</a:t>
            </a:r>
          </a:p>
          <a:p>
            <a:pPr marL="0" indent="0" algn="just">
              <a:lnSpc>
                <a:spcPct val="150000"/>
              </a:lnSpc>
              <a:spcBef>
                <a:spcPts val="600"/>
              </a:spcBef>
              <a:spcAft>
                <a:spcPts val="600"/>
              </a:spcAft>
              <a:buNone/>
            </a:pPr>
            <a:r>
              <a:rPr lang="tr-TR" sz="1800" b="1" kern="50" dirty="0">
                <a:solidFill>
                  <a:srgbClr val="000000"/>
                </a:solidFill>
                <a:effectLst/>
                <a:latin typeface="Times New Roman" panose="02020603050405020304" pitchFamily="18" charset="0"/>
                <a:ea typeface="Times New Roman" panose="02020603050405020304" pitchFamily="18" charset="0"/>
                <a:cs typeface="font298"/>
              </a:rPr>
              <a:t>Devir (</a:t>
            </a:r>
            <a:r>
              <a:rPr lang="en-US" sz="1800" b="1" kern="50" dirty="0">
                <a:solidFill>
                  <a:srgbClr val="000000"/>
                </a:solidFill>
                <a:effectLst/>
                <a:latin typeface="Times New Roman" panose="02020603050405020304" pitchFamily="18" charset="0"/>
                <a:ea typeface="Times New Roman" panose="02020603050405020304" pitchFamily="18" charset="0"/>
                <a:cs typeface="font298"/>
              </a:rPr>
              <a:t>epoch</a:t>
            </a:r>
            <a:r>
              <a:rPr lang="tr-TR" sz="1800" b="1" kern="50" dirty="0">
                <a:solidFill>
                  <a:srgbClr val="000000"/>
                </a:solidFill>
                <a:effectLst/>
                <a:latin typeface="Times New Roman" panose="02020603050405020304" pitchFamily="18" charset="0"/>
                <a:ea typeface="Times New Roman" panose="02020603050405020304" pitchFamily="18" charset="0"/>
                <a:cs typeface="font298"/>
              </a:rPr>
              <a:t>) sayısı</a:t>
            </a:r>
            <a:r>
              <a:rPr lang="tr-TR" sz="1800" kern="50" dirty="0">
                <a:solidFill>
                  <a:srgbClr val="000000"/>
                </a:solidFill>
                <a:effectLst/>
                <a:latin typeface="Times New Roman" panose="02020603050405020304" pitchFamily="18" charset="0"/>
                <a:ea typeface="Times New Roman" panose="02020603050405020304" pitchFamily="18" charset="0"/>
                <a:cs typeface="font298"/>
              </a:rPr>
              <a:t>, Öğrenme işleminin gerçekleşme sayısıdır.</a:t>
            </a:r>
            <a:endParaRPr lang="tr-TR" sz="1800" kern="50" dirty="0">
              <a:latin typeface="Calibri" panose="020F0502020204030204" pitchFamily="34" charset="0"/>
              <a:ea typeface="Times New Roman" panose="02020603050405020304" pitchFamily="18" charset="0"/>
              <a:cs typeface="font298"/>
            </a:endParaRPr>
          </a:p>
          <a:p>
            <a:pPr marL="0" indent="0" algn="just">
              <a:lnSpc>
                <a:spcPct val="150000"/>
              </a:lnSpc>
              <a:spcBef>
                <a:spcPts val="600"/>
              </a:spcBef>
              <a:spcAft>
                <a:spcPts val="600"/>
              </a:spcAft>
              <a:buNone/>
            </a:pPr>
            <a:r>
              <a:rPr lang="tr-TR" sz="1800" b="1" kern="50" dirty="0">
                <a:solidFill>
                  <a:srgbClr val="000000"/>
                </a:solidFill>
                <a:effectLst/>
                <a:latin typeface="Times New Roman" panose="02020603050405020304" pitchFamily="18" charset="0"/>
                <a:ea typeface="Times New Roman" panose="02020603050405020304" pitchFamily="18" charset="0"/>
                <a:cs typeface="font298"/>
              </a:rPr>
              <a:t>Optimizasyon yöntemi (</a:t>
            </a:r>
            <a:r>
              <a:rPr lang="en-US" sz="1800" b="1" kern="50" dirty="0">
                <a:solidFill>
                  <a:srgbClr val="000000"/>
                </a:solidFill>
                <a:effectLst/>
                <a:latin typeface="Times New Roman" panose="02020603050405020304" pitchFamily="18" charset="0"/>
                <a:ea typeface="Times New Roman" panose="02020603050405020304" pitchFamily="18" charset="0"/>
                <a:cs typeface="font298"/>
              </a:rPr>
              <a:t>optimizer</a:t>
            </a:r>
            <a:r>
              <a:rPr lang="tr-TR" sz="1800" b="1" kern="50" dirty="0">
                <a:solidFill>
                  <a:srgbClr val="000000"/>
                </a:solidFill>
                <a:effectLst/>
                <a:latin typeface="Times New Roman" panose="02020603050405020304" pitchFamily="18" charset="0"/>
                <a:ea typeface="Times New Roman" panose="02020603050405020304" pitchFamily="18" charset="0"/>
                <a:cs typeface="font298"/>
              </a:rPr>
              <a:t>)</a:t>
            </a:r>
            <a:r>
              <a:rPr lang="tr-TR" sz="1800" kern="50" dirty="0">
                <a:solidFill>
                  <a:srgbClr val="000000"/>
                </a:solidFill>
                <a:effectLst/>
                <a:latin typeface="Times New Roman" panose="02020603050405020304" pitchFamily="18" charset="0"/>
                <a:ea typeface="Times New Roman" panose="02020603050405020304" pitchFamily="18" charset="0"/>
                <a:cs typeface="font298"/>
              </a:rPr>
              <a:t>, doğrusal olmayan sorunların çözümü için en uygun değerin bulunmasını sağlamaktadı</a:t>
            </a:r>
            <a:r>
              <a:rPr lang="tr-TR" sz="1800" kern="50" dirty="0">
                <a:solidFill>
                  <a:srgbClr val="000000"/>
                </a:solidFill>
                <a:latin typeface="Times New Roman" panose="02020603050405020304" pitchFamily="18" charset="0"/>
                <a:ea typeface="Times New Roman" panose="02020603050405020304" pitchFamily="18" charset="0"/>
                <a:cs typeface="font298"/>
              </a:rPr>
              <a:t>r.</a:t>
            </a:r>
          </a:p>
          <a:p>
            <a:pPr marL="0" indent="0" algn="just">
              <a:lnSpc>
                <a:spcPct val="150000"/>
              </a:lnSpc>
              <a:spcBef>
                <a:spcPts val="600"/>
              </a:spcBef>
              <a:spcAft>
                <a:spcPts val="600"/>
              </a:spcAft>
              <a:buNone/>
            </a:pPr>
            <a:r>
              <a:rPr lang="tr-TR" sz="1800" kern="50" dirty="0">
                <a:solidFill>
                  <a:srgbClr val="000000"/>
                </a:solidFill>
                <a:latin typeface="Times New Roman" panose="02020603050405020304" pitchFamily="18" charset="0"/>
                <a:cs typeface="Times New Roman" panose="02020603050405020304" pitchFamily="18" charset="0"/>
              </a:rPr>
              <a:t>Bu çalışmada; </a:t>
            </a:r>
            <a:r>
              <a:rPr lang="tr-TR" sz="1800" b="1" kern="50" dirty="0">
                <a:solidFill>
                  <a:srgbClr val="000000"/>
                </a:solidFill>
                <a:latin typeface="Times New Roman" panose="02020603050405020304" pitchFamily="18" charset="0"/>
                <a:cs typeface="Times New Roman" panose="02020603050405020304" pitchFamily="18" charset="0"/>
              </a:rPr>
              <a:t>Adam</a:t>
            </a:r>
            <a:r>
              <a:rPr lang="tr-TR" sz="1800" kern="50" dirty="0">
                <a:solidFill>
                  <a:srgbClr val="000000"/>
                </a:solidFill>
                <a:latin typeface="Times New Roman" panose="02020603050405020304" pitchFamily="18" charset="0"/>
                <a:cs typeface="Times New Roman" panose="02020603050405020304" pitchFamily="18" charset="0"/>
              </a:rPr>
              <a:t>, </a:t>
            </a:r>
            <a:r>
              <a:rPr lang="tr-TR" sz="1800" b="1" kern="50" dirty="0">
                <a:solidFill>
                  <a:srgbClr val="000000"/>
                </a:solidFill>
                <a:latin typeface="Times New Roman" panose="02020603050405020304" pitchFamily="18" charset="0"/>
                <a:cs typeface="Times New Roman" panose="02020603050405020304" pitchFamily="18" charset="0"/>
              </a:rPr>
              <a:t>Stokastik Gradyan İnişi (SGD)</a:t>
            </a:r>
            <a:r>
              <a:rPr lang="tr-TR" sz="1800" kern="50" dirty="0">
                <a:solidFill>
                  <a:srgbClr val="000000"/>
                </a:solidFill>
                <a:latin typeface="Times New Roman" panose="02020603050405020304" pitchFamily="18" charset="0"/>
                <a:cs typeface="Times New Roman" panose="02020603050405020304" pitchFamily="18" charset="0"/>
              </a:rPr>
              <a:t>, </a:t>
            </a:r>
            <a:r>
              <a:rPr lang="tr-TR" sz="1800" b="1" kern="50" dirty="0">
                <a:solidFill>
                  <a:srgbClr val="000000"/>
                </a:solidFill>
                <a:latin typeface="Times New Roman" panose="02020603050405020304" pitchFamily="18" charset="0"/>
                <a:cs typeface="Times New Roman" panose="02020603050405020304" pitchFamily="18" charset="0"/>
              </a:rPr>
              <a:t>RMSProp</a:t>
            </a:r>
            <a:r>
              <a:rPr lang="tr-TR" sz="1800" kern="50" dirty="0">
                <a:solidFill>
                  <a:srgbClr val="000000"/>
                </a:solidFill>
                <a:latin typeface="Times New Roman" panose="02020603050405020304" pitchFamily="18" charset="0"/>
                <a:cs typeface="Times New Roman" panose="02020603050405020304" pitchFamily="18" charset="0"/>
              </a:rPr>
              <a:t> ve </a:t>
            </a:r>
            <a:r>
              <a:rPr lang="tr-TR" sz="1800" b="1" kern="50" dirty="0">
                <a:solidFill>
                  <a:srgbClr val="000000"/>
                </a:solidFill>
                <a:latin typeface="Times New Roman" panose="02020603050405020304" pitchFamily="18" charset="0"/>
                <a:cs typeface="Times New Roman" panose="02020603050405020304" pitchFamily="18" charset="0"/>
              </a:rPr>
              <a:t>AdaDelta</a:t>
            </a:r>
            <a:r>
              <a:rPr lang="tr-TR" sz="1800" kern="50" dirty="0">
                <a:solidFill>
                  <a:srgbClr val="000000"/>
                </a:solidFill>
                <a:latin typeface="Times New Roman" panose="02020603050405020304" pitchFamily="18" charset="0"/>
                <a:cs typeface="Times New Roman" panose="02020603050405020304" pitchFamily="18" charset="0"/>
              </a:rPr>
              <a:t> optimizasyon yöntemleri kullanılmıştır.</a:t>
            </a:r>
            <a:endParaRPr lang="tr-TR" sz="1800" dirty="0">
              <a:latin typeface="Times New Roman" panose="02020603050405020304" pitchFamily="18" charset="0"/>
              <a:cs typeface="Times New Roman" panose="02020603050405020304" pitchFamily="18" charset="0"/>
            </a:endParaRPr>
          </a:p>
        </p:txBody>
      </p:sp>
      <p:pic>
        <p:nvPicPr>
          <p:cNvPr id="5" name="Resim 4">
            <a:extLst>
              <a:ext uri="{FF2B5EF4-FFF2-40B4-BE49-F238E27FC236}">
                <a16:creationId xmlns:a16="http://schemas.microsoft.com/office/drawing/2014/main" id="{03B1BBD2-28D5-42CA-831E-296F4AD212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989" y="294482"/>
            <a:ext cx="11292022" cy="1168558"/>
          </a:xfrm>
          <a:prstGeom prst="rect">
            <a:avLst/>
          </a:prstGeom>
        </p:spPr>
      </p:pic>
    </p:spTree>
    <p:extLst>
      <p:ext uri="{BB962C8B-B14F-4D97-AF65-F5344CB8AC3E}">
        <p14:creationId xmlns:p14="http://schemas.microsoft.com/office/powerpoint/2010/main" val="25353690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7555E98-70FD-4F6A-82E5-FB8D19C62C7E}"/>
              </a:ext>
            </a:extLst>
          </p:cNvPr>
          <p:cNvSpPr>
            <a:spLocks noGrp="1"/>
          </p:cNvSpPr>
          <p:nvPr>
            <p:ph idx="1"/>
          </p:nvPr>
        </p:nvSpPr>
        <p:spPr>
          <a:xfrm>
            <a:off x="787791" y="1825624"/>
            <a:ext cx="10566009" cy="5032375"/>
          </a:xfrm>
        </p:spPr>
        <p:txBody>
          <a:bodyPr>
            <a:normAutofit/>
          </a:bodyPr>
          <a:lstStyle/>
          <a:p>
            <a:pPr marL="0" indent="0" algn="ctr">
              <a:lnSpc>
                <a:spcPct val="150000"/>
              </a:lnSpc>
              <a:spcBef>
                <a:spcPts val="600"/>
              </a:spcBef>
              <a:spcAft>
                <a:spcPts val="600"/>
              </a:spcAft>
              <a:buNone/>
            </a:pPr>
            <a:r>
              <a:rPr lang="en-US" sz="2400" b="1" kern="50" dirty="0">
                <a:effectLst/>
                <a:latin typeface="Times New Roman" panose="02020603050405020304" pitchFamily="18" charset="0"/>
                <a:ea typeface="Droid Sans"/>
              </a:rPr>
              <a:t>3. Araştırma Sonuçları ve Tartışma</a:t>
            </a:r>
            <a:r>
              <a:rPr lang="en-US" sz="2400" b="1" kern="50" dirty="0">
                <a:solidFill>
                  <a:srgbClr val="000000"/>
                </a:solidFill>
                <a:effectLst/>
                <a:latin typeface="Times New Roman" panose="02020603050405020304" pitchFamily="18" charset="0"/>
                <a:ea typeface="Times New Roman" panose="02020603050405020304" pitchFamily="18" charset="0"/>
              </a:rPr>
              <a:t> </a:t>
            </a:r>
            <a:endParaRPr lang="tr-TR" sz="2400" b="1" kern="50" dirty="0">
              <a:effectLst/>
              <a:latin typeface="Times New Roman" panose="02020603050405020304" pitchFamily="18" charset="0"/>
              <a:ea typeface="Droid Sans"/>
            </a:endParaRPr>
          </a:p>
          <a:p>
            <a:pPr marL="0" indent="0" algn="just">
              <a:lnSpc>
                <a:spcPct val="150000"/>
              </a:lnSpc>
              <a:spcBef>
                <a:spcPts val="600"/>
              </a:spcBef>
              <a:spcAft>
                <a:spcPts val="600"/>
              </a:spcAft>
              <a:buNone/>
            </a:pPr>
            <a:r>
              <a:rPr lang="tr-TR" sz="2000" b="1" kern="50" dirty="0">
                <a:effectLst/>
                <a:latin typeface="Times New Roman" panose="02020603050405020304" pitchFamily="18" charset="0"/>
                <a:ea typeface="Droid Sans"/>
                <a:cs typeface="font298"/>
              </a:rPr>
              <a:t>3.1.</a:t>
            </a:r>
            <a:r>
              <a:rPr lang="tr-TR" sz="2000" kern="50" dirty="0">
                <a:effectLst/>
                <a:latin typeface="Calibri" panose="020F0502020204030204" pitchFamily="34" charset="0"/>
                <a:ea typeface="Droid Sans"/>
                <a:cs typeface="font298"/>
              </a:rPr>
              <a:t> </a:t>
            </a:r>
            <a:r>
              <a:rPr lang="tr-TR" sz="2000" b="1" kern="50" dirty="0">
                <a:effectLst/>
                <a:latin typeface="Times New Roman" panose="02020603050405020304" pitchFamily="18" charset="0"/>
                <a:ea typeface="Droid Sans"/>
                <a:cs typeface="font298"/>
              </a:rPr>
              <a:t>Çalışmanın Adam Optimizasyonu ile Gerçekleştirilmesi</a:t>
            </a:r>
          </a:p>
          <a:p>
            <a:pPr marL="0" indent="0" algn="just">
              <a:lnSpc>
                <a:spcPct val="150000"/>
              </a:lnSpc>
              <a:spcBef>
                <a:spcPts val="600"/>
              </a:spcBef>
              <a:spcAft>
                <a:spcPts val="600"/>
              </a:spcAft>
              <a:buNone/>
            </a:pPr>
            <a:r>
              <a:rPr lang="tr-TR" sz="1800" kern="50" dirty="0">
                <a:solidFill>
                  <a:srgbClr val="000000"/>
                </a:solidFill>
                <a:effectLst/>
                <a:latin typeface="Times New Roman" panose="02020603050405020304" pitchFamily="18" charset="0"/>
                <a:ea typeface="Times New Roman" panose="02020603050405020304" pitchFamily="18" charset="0"/>
                <a:cs typeface="font298"/>
              </a:rPr>
              <a:t>Çekirdek tespiti için oluşturulan modelin ilgili veri seti içerisindeki eğitim verilerinin tamamını çalıştırması bir tur sayısı (epoch) olarak değerlendirildiği için çalışmadaki epoch sayısı 100 ve batch size değeri 16 olarak belirlenmiştir ancak erken durdurma fonksiyonu 21. tur sayısı tamamlandığında bitirilmiştir. Sonuçlar Tablo 3’te verilmektedir.</a:t>
            </a:r>
          </a:p>
          <a:p>
            <a:pPr marL="0" indent="0" algn="just">
              <a:lnSpc>
                <a:spcPct val="150000"/>
              </a:lnSpc>
              <a:spcBef>
                <a:spcPts val="600"/>
              </a:spcBef>
              <a:spcAft>
                <a:spcPts val="600"/>
              </a:spcAft>
              <a:buNone/>
            </a:pPr>
            <a:r>
              <a:rPr lang="tr-TR" sz="1800" b="1" kern="50" dirty="0">
                <a:effectLst/>
                <a:latin typeface="Times New Roman" panose="02020603050405020304" pitchFamily="18" charset="0"/>
                <a:ea typeface="Droid Sans"/>
                <a:cs typeface="Times New Roman" panose="02020603050405020304" pitchFamily="18" charset="0"/>
              </a:rPr>
              <a:t>	     Tablo 3: </a:t>
            </a:r>
            <a:r>
              <a:rPr lang="tr-TR" sz="1800" b="1" kern="50" dirty="0">
                <a:solidFill>
                  <a:srgbClr val="000000"/>
                </a:solidFill>
                <a:effectLst/>
                <a:latin typeface="Times New Roman" panose="02020603050405020304" pitchFamily="18" charset="0"/>
                <a:ea typeface="Times New Roman" panose="02020603050405020304" pitchFamily="18" charset="0"/>
              </a:rPr>
              <a:t>Eğitim Verileri için Modele ait Yitim Fonksiyonu ve Doğruluk Sonuçları</a:t>
            </a:r>
            <a:endParaRPr lang="tr-TR" sz="1800" b="1" kern="50" dirty="0">
              <a:effectLst/>
              <a:latin typeface="Times New Roman" panose="02020603050405020304" pitchFamily="18" charset="0"/>
              <a:ea typeface="Droid Sans"/>
              <a:cs typeface="Times New Roman" panose="02020603050405020304" pitchFamily="18" charset="0"/>
            </a:endParaRPr>
          </a:p>
          <a:p>
            <a:pPr marL="0" indent="0" algn="just">
              <a:lnSpc>
                <a:spcPct val="150000"/>
              </a:lnSpc>
              <a:spcBef>
                <a:spcPts val="600"/>
              </a:spcBef>
              <a:spcAft>
                <a:spcPts val="600"/>
              </a:spcAft>
              <a:buNone/>
            </a:pPr>
            <a:endParaRPr lang="tr-TR" sz="1800" kern="50" dirty="0">
              <a:effectLst/>
              <a:latin typeface="Calibri" panose="020F0502020204030204" pitchFamily="34" charset="0"/>
              <a:ea typeface="Droid Sans"/>
              <a:cs typeface="font298"/>
            </a:endParaRPr>
          </a:p>
          <a:p>
            <a:pPr marL="0" indent="0" algn="just">
              <a:lnSpc>
                <a:spcPct val="150000"/>
              </a:lnSpc>
              <a:spcBef>
                <a:spcPts val="600"/>
              </a:spcBef>
              <a:spcAft>
                <a:spcPts val="600"/>
              </a:spcAft>
              <a:buNone/>
            </a:pPr>
            <a:endParaRPr lang="tr-TR" sz="2000" dirty="0">
              <a:latin typeface="Times New Roman" panose="02020603050405020304" pitchFamily="18" charset="0"/>
              <a:cs typeface="Times New Roman" panose="02020603050405020304" pitchFamily="18" charset="0"/>
            </a:endParaRPr>
          </a:p>
        </p:txBody>
      </p:sp>
      <p:pic>
        <p:nvPicPr>
          <p:cNvPr id="5" name="Resim 4">
            <a:extLst>
              <a:ext uri="{FF2B5EF4-FFF2-40B4-BE49-F238E27FC236}">
                <a16:creationId xmlns:a16="http://schemas.microsoft.com/office/drawing/2014/main" id="{03B1BBD2-28D5-42CA-831E-296F4AD212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989" y="294482"/>
            <a:ext cx="11292022" cy="1168558"/>
          </a:xfrm>
          <a:prstGeom prst="rect">
            <a:avLst/>
          </a:prstGeom>
        </p:spPr>
      </p:pic>
      <p:graphicFrame>
        <p:nvGraphicFramePr>
          <p:cNvPr id="2" name="Tablo 1">
            <a:extLst>
              <a:ext uri="{FF2B5EF4-FFF2-40B4-BE49-F238E27FC236}">
                <a16:creationId xmlns:a16="http://schemas.microsoft.com/office/drawing/2014/main" id="{A41BA519-69FF-4307-B6F9-3DD26E2D1A9D}"/>
              </a:ext>
            </a:extLst>
          </p:cNvPr>
          <p:cNvGraphicFramePr>
            <a:graphicFrameLocks noGrp="1"/>
          </p:cNvGraphicFramePr>
          <p:nvPr>
            <p:extLst>
              <p:ext uri="{D42A27DB-BD31-4B8C-83A1-F6EECF244321}">
                <p14:modId xmlns:p14="http://schemas.microsoft.com/office/powerpoint/2010/main" val="755062207"/>
              </p:ext>
            </p:extLst>
          </p:nvPr>
        </p:nvGraphicFramePr>
        <p:xfrm>
          <a:off x="3220158" y="5412727"/>
          <a:ext cx="5751684" cy="951989"/>
        </p:xfrm>
        <a:graphic>
          <a:graphicData uri="http://schemas.openxmlformats.org/drawingml/2006/table">
            <a:tbl>
              <a:tblPr firstRow="1" firstCol="1" bandRow="1">
                <a:tableStyleId>{5C22544A-7EE6-4342-B048-85BDC9FD1C3A}</a:tableStyleId>
              </a:tblPr>
              <a:tblGrid>
                <a:gridCol w="2875842">
                  <a:extLst>
                    <a:ext uri="{9D8B030D-6E8A-4147-A177-3AD203B41FA5}">
                      <a16:colId xmlns:a16="http://schemas.microsoft.com/office/drawing/2014/main" val="2119715191"/>
                    </a:ext>
                  </a:extLst>
                </a:gridCol>
                <a:gridCol w="2875842">
                  <a:extLst>
                    <a:ext uri="{9D8B030D-6E8A-4147-A177-3AD203B41FA5}">
                      <a16:colId xmlns:a16="http://schemas.microsoft.com/office/drawing/2014/main" val="713557147"/>
                    </a:ext>
                  </a:extLst>
                </a:gridCol>
              </a:tblGrid>
              <a:tr h="346326">
                <a:tc>
                  <a:txBody>
                    <a:bodyPr/>
                    <a:lstStyle/>
                    <a:p>
                      <a:pPr algn="ctr">
                        <a:lnSpc>
                          <a:spcPct val="115000"/>
                        </a:lnSpc>
                        <a:spcBef>
                          <a:spcPts val="600"/>
                        </a:spcBef>
                        <a:spcAft>
                          <a:spcPts val="600"/>
                        </a:spcAft>
                      </a:pPr>
                      <a:r>
                        <a:rPr lang="tr-TR" sz="1800" kern="50" dirty="0">
                          <a:effectLst/>
                          <a:latin typeface="Times New Roman" panose="02020603050405020304" pitchFamily="18" charset="0"/>
                          <a:cs typeface="Times New Roman" panose="02020603050405020304" pitchFamily="18" charset="0"/>
                        </a:rPr>
                        <a:t>Yitim (Loss) Fonksiyonu</a:t>
                      </a:r>
                      <a:endParaRPr lang="tr-TR" sz="1800" kern="50" dirty="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Doğruluk (Accuracy) Değeri</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extLst>
                  <a:ext uri="{0D108BD9-81ED-4DB2-BD59-A6C34878D82A}">
                    <a16:rowId xmlns:a16="http://schemas.microsoft.com/office/drawing/2014/main" val="2355685816"/>
                  </a:ext>
                </a:extLst>
              </a:tr>
              <a:tr h="346326">
                <a:tc>
                  <a:txBody>
                    <a:bodyPr/>
                    <a:lstStyle/>
                    <a:p>
                      <a:pPr algn="ctr">
                        <a:lnSpc>
                          <a:spcPct val="115000"/>
                        </a:lnSpc>
                        <a:spcBef>
                          <a:spcPts val="600"/>
                        </a:spcBef>
                        <a:spcAft>
                          <a:spcPts val="600"/>
                        </a:spcAft>
                      </a:pPr>
                      <a:r>
                        <a:rPr lang="tr-TR" sz="1800" kern="50" dirty="0">
                          <a:effectLst/>
                          <a:latin typeface="Times New Roman" panose="02020603050405020304" pitchFamily="18" charset="0"/>
                          <a:cs typeface="Times New Roman" panose="02020603050405020304" pitchFamily="18" charset="0"/>
                        </a:rPr>
                        <a:t>0.0828</a:t>
                      </a:r>
                      <a:endParaRPr lang="tr-TR" sz="1800" kern="50" dirty="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dirty="0">
                          <a:effectLst/>
                          <a:latin typeface="Times New Roman" panose="02020603050405020304" pitchFamily="18" charset="0"/>
                          <a:cs typeface="Times New Roman" panose="02020603050405020304" pitchFamily="18" charset="0"/>
                        </a:rPr>
                        <a:t>0.9677</a:t>
                      </a:r>
                      <a:endParaRPr lang="tr-TR" sz="1800" kern="50" dirty="0">
                        <a:effectLst/>
                        <a:latin typeface="Times New Roman" panose="02020603050405020304" pitchFamily="18" charset="0"/>
                        <a:ea typeface="Droid Sans"/>
                        <a:cs typeface="Times New Roman" panose="02020603050405020304" pitchFamily="18" charset="0"/>
                      </a:endParaRPr>
                    </a:p>
                  </a:txBody>
                  <a:tcPr marL="68580" marR="68580" marT="0" marB="0"/>
                </a:tc>
                <a:extLst>
                  <a:ext uri="{0D108BD9-81ED-4DB2-BD59-A6C34878D82A}">
                    <a16:rowId xmlns:a16="http://schemas.microsoft.com/office/drawing/2014/main" val="3785755602"/>
                  </a:ext>
                </a:extLst>
              </a:tr>
            </a:tbl>
          </a:graphicData>
        </a:graphic>
      </p:graphicFrame>
    </p:spTree>
    <p:extLst>
      <p:ext uri="{BB962C8B-B14F-4D97-AF65-F5344CB8AC3E}">
        <p14:creationId xmlns:p14="http://schemas.microsoft.com/office/powerpoint/2010/main" val="16561738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7555E98-70FD-4F6A-82E5-FB8D19C62C7E}"/>
              </a:ext>
            </a:extLst>
          </p:cNvPr>
          <p:cNvSpPr>
            <a:spLocks noGrp="1"/>
          </p:cNvSpPr>
          <p:nvPr>
            <p:ph idx="1"/>
          </p:nvPr>
        </p:nvSpPr>
        <p:spPr>
          <a:xfrm>
            <a:off x="838200" y="1684944"/>
            <a:ext cx="10612902" cy="5032375"/>
          </a:xfrm>
        </p:spPr>
        <p:txBody>
          <a:bodyPr>
            <a:normAutofit/>
          </a:bodyPr>
          <a:lstStyle/>
          <a:p>
            <a:pPr marL="0" indent="0" algn="just">
              <a:lnSpc>
                <a:spcPct val="150000"/>
              </a:lnSpc>
              <a:spcBef>
                <a:spcPts val="600"/>
              </a:spcBef>
              <a:spcAft>
                <a:spcPts val="600"/>
              </a:spcAft>
              <a:buNone/>
            </a:pPr>
            <a:r>
              <a:rPr lang="tr-TR" sz="1800" dirty="0">
                <a:latin typeface="Times New Roman" panose="02020603050405020304" pitchFamily="18" charset="0"/>
                <a:cs typeface="Times New Roman" panose="02020603050405020304" pitchFamily="18" charset="0"/>
              </a:rPr>
              <a:t>Şekil 3’te ise bir eğitim görüntüsü ve ona ait maske görüntüsü ile modelin uygulandığı eğitim görüntüsü gösterilmektedir.</a:t>
            </a:r>
          </a:p>
          <a:p>
            <a:pPr marL="0" indent="0" algn="just">
              <a:lnSpc>
                <a:spcPct val="150000"/>
              </a:lnSpc>
              <a:spcBef>
                <a:spcPts val="600"/>
              </a:spcBef>
              <a:spcAft>
                <a:spcPts val="600"/>
              </a:spcAft>
              <a:buNone/>
            </a:pPr>
            <a:endParaRPr lang="tr-TR" sz="2000" dirty="0">
              <a:latin typeface="Times New Roman" panose="02020603050405020304" pitchFamily="18" charset="0"/>
              <a:cs typeface="Times New Roman" panose="02020603050405020304" pitchFamily="18" charset="0"/>
            </a:endParaRPr>
          </a:p>
        </p:txBody>
      </p:sp>
      <p:pic>
        <p:nvPicPr>
          <p:cNvPr id="5" name="Resim 4">
            <a:extLst>
              <a:ext uri="{FF2B5EF4-FFF2-40B4-BE49-F238E27FC236}">
                <a16:creationId xmlns:a16="http://schemas.microsoft.com/office/drawing/2014/main" id="{03B1BBD2-28D5-42CA-831E-296F4AD212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989" y="294482"/>
            <a:ext cx="11292022" cy="1168558"/>
          </a:xfrm>
          <a:prstGeom prst="rect">
            <a:avLst/>
          </a:prstGeom>
        </p:spPr>
      </p:pic>
      <p:pic>
        <p:nvPicPr>
          <p:cNvPr id="4" name="Resim 3" descr="bilgisayar içeren bir resim&#10;&#10;Açıklama otomatik olarak oluşturuldu">
            <a:extLst>
              <a:ext uri="{FF2B5EF4-FFF2-40B4-BE49-F238E27FC236}">
                <a16:creationId xmlns:a16="http://schemas.microsoft.com/office/drawing/2014/main" id="{B710940B-9D56-4953-80B2-DE5989B1A7C0}"/>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251848" y="2651979"/>
            <a:ext cx="10101952" cy="3260358"/>
          </a:xfrm>
          <a:prstGeom prst="rect">
            <a:avLst/>
          </a:prstGeom>
        </p:spPr>
      </p:pic>
      <p:sp>
        <p:nvSpPr>
          <p:cNvPr id="2" name="Metin kutusu 1">
            <a:extLst>
              <a:ext uri="{FF2B5EF4-FFF2-40B4-BE49-F238E27FC236}">
                <a16:creationId xmlns:a16="http://schemas.microsoft.com/office/drawing/2014/main" id="{B5ECB971-9BE8-44AF-8577-7BEBF2E10A5E}"/>
              </a:ext>
            </a:extLst>
          </p:cNvPr>
          <p:cNvSpPr txBox="1"/>
          <p:nvPr/>
        </p:nvSpPr>
        <p:spPr>
          <a:xfrm>
            <a:off x="1563027" y="5912337"/>
            <a:ext cx="9065943" cy="646331"/>
          </a:xfrm>
          <a:prstGeom prst="rect">
            <a:avLst/>
          </a:prstGeom>
          <a:noFill/>
        </p:spPr>
        <p:txBody>
          <a:bodyPr wrap="none" rtlCol="0">
            <a:spAutoFit/>
          </a:bodyPr>
          <a:lstStyle/>
          <a:p>
            <a:pPr algn="ctr"/>
            <a:r>
              <a:rPr lang="tr-TR" b="1" dirty="0">
                <a:latin typeface="Times New Roman" panose="02020603050405020304" pitchFamily="18" charset="0"/>
                <a:cs typeface="Times New Roman" panose="02020603050405020304" pitchFamily="18" charset="0"/>
              </a:rPr>
              <a:t>Şekil 3: </a:t>
            </a:r>
            <a:r>
              <a:rPr lang="tr-TR" sz="1800" b="1" kern="5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 Eğitim Verisinin Orijinal Gösterimi, (b) Eğitim Verisine ait Maske Görüntüsü, </a:t>
            </a:r>
          </a:p>
          <a:p>
            <a:pPr algn="ctr"/>
            <a:r>
              <a:rPr lang="tr-TR" sz="1800" b="1" kern="5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(c) Modelin Orijinal Görüntüye Uygulanması</a:t>
            </a:r>
            <a:endParaRPr lang="tr-TR"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444466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7555E98-70FD-4F6A-82E5-FB8D19C62C7E}"/>
              </a:ext>
            </a:extLst>
          </p:cNvPr>
          <p:cNvSpPr>
            <a:spLocks noGrp="1"/>
          </p:cNvSpPr>
          <p:nvPr>
            <p:ph idx="1"/>
          </p:nvPr>
        </p:nvSpPr>
        <p:spPr/>
        <p:txBody>
          <a:bodyPr>
            <a:normAutofit/>
          </a:bodyPr>
          <a:lstStyle/>
          <a:p>
            <a:pPr marL="0" indent="0" algn="just">
              <a:lnSpc>
                <a:spcPct val="150000"/>
              </a:lnSpc>
              <a:spcBef>
                <a:spcPts val="600"/>
              </a:spcBef>
              <a:spcAft>
                <a:spcPts val="600"/>
              </a:spcAft>
              <a:buNone/>
            </a:pPr>
            <a:r>
              <a:rPr lang="tr-TR" sz="1800" kern="50" dirty="0">
                <a:solidFill>
                  <a:srgbClr val="000000"/>
                </a:solidFill>
                <a:effectLst/>
                <a:latin typeface="Times New Roman" panose="02020603050405020304" pitchFamily="18" charset="0"/>
                <a:ea typeface="Times New Roman" panose="02020603050405020304" pitchFamily="18" charset="0"/>
              </a:rPr>
              <a:t>670 görüntüden oluşan eğitim verisinin %10’u (67 görüntü) doğrulama verisi olarak seçilmiştir. Model, veri seti içerisinde maske görüntüsü bulunmayan doğrulama verilerine uygulanmış ve bu verilere uygun maske görüntüleri ve eşik değerini geçen görüntüler elde edilmiştir. Sırası ile Şekil 4’te bu görüntüler gösterilmektedir.</a:t>
            </a:r>
            <a:endParaRPr lang="tr-TR" sz="2000" dirty="0">
              <a:latin typeface="Times New Roman" panose="02020603050405020304" pitchFamily="18" charset="0"/>
              <a:cs typeface="Times New Roman" panose="02020603050405020304" pitchFamily="18" charset="0"/>
            </a:endParaRPr>
          </a:p>
        </p:txBody>
      </p:sp>
      <p:pic>
        <p:nvPicPr>
          <p:cNvPr id="5" name="Resim 4">
            <a:extLst>
              <a:ext uri="{FF2B5EF4-FFF2-40B4-BE49-F238E27FC236}">
                <a16:creationId xmlns:a16="http://schemas.microsoft.com/office/drawing/2014/main" id="{03B1BBD2-28D5-42CA-831E-296F4AD212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989" y="294482"/>
            <a:ext cx="11292022" cy="1168558"/>
          </a:xfrm>
          <a:prstGeom prst="rect">
            <a:avLst/>
          </a:prstGeom>
        </p:spPr>
      </p:pic>
    </p:spTree>
    <p:extLst>
      <p:ext uri="{BB962C8B-B14F-4D97-AF65-F5344CB8AC3E}">
        <p14:creationId xmlns:p14="http://schemas.microsoft.com/office/powerpoint/2010/main" val="3700945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03B1BBD2-28D5-42CA-831E-296F4AD212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989" y="294482"/>
            <a:ext cx="11292022" cy="1168558"/>
          </a:xfrm>
          <a:prstGeom prst="rect">
            <a:avLst/>
          </a:prstGeom>
        </p:spPr>
      </p:pic>
      <p:pic>
        <p:nvPicPr>
          <p:cNvPr id="4" name="Resim 3" descr="ekran, saat, bilgisayar, telefon içeren bir resim&#10;&#10;Açıklama otomatik olarak oluşturuldu">
            <a:extLst>
              <a:ext uri="{FF2B5EF4-FFF2-40B4-BE49-F238E27FC236}">
                <a16:creationId xmlns:a16="http://schemas.microsoft.com/office/drawing/2014/main" id="{0305BBF0-7384-46AC-8202-D78AE8D6003B}"/>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398740" y="1571526"/>
            <a:ext cx="9710547" cy="3391782"/>
          </a:xfrm>
          <a:prstGeom prst="rect">
            <a:avLst/>
          </a:prstGeom>
        </p:spPr>
      </p:pic>
      <p:sp>
        <p:nvSpPr>
          <p:cNvPr id="2" name="Metin kutusu 1">
            <a:extLst>
              <a:ext uri="{FF2B5EF4-FFF2-40B4-BE49-F238E27FC236}">
                <a16:creationId xmlns:a16="http://schemas.microsoft.com/office/drawing/2014/main" id="{CA4711F0-502F-421B-97F3-B2794DF625C4}"/>
              </a:ext>
            </a:extLst>
          </p:cNvPr>
          <p:cNvSpPr txBox="1"/>
          <p:nvPr/>
        </p:nvSpPr>
        <p:spPr>
          <a:xfrm>
            <a:off x="1252964" y="5286474"/>
            <a:ext cx="10002097" cy="646331"/>
          </a:xfrm>
          <a:prstGeom prst="rect">
            <a:avLst/>
          </a:prstGeom>
          <a:noFill/>
        </p:spPr>
        <p:txBody>
          <a:bodyPr wrap="none" rtlCol="0">
            <a:spAutoFit/>
          </a:bodyPr>
          <a:lstStyle/>
          <a:p>
            <a:pPr algn="ctr"/>
            <a:r>
              <a:rPr lang="tr-TR" sz="1800" b="1" kern="50" dirty="0">
                <a:solidFill>
                  <a:srgbClr val="000000"/>
                </a:solidFill>
                <a:effectLst/>
                <a:latin typeface="Times New Roman" panose="02020603050405020304" pitchFamily="18" charset="0"/>
                <a:ea typeface="Times New Roman" panose="02020603050405020304" pitchFamily="18" charset="0"/>
                <a:cs typeface="font298"/>
              </a:rPr>
              <a:t>Şekil 4: (a) Doğrulama Verisine ait Orijinal Görüntü,(b) Doğrulama Verisine ait Maske Görüntüsü, </a:t>
            </a:r>
          </a:p>
          <a:p>
            <a:pPr algn="ctr"/>
            <a:r>
              <a:rPr lang="tr-TR" sz="1800" b="1" kern="50" dirty="0">
                <a:solidFill>
                  <a:srgbClr val="000000"/>
                </a:solidFill>
                <a:effectLst/>
                <a:latin typeface="Times New Roman" panose="02020603050405020304" pitchFamily="18" charset="0"/>
                <a:ea typeface="Times New Roman" panose="02020603050405020304" pitchFamily="18" charset="0"/>
                <a:cs typeface="font298"/>
              </a:rPr>
              <a:t>(c) Modelin Doğrulama Verisine Uygulandığında Elde Edilen Görüntü</a:t>
            </a:r>
            <a:endParaRPr lang="tr-TR" sz="1800" b="1" kern="50" dirty="0">
              <a:effectLst/>
              <a:latin typeface="Calibri" panose="020F0502020204030204" pitchFamily="34" charset="0"/>
              <a:ea typeface="Droid Sans"/>
              <a:cs typeface="font298"/>
            </a:endParaRPr>
          </a:p>
        </p:txBody>
      </p:sp>
    </p:spTree>
    <p:extLst>
      <p:ext uri="{BB962C8B-B14F-4D97-AF65-F5344CB8AC3E}">
        <p14:creationId xmlns:p14="http://schemas.microsoft.com/office/powerpoint/2010/main" val="21857511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7555E98-70FD-4F6A-82E5-FB8D19C62C7E}"/>
              </a:ext>
            </a:extLst>
          </p:cNvPr>
          <p:cNvSpPr>
            <a:spLocks noGrp="1"/>
          </p:cNvSpPr>
          <p:nvPr>
            <p:ph idx="1"/>
          </p:nvPr>
        </p:nvSpPr>
        <p:spPr/>
        <p:txBody>
          <a:bodyPr>
            <a:normAutofit/>
          </a:bodyPr>
          <a:lstStyle/>
          <a:p>
            <a:pPr marL="0" indent="0" algn="just">
              <a:lnSpc>
                <a:spcPct val="150000"/>
              </a:lnSpc>
              <a:spcBef>
                <a:spcPts val="600"/>
              </a:spcBef>
              <a:spcAft>
                <a:spcPts val="600"/>
              </a:spcAft>
              <a:buNone/>
            </a:pPr>
            <a:r>
              <a:rPr lang="tr-TR" sz="1800" dirty="0">
                <a:latin typeface="Times New Roman" panose="02020603050405020304" pitchFamily="18" charset="0"/>
                <a:cs typeface="Times New Roman" panose="02020603050405020304" pitchFamily="18" charset="0"/>
              </a:rPr>
              <a:t>Tablo 4’te modelin doğrulama verisine uygulandığında elde edilen sonuçlar verilmektedir.</a:t>
            </a:r>
          </a:p>
          <a:p>
            <a:pPr marL="0" indent="0" algn="just">
              <a:lnSpc>
                <a:spcPct val="150000"/>
              </a:lnSpc>
              <a:spcBef>
                <a:spcPts val="600"/>
              </a:spcBef>
              <a:spcAft>
                <a:spcPts val="600"/>
              </a:spcAft>
              <a:buNone/>
            </a:pPr>
            <a:endParaRPr lang="tr-TR" sz="1800" dirty="0">
              <a:latin typeface="Times New Roman" panose="02020603050405020304" pitchFamily="18" charset="0"/>
              <a:cs typeface="Times New Roman" panose="02020603050405020304" pitchFamily="18" charset="0"/>
            </a:endParaRPr>
          </a:p>
          <a:p>
            <a:pPr marL="0" indent="0" algn="just">
              <a:lnSpc>
                <a:spcPct val="150000"/>
              </a:lnSpc>
              <a:spcBef>
                <a:spcPts val="600"/>
              </a:spcBef>
              <a:spcAft>
                <a:spcPts val="600"/>
              </a:spcAft>
              <a:buNone/>
            </a:pPr>
            <a:r>
              <a:rPr lang="tr-TR" sz="1800" dirty="0">
                <a:latin typeface="Times New Roman" panose="02020603050405020304" pitchFamily="18" charset="0"/>
                <a:cs typeface="Times New Roman" panose="02020603050405020304" pitchFamily="18" charset="0"/>
              </a:rPr>
              <a:t>	              </a:t>
            </a:r>
            <a:r>
              <a:rPr lang="tr-TR" sz="1800" b="1" dirty="0">
                <a:latin typeface="Times New Roman" panose="02020603050405020304" pitchFamily="18" charset="0"/>
                <a:cs typeface="Times New Roman" panose="02020603050405020304" pitchFamily="18" charset="0"/>
              </a:rPr>
              <a:t>Tablo 4: </a:t>
            </a:r>
            <a:r>
              <a:rPr lang="tr-TR" sz="1800" b="1" kern="50" dirty="0">
                <a:solidFill>
                  <a:srgbClr val="000000"/>
                </a:solidFill>
                <a:effectLst/>
                <a:latin typeface="Times New Roman" panose="02020603050405020304" pitchFamily="18" charset="0"/>
                <a:ea typeface="Times New Roman" panose="02020603050405020304" pitchFamily="18" charset="0"/>
              </a:rPr>
              <a:t>Modelin Uygulandığı Doğrulama Verisine ait İstatistikler</a:t>
            </a:r>
          </a:p>
          <a:p>
            <a:pPr marL="0" indent="0" algn="just">
              <a:lnSpc>
                <a:spcPct val="150000"/>
              </a:lnSpc>
              <a:spcBef>
                <a:spcPts val="600"/>
              </a:spcBef>
              <a:spcAft>
                <a:spcPts val="600"/>
              </a:spcAft>
              <a:buNone/>
            </a:pPr>
            <a:endParaRPr lang="tr-TR" sz="1800" dirty="0">
              <a:latin typeface="Times New Roman" panose="02020603050405020304" pitchFamily="18" charset="0"/>
              <a:cs typeface="Times New Roman" panose="02020603050405020304" pitchFamily="18" charset="0"/>
            </a:endParaRPr>
          </a:p>
        </p:txBody>
      </p:sp>
      <p:pic>
        <p:nvPicPr>
          <p:cNvPr id="5" name="Resim 4">
            <a:extLst>
              <a:ext uri="{FF2B5EF4-FFF2-40B4-BE49-F238E27FC236}">
                <a16:creationId xmlns:a16="http://schemas.microsoft.com/office/drawing/2014/main" id="{03B1BBD2-28D5-42CA-831E-296F4AD212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989" y="294482"/>
            <a:ext cx="11292022" cy="1168558"/>
          </a:xfrm>
          <a:prstGeom prst="rect">
            <a:avLst/>
          </a:prstGeom>
        </p:spPr>
      </p:pic>
      <p:graphicFrame>
        <p:nvGraphicFramePr>
          <p:cNvPr id="2" name="Tablo 1">
            <a:extLst>
              <a:ext uri="{FF2B5EF4-FFF2-40B4-BE49-F238E27FC236}">
                <a16:creationId xmlns:a16="http://schemas.microsoft.com/office/drawing/2014/main" id="{184B5C0C-33F7-4426-AB06-6AD7B6C0C8DD}"/>
              </a:ext>
            </a:extLst>
          </p:cNvPr>
          <p:cNvGraphicFramePr>
            <a:graphicFrameLocks noGrp="1"/>
          </p:cNvGraphicFramePr>
          <p:nvPr>
            <p:extLst>
              <p:ext uri="{D42A27DB-BD31-4B8C-83A1-F6EECF244321}">
                <p14:modId xmlns:p14="http://schemas.microsoft.com/office/powerpoint/2010/main" val="3053488599"/>
              </p:ext>
            </p:extLst>
          </p:nvPr>
        </p:nvGraphicFramePr>
        <p:xfrm>
          <a:off x="2940148" y="3555792"/>
          <a:ext cx="5962700" cy="833328"/>
        </p:xfrm>
        <a:graphic>
          <a:graphicData uri="http://schemas.openxmlformats.org/drawingml/2006/table">
            <a:tbl>
              <a:tblPr firstRow="1" firstCol="1" bandRow="1">
                <a:tableStyleId>{5C22544A-7EE6-4342-B048-85BDC9FD1C3A}</a:tableStyleId>
              </a:tblPr>
              <a:tblGrid>
                <a:gridCol w="2981350">
                  <a:extLst>
                    <a:ext uri="{9D8B030D-6E8A-4147-A177-3AD203B41FA5}">
                      <a16:colId xmlns:a16="http://schemas.microsoft.com/office/drawing/2014/main" val="1495878833"/>
                    </a:ext>
                  </a:extLst>
                </a:gridCol>
                <a:gridCol w="2981350">
                  <a:extLst>
                    <a:ext uri="{9D8B030D-6E8A-4147-A177-3AD203B41FA5}">
                      <a16:colId xmlns:a16="http://schemas.microsoft.com/office/drawing/2014/main" val="3829544083"/>
                    </a:ext>
                  </a:extLst>
                </a:gridCol>
              </a:tblGrid>
              <a:tr h="416664">
                <a:tc>
                  <a:txBody>
                    <a:bodyPr/>
                    <a:lstStyle/>
                    <a:p>
                      <a:pPr algn="ctr">
                        <a:lnSpc>
                          <a:spcPct val="115000"/>
                        </a:lnSpc>
                        <a:spcBef>
                          <a:spcPts val="600"/>
                        </a:spcBef>
                        <a:spcAft>
                          <a:spcPts val="600"/>
                        </a:spcAft>
                      </a:pPr>
                      <a:r>
                        <a:rPr lang="tr-TR" sz="1800" kern="50" dirty="0">
                          <a:effectLst/>
                          <a:latin typeface="Times New Roman" panose="02020603050405020304" pitchFamily="18" charset="0"/>
                          <a:cs typeface="Times New Roman" panose="02020603050405020304" pitchFamily="18" charset="0"/>
                        </a:rPr>
                        <a:t>Yitim (Loss) Fonksiyonu</a:t>
                      </a:r>
                      <a:endParaRPr lang="tr-TR" sz="1800" kern="50" dirty="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Doğruluk (Accuracy) Değeri</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extLst>
                  <a:ext uri="{0D108BD9-81ED-4DB2-BD59-A6C34878D82A}">
                    <a16:rowId xmlns:a16="http://schemas.microsoft.com/office/drawing/2014/main" val="2880880548"/>
                  </a:ext>
                </a:extLst>
              </a:tr>
              <a:tr h="416664">
                <a:tc>
                  <a:txBody>
                    <a:bodyPr/>
                    <a:lstStyle/>
                    <a:p>
                      <a:pPr algn="ctr">
                        <a:lnSpc>
                          <a:spcPct val="115000"/>
                        </a:lnSpc>
                        <a:spcBef>
                          <a:spcPts val="600"/>
                        </a:spcBef>
                        <a:spcAft>
                          <a:spcPts val="600"/>
                        </a:spcAft>
                      </a:pPr>
                      <a:r>
                        <a:rPr lang="tr-TR" sz="1800" kern="50" dirty="0">
                          <a:effectLst/>
                          <a:latin typeface="Times New Roman" panose="02020603050405020304" pitchFamily="18" charset="0"/>
                          <a:cs typeface="Times New Roman" panose="02020603050405020304" pitchFamily="18" charset="0"/>
                        </a:rPr>
                        <a:t>0.0836</a:t>
                      </a:r>
                      <a:endParaRPr lang="tr-TR" sz="1800" kern="50" dirty="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dirty="0">
                          <a:effectLst/>
                          <a:latin typeface="Times New Roman" panose="02020603050405020304" pitchFamily="18" charset="0"/>
                          <a:cs typeface="Times New Roman" panose="02020603050405020304" pitchFamily="18" charset="0"/>
                        </a:rPr>
                        <a:t>0.9675</a:t>
                      </a:r>
                      <a:endParaRPr lang="tr-TR" sz="1800" kern="50" dirty="0">
                        <a:effectLst/>
                        <a:latin typeface="Times New Roman" panose="02020603050405020304" pitchFamily="18" charset="0"/>
                        <a:ea typeface="Droid Sans"/>
                        <a:cs typeface="Times New Roman" panose="02020603050405020304" pitchFamily="18" charset="0"/>
                      </a:endParaRPr>
                    </a:p>
                  </a:txBody>
                  <a:tcPr marL="68580" marR="68580" marT="0" marB="0"/>
                </a:tc>
                <a:extLst>
                  <a:ext uri="{0D108BD9-81ED-4DB2-BD59-A6C34878D82A}">
                    <a16:rowId xmlns:a16="http://schemas.microsoft.com/office/drawing/2014/main" val="415414284"/>
                  </a:ext>
                </a:extLst>
              </a:tr>
            </a:tbl>
          </a:graphicData>
        </a:graphic>
      </p:graphicFrame>
      <p:sp>
        <p:nvSpPr>
          <p:cNvPr id="4" name="Metin kutusu 3">
            <a:extLst>
              <a:ext uri="{FF2B5EF4-FFF2-40B4-BE49-F238E27FC236}">
                <a16:creationId xmlns:a16="http://schemas.microsoft.com/office/drawing/2014/main" id="{17EE0003-3941-4242-BC05-1431B1C7A543}"/>
              </a:ext>
            </a:extLst>
          </p:cNvPr>
          <p:cNvSpPr txBox="1"/>
          <p:nvPr/>
        </p:nvSpPr>
        <p:spPr>
          <a:xfrm>
            <a:off x="287518" y="5472332"/>
            <a:ext cx="10751726" cy="369332"/>
          </a:xfrm>
          <a:prstGeom prst="rect">
            <a:avLst/>
          </a:prstGeom>
          <a:noFill/>
        </p:spPr>
        <p:txBody>
          <a:bodyPr wrap="none" rtlCol="0">
            <a:spAutoFit/>
          </a:bodyPr>
          <a:lstStyle/>
          <a:p>
            <a:r>
              <a:rPr lang="tr-TR" dirty="0">
                <a:latin typeface="Times New Roman" panose="02020603050405020304" pitchFamily="18" charset="0"/>
                <a:cs typeface="Times New Roman" panose="02020603050405020304" pitchFamily="18" charset="0"/>
              </a:rPr>
              <a:t>Şekil 5 ve 6’da ise Eğitim ve Doğrulama verilerine ait başarı (accuracy) oranı ve kayıp (hata) değeri verilmektedir.</a:t>
            </a:r>
          </a:p>
        </p:txBody>
      </p:sp>
    </p:spTree>
    <p:extLst>
      <p:ext uri="{BB962C8B-B14F-4D97-AF65-F5344CB8AC3E}">
        <p14:creationId xmlns:p14="http://schemas.microsoft.com/office/powerpoint/2010/main" val="22599762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çerik Yer Tutucusu 12">
            <a:extLst>
              <a:ext uri="{FF2B5EF4-FFF2-40B4-BE49-F238E27FC236}">
                <a16:creationId xmlns:a16="http://schemas.microsoft.com/office/drawing/2014/main" id="{275DF943-0C76-4C11-AAF8-36A26D35B354}"/>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1301" t="5373" b="9907"/>
          <a:stretch/>
        </p:blipFill>
        <p:spPr>
          <a:xfrm>
            <a:off x="47415" y="0"/>
            <a:ext cx="12097170" cy="5838093"/>
          </a:xfrm>
        </p:spPr>
      </p:pic>
      <p:sp>
        <p:nvSpPr>
          <p:cNvPr id="14" name="Metin kutusu 13">
            <a:extLst>
              <a:ext uri="{FF2B5EF4-FFF2-40B4-BE49-F238E27FC236}">
                <a16:creationId xmlns:a16="http://schemas.microsoft.com/office/drawing/2014/main" id="{288C9EE1-9E17-4678-A2BC-7B90B7D298EF}"/>
              </a:ext>
            </a:extLst>
          </p:cNvPr>
          <p:cNvSpPr txBox="1"/>
          <p:nvPr/>
        </p:nvSpPr>
        <p:spPr>
          <a:xfrm>
            <a:off x="2444976" y="5978769"/>
            <a:ext cx="6975371" cy="458074"/>
          </a:xfrm>
          <a:prstGeom prst="rect">
            <a:avLst/>
          </a:prstGeom>
          <a:noFill/>
        </p:spPr>
        <p:txBody>
          <a:bodyPr wrap="none" rtlCol="0">
            <a:spAutoFit/>
          </a:bodyPr>
          <a:lstStyle/>
          <a:p>
            <a:pPr algn="ctr">
              <a:lnSpc>
                <a:spcPct val="150000"/>
              </a:lnSpc>
            </a:pPr>
            <a:r>
              <a:rPr lang="tr-TR" sz="1800" b="1" dirty="0">
                <a:latin typeface="Times New Roman" panose="02020603050405020304" pitchFamily="18" charset="0"/>
                <a:cs typeface="Times New Roman" panose="02020603050405020304" pitchFamily="18" charset="0"/>
              </a:rPr>
              <a:t>Şekil 5: Eğitim ve Doğrulama Verilerine Ait Başarı (Accuracy) Oranı</a:t>
            </a:r>
          </a:p>
        </p:txBody>
      </p:sp>
    </p:spTree>
    <p:extLst>
      <p:ext uri="{BB962C8B-B14F-4D97-AF65-F5344CB8AC3E}">
        <p14:creationId xmlns:p14="http://schemas.microsoft.com/office/powerpoint/2010/main" val="20429608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a:extLst>
              <a:ext uri="{FF2B5EF4-FFF2-40B4-BE49-F238E27FC236}">
                <a16:creationId xmlns:a16="http://schemas.microsoft.com/office/drawing/2014/main" id="{3C928798-5C5F-4C2D-8E73-18BB15D2B62F}"/>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2317" t="4277" b="9726"/>
          <a:stretch/>
        </p:blipFill>
        <p:spPr>
          <a:xfrm>
            <a:off x="326399" y="267286"/>
            <a:ext cx="11539202" cy="5711483"/>
          </a:xfrm>
        </p:spPr>
      </p:pic>
      <p:sp>
        <p:nvSpPr>
          <p:cNvPr id="7" name="Metin kutusu 6">
            <a:extLst>
              <a:ext uri="{FF2B5EF4-FFF2-40B4-BE49-F238E27FC236}">
                <a16:creationId xmlns:a16="http://schemas.microsoft.com/office/drawing/2014/main" id="{2EB9831B-45C4-4616-9853-3E6C95D2D132}"/>
              </a:ext>
            </a:extLst>
          </p:cNvPr>
          <p:cNvSpPr txBox="1"/>
          <p:nvPr/>
        </p:nvSpPr>
        <p:spPr>
          <a:xfrm>
            <a:off x="2716461" y="5978769"/>
            <a:ext cx="6432403" cy="458074"/>
          </a:xfrm>
          <a:prstGeom prst="rect">
            <a:avLst/>
          </a:prstGeom>
          <a:noFill/>
        </p:spPr>
        <p:txBody>
          <a:bodyPr wrap="none" rtlCol="0">
            <a:spAutoFit/>
          </a:bodyPr>
          <a:lstStyle/>
          <a:p>
            <a:pPr algn="ctr">
              <a:lnSpc>
                <a:spcPct val="150000"/>
              </a:lnSpc>
            </a:pPr>
            <a:r>
              <a:rPr lang="tr-TR" sz="1800" b="1" dirty="0">
                <a:latin typeface="Times New Roman" panose="02020603050405020304" pitchFamily="18" charset="0"/>
                <a:cs typeface="Times New Roman" panose="02020603050405020304" pitchFamily="18" charset="0"/>
              </a:rPr>
              <a:t>Şekil 6: Eğitim ve Doğrulama Verilerine Ait Yitim (Hata) Oranı</a:t>
            </a:r>
          </a:p>
        </p:txBody>
      </p:sp>
    </p:spTree>
    <p:extLst>
      <p:ext uri="{BB962C8B-B14F-4D97-AF65-F5344CB8AC3E}">
        <p14:creationId xmlns:p14="http://schemas.microsoft.com/office/powerpoint/2010/main" val="22074910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03B1BBD2-28D5-42CA-831E-296F4AD212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989" y="294482"/>
            <a:ext cx="11292022" cy="1168558"/>
          </a:xfrm>
          <a:prstGeom prst="rect">
            <a:avLst/>
          </a:prstGeom>
        </p:spPr>
      </p:pic>
      <p:sp>
        <p:nvSpPr>
          <p:cNvPr id="6" name="İçerik Yer Tutucusu 5">
            <a:extLst>
              <a:ext uri="{FF2B5EF4-FFF2-40B4-BE49-F238E27FC236}">
                <a16:creationId xmlns:a16="http://schemas.microsoft.com/office/drawing/2014/main" id="{7DE3F62E-C0B2-4C84-87F8-E3B83907B72D}"/>
              </a:ext>
            </a:extLst>
          </p:cNvPr>
          <p:cNvSpPr>
            <a:spLocks noGrp="1"/>
          </p:cNvSpPr>
          <p:nvPr>
            <p:ph idx="1"/>
          </p:nvPr>
        </p:nvSpPr>
        <p:spPr/>
        <p:txBody>
          <a:bodyPr/>
          <a:lstStyle/>
          <a:p>
            <a:pPr marL="0" indent="0" algn="just">
              <a:lnSpc>
                <a:spcPct val="115000"/>
              </a:lnSpc>
              <a:spcBef>
                <a:spcPts val="600"/>
              </a:spcBef>
              <a:spcAft>
                <a:spcPts val="600"/>
              </a:spcAft>
              <a:buNone/>
            </a:pPr>
            <a:r>
              <a:rPr lang="tr-TR" sz="1800" b="1" kern="5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3.1.1. Adam Optimizasyon Yönteminde Hiper Parametre Optimizasyonu</a:t>
            </a:r>
            <a:endParaRPr lang="tr-TR" sz="1800" b="1" kern="50"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lnSpc>
                <a:spcPct val="115000"/>
              </a:lnSpc>
              <a:spcBef>
                <a:spcPts val="600"/>
              </a:spcBef>
              <a:spcAft>
                <a:spcPts val="600"/>
              </a:spcAft>
              <a:buNone/>
            </a:pPr>
            <a:r>
              <a:rPr lang="tr-TR" sz="1800" kern="5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Çalışmanın bu bölümünde, U-net modelinde Adam optimizasyon yönteminde hiper parametre optimizasyonu için belirlenen hiper parametrelere ait değerlerin sonucunda elde edilen doğruluk oranları Tablo 5’te verilmektedir. </a:t>
            </a:r>
          </a:p>
          <a:p>
            <a:pPr marL="0" indent="0" algn="just">
              <a:lnSpc>
                <a:spcPct val="115000"/>
              </a:lnSpc>
              <a:spcBef>
                <a:spcPts val="600"/>
              </a:spcBef>
              <a:spcAft>
                <a:spcPts val="600"/>
              </a:spcAft>
              <a:buNone/>
            </a:pPr>
            <a:endParaRPr lang="tr-TR" sz="1800" kern="5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lgn="ctr">
              <a:lnSpc>
                <a:spcPct val="115000"/>
              </a:lnSpc>
              <a:spcBef>
                <a:spcPts val="600"/>
              </a:spcBef>
              <a:spcAft>
                <a:spcPts val="600"/>
              </a:spcAft>
              <a:buNone/>
            </a:pPr>
            <a:r>
              <a:rPr lang="tr-TR" sz="1800" b="1" kern="5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Tablo 5. Adam Optimizasyonunda Hiper Parametre Optimizasyonu için Seçilen Hiper Parametrelere ait Değerler</a:t>
            </a:r>
            <a:endParaRPr lang="tr-TR" sz="1800" b="1" kern="50" dirty="0">
              <a:effectLst/>
              <a:latin typeface="Times New Roman" panose="02020603050405020304" pitchFamily="18" charset="0"/>
              <a:ea typeface="Droid Sans"/>
              <a:cs typeface="Times New Roman" panose="02020603050405020304" pitchFamily="18" charset="0"/>
            </a:endParaRPr>
          </a:p>
          <a:p>
            <a:pPr marL="0" indent="0" algn="just">
              <a:lnSpc>
                <a:spcPct val="115000"/>
              </a:lnSpc>
              <a:spcBef>
                <a:spcPts val="600"/>
              </a:spcBef>
              <a:spcAft>
                <a:spcPts val="600"/>
              </a:spcAft>
              <a:buNone/>
            </a:pPr>
            <a:endParaRPr lang="tr-TR" sz="1800" kern="50" dirty="0">
              <a:effectLst/>
              <a:latin typeface="Times New Roman" panose="02020603050405020304" pitchFamily="18" charset="0"/>
              <a:ea typeface="Droid Sans"/>
              <a:cs typeface="Times New Roman" panose="02020603050405020304" pitchFamily="18" charset="0"/>
            </a:endParaRPr>
          </a:p>
          <a:p>
            <a:pPr marL="0" indent="0">
              <a:buNone/>
            </a:pPr>
            <a:endParaRPr lang="tr-TR" dirty="0">
              <a:latin typeface="Times New Roman" panose="02020603050405020304" pitchFamily="18" charset="0"/>
              <a:cs typeface="Times New Roman" panose="02020603050405020304" pitchFamily="18" charset="0"/>
            </a:endParaRPr>
          </a:p>
        </p:txBody>
      </p:sp>
      <p:graphicFrame>
        <p:nvGraphicFramePr>
          <p:cNvPr id="7" name="Tablo 6">
            <a:extLst>
              <a:ext uri="{FF2B5EF4-FFF2-40B4-BE49-F238E27FC236}">
                <a16:creationId xmlns:a16="http://schemas.microsoft.com/office/drawing/2014/main" id="{A2336361-7E96-4A41-894E-39331F36F90F}"/>
              </a:ext>
            </a:extLst>
          </p:cNvPr>
          <p:cNvGraphicFramePr>
            <a:graphicFrameLocks noGrp="1"/>
          </p:cNvGraphicFramePr>
          <p:nvPr>
            <p:extLst>
              <p:ext uri="{D42A27DB-BD31-4B8C-83A1-F6EECF244321}">
                <p14:modId xmlns:p14="http://schemas.microsoft.com/office/powerpoint/2010/main" val="421907274"/>
              </p:ext>
            </p:extLst>
          </p:nvPr>
        </p:nvGraphicFramePr>
        <p:xfrm>
          <a:off x="2965596" y="4554597"/>
          <a:ext cx="5826712" cy="944955"/>
        </p:xfrm>
        <a:graphic>
          <a:graphicData uri="http://schemas.openxmlformats.org/drawingml/2006/table">
            <a:tbl>
              <a:tblPr firstRow="1" firstCol="1" bandRow="1">
                <a:tableStyleId>{5C22544A-7EE6-4342-B048-85BDC9FD1C3A}</a:tableStyleId>
              </a:tblPr>
              <a:tblGrid>
                <a:gridCol w="2913356">
                  <a:extLst>
                    <a:ext uri="{9D8B030D-6E8A-4147-A177-3AD203B41FA5}">
                      <a16:colId xmlns:a16="http://schemas.microsoft.com/office/drawing/2014/main" val="3246655170"/>
                    </a:ext>
                  </a:extLst>
                </a:gridCol>
                <a:gridCol w="2913356">
                  <a:extLst>
                    <a:ext uri="{9D8B030D-6E8A-4147-A177-3AD203B41FA5}">
                      <a16:colId xmlns:a16="http://schemas.microsoft.com/office/drawing/2014/main" val="1801333885"/>
                    </a:ext>
                  </a:extLst>
                </a:gridCol>
              </a:tblGrid>
              <a:tr h="339292">
                <a:tc>
                  <a:txBody>
                    <a:bodyPr/>
                    <a:lstStyle/>
                    <a:p>
                      <a:pPr algn="ctr">
                        <a:lnSpc>
                          <a:spcPct val="115000"/>
                        </a:lnSpc>
                        <a:spcBef>
                          <a:spcPts val="600"/>
                        </a:spcBef>
                        <a:spcAft>
                          <a:spcPts val="600"/>
                        </a:spcAft>
                      </a:pPr>
                      <a:r>
                        <a:rPr lang="en-US" sz="1800" kern="50">
                          <a:effectLst/>
                          <a:latin typeface="Times New Roman" panose="02020603050405020304" pitchFamily="18" charset="0"/>
                          <a:cs typeface="Times New Roman" panose="02020603050405020304" pitchFamily="18" charset="0"/>
                        </a:rPr>
                        <a:t>Batch size</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Epoch</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extLst>
                  <a:ext uri="{0D108BD9-81ED-4DB2-BD59-A6C34878D82A}">
                    <a16:rowId xmlns:a16="http://schemas.microsoft.com/office/drawing/2014/main" val="2082082931"/>
                  </a:ext>
                </a:extLst>
              </a:tr>
              <a:tr h="339292">
                <a:tc>
                  <a:txBody>
                    <a:bodyPr/>
                    <a:lstStyle/>
                    <a:p>
                      <a:pPr algn="ctr">
                        <a:lnSpc>
                          <a:spcPct val="115000"/>
                        </a:lnSpc>
                        <a:spcBef>
                          <a:spcPts val="600"/>
                        </a:spcBef>
                        <a:spcAft>
                          <a:spcPts val="600"/>
                        </a:spcAft>
                      </a:pPr>
                      <a:r>
                        <a:rPr lang="en-US" sz="1800" kern="50">
                          <a:effectLst/>
                          <a:latin typeface="Times New Roman" panose="02020603050405020304" pitchFamily="18" charset="0"/>
                          <a:cs typeface="Times New Roman" panose="02020603050405020304" pitchFamily="18" charset="0"/>
                        </a:rPr>
                        <a:t>[16, 32]</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dirty="0">
                          <a:effectLst/>
                          <a:latin typeface="Times New Roman" panose="02020603050405020304" pitchFamily="18" charset="0"/>
                          <a:cs typeface="Times New Roman" panose="02020603050405020304" pitchFamily="18" charset="0"/>
                        </a:rPr>
                        <a:t>[10, 20, 30, 40, 50, 60, 70, 80, 90, 100]</a:t>
                      </a:r>
                      <a:endParaRPr lang="tr-TR" sz="1800" kern="50" dirty="0">
                        <a:effectLst/>
                        <a:latin typeface="Times New Roman" panose="02020603050405020304" pitchFamily="18" charset="0"/>
                        <a:ea typeface="Droid Sans"/>
                        <a:cs typeface="Times New Roman" panose="02020603050405020304" pitchFamily="18" charset="0"/>
                      </a:endParaRPr>
                    </a:p>
                  </a:txBody>
                  <a:tcPr marL="68580" marR="68580" marT="0" marB="0"/>
                </a:tc>
                <a:extLst>
                  <a:ext uri="{0D108BD9-81ED-4DB2-BD59-A6C34878D82A}">
                    <a16:rowId xmlns:a16="http://schemas.microsoft.com/office/drawing/2014/main" val="1386642550"/>
                  </a:ext>
                </a:extLst>
              </a:tr>
            </a:tbl>
          </a:graphicData>
        </a:graphic>
      </p:graphicFrame>
    </p:spTree>
    <p:extLst>
      <p:ext uri="{BB962C8B-B14F-4D97-AF65-F5344CB8AC3E}">
        <p14:creationId xmlns:p14="http://schemas.microsoft.com/office/powerpoint/2010/main" val="41928510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7555E98-70FD-4F6A-82E5-FB8D19C62C7E}"/>
              </a:ext>
            </a:extLst>
          </p:cNvPr>
          <p:cNvSpPr>
            <a:spLocks noGrp="1"/>
          </p:cNvSpPr>
          <p:nvPr>
            <p:ph idx="1"/>
          </p:nvPr>
        </p:nvSpPr>
        <p:spPr>
          <a:xfrm>
            <a:off x="618978" y="1463040"/>
            <a:ext cx="10734822" cy="5394959"/>
          </a:xfrm>
        </p:spPr>
        <p:txBody>
          <a:bodyPr>
            <a:normAutofit/>
          </a:bodyPr>
          <a:lstStyle/>
          <a:p>
            <a:pPr marL="0" indent="0" algn="ctr">
              <a:lnSpc>
                <a:spcPct val="150000"/>
              </a:lnSpc>
              <a:spcBef>
                <a:spcPts val="600"/>
              </a:spcBef>
              <a:spcAft>
                <a:spcPts val="600"/>
              </a:spcAft>
              <a:buNone/>
            </a:pPr>
            <a:r>
              <a:rPr lang="tr-TR" sz="1800" b="1" kern="5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Tablo 6. Adam Optimizasyonu ile Batch Size Değeri 16 alındığında Yapılan Optimizasyon Sonucu Elde Edilen Yitim (Loss) ve Doğruluk (Accuracy) Sonuçları</a:t>
            </a:r>
          </a:p>
          <a:p>
            <a:pPr marL="0" indent="0" algn="ctr">
              <a:lnSpc>
                <a:spcPct val="150000"/>
              </a:lnSpc>
              <a:spcBef>
                <a:spcPts val="600"/>
              </a:spcBef>
              <a:spcAft>
                <a:spcPts val="600"/>
              </a:spcAft>
              <a:buNone/>
            </a:pPr>
            <a:endParaRPr lang="tr-TR" sz="1800" kern="50" dirty="0">
              <a:effectLst/>
              <a:latin typeface="Times New Roman" panose="02020603050405020304" pitchFamily="18" charset="0"/>
              <a:ea typeface="Droid Sans"/>
              <a:cs typeface="Times New Roman" panose="02020603050405020304" pitchFamily="18" charset="0"/>
            </a:endParaRPr>
          </a:p>
        </p:txBody>
      </p:sp>
      <p:pic>
        <p:nvPicPr>
          <p:cNvPr id="5" name="Resim 4">
            <a:extLst>
              <a:ext uri="{FF2B5EF4-FFF2-40B4-BE49-F238E27FC236}">
                <a16:creationId xmlns:a16="http://schemas.microsoft.com/office/drawing/2014/main" id="{03B1BBD2-28D5-42CA-831E-296F4AD212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989" y="294482"/>
            <a:ext cx="11292022" cy="1168558"/>
          </a:xfrm>
          <a:prstGeom prst="rect">
            <a:avLst/>
          </a:prstGeom>
        </p:spPr>
      </p:pic>
      <p:graphicFrame>
        <p:nvGraphicFramePr>
          <p:cNvPr id="2" name="Tablo 1">
            <a:extLst>
              <a:ext uri="{FF2B5EF4-FFF2-40B4-BE49-F238E27FC236}">
                <a16:creationId xmlns:a16="http://schemas.microsoft.com/office/drawing/2014/main" id="{E9B81BC0-5E11-4F3D-AF79-D09604535652}"/>
              </a:ext>
            </a:extLst>
          </p:cNvPr>
          <p:cNvGraphicFramePr>
            <a:graphicFrameLocks noGrp="1"/>
          </p:cNvGraphicFramePr>
          <p:nvPr>
            <p:extLst>
              <p:ext uri="{D42A27DB-BD31-4B8C-83A1-F6EECF244321}">
                <p14:modId xmlns:p14="http://schemas.microsoft.com/office/powerpoint/2010/main" val="3387193354"/>
              </p:ext>
            </p:extLst>
          </p:nvPr>
        </p:nvGraphicFramePr>
        <p:xfrm>
          <a:off x="1643574" y="2363375"/>
          <a:ext cx="8904851" cy="4200143"/>
        </p:xfrm>
        <a:graphic>
          <a:graphicData uri="http://schemas.openxmlformats.org/drawingml/2006/table">
            <a:tbl>
              <a:tblPr firstRow="1" firstCol="1" bandRow="1">
                <a:tableStyleId>{5C22544A-7EE6-4342-B048-85BDC9FD1C3A}</a:tableStyleId>
              </a:tblPr>
              <a:tblGrid>
                <a:gridCol w="1780577">
                  <a:extLst>
                    <a:ext uri="{9D8B030D-6E8A-4147-A177-3AD203B41FA5}">
                      <a16:colId xmlns:a16="http://schemas.microsoft.com/office/drawing/2014/main" val="249287692"/>
                    </a:ext>
                  </a:extLst>
                </a:gridCol>
                <a:gridCol w="1780577">
                  <a:extLst>
                    <a:ext uri="{9D8B030D-6E8A-4147-A177-3AD203B41FA5}">
                      <a16:colId xmlns:a16="http://schemas.microsoft.com/office/drawing/2014/main" val="3851759995"/>
                    </a:ext>
                  </a:extLst>
                </a:gridCol>
                <a:gridCol w="1780577">
                  <a:extLst>
                    <a:ext uri="{9D8B030D-6E8A-4147-A177-3AD203B41FA5}">
                      <a16:colId xmlns:a16="http://schemas.microsoft.com/office/drawing/2014/main" val="3483643449"/>
                    </a:ext>
                  </a:extLst>
                </a:gridCol>
                <a:gridCol w="1781560">
                  <a:extLst>
                    <a:ext uri="{9D8B030D-6E8A-4147-A177-3AD203B41FA5}">
                      <a16:colId xmlns:a16="http://schemas.microsoft.com/office/drawing/2014/main" val="1413173101"/>
                    </a:ext>
                  </a:extLst>
                </a:gridCol>
                <a:gridCol w="1781560">
                  <a:extLst>
                    <a:ext uri="{9D8B030D-6E8A-4147-A177-3AD203B41FA5}">
                      <a16:colId xmlns:a16="http://schemas.microsoft.com/office/drawing/2014/main" val="3024033853"/>
                    </a:ext>
                  </a:extLst>
                </a:gridCol>
              </a:tblGrid>
              <a:tr h="725243">
                <a:tc>
                  <a:txBody>
                    <a:bodyPr/>
                    <a:lstStyle/>
                    <a:p>
                      <a:pPr algn="ctr">
                        <a:lnSpc>
                          <a:spcPct val="115000"/>
                        </a:lnSpc>
                        <a:spcBef>
                          <a:spcPts val="600"/>
                        </a:spcBef>
                        <a:spcAft>
                          <a:spcPts val="600"/>
                        </a:spcAft>
                      </a:pPr>
                      <a:r>
                        <a:rPr lang="tr-TR" sz="1800" kern="50" dirty="0">
                          <a:effectLst/>
                          <a:latin typeface="Times New Roman" panose="02020603050405020304" pitchFamily="18" charset="0"/>
                          <a:cs typeface="Times New Roman" panose="02020603050405020304" pitchFamily="18" charset="0"/>
                        </a:rPr>
                        <a:t>Train Loss</a:t>
                      </a:r>
                      <a:endParaRPr lang="tr-TR" sz="1800" kern="50" dirty="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Train Accuracy</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dirty="0">
                          <a:effectLst/>
                          <a:latin typeface="Times New Roman" panose="02020603050405020304" pitchFamily="18" charset="0"/>
                          <a:cs typeface="Times New Roman" panose="02020603050405020304" pitchFamily="18" charset="0"/>
                        </a:rPr>
                        <a:t>Val_Loss</a:t>
                      </a:r>
                      <a:endParaRPr lang="tr-TR" sz="1800" kern="50" dirty="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Val_Accuracy</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Epoch</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extLst>
                  <a:ext uri="{0D108BD9-81ED-4DB2-BD59-A6C34878D82A}">
                    <a16:rowId xmlns:a16="http://schemas.microsoft.com/office/drawing/2014/main" val="4188912261"/>
                  </a:ext>
                </a:extLst>
              </a:tr>
              <a:tr h="347490">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0.1099</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dirty="0">
                          <a:effectLst/>
                          <a:latin typeface="Times New Roman" panose="02020603050405020304" pitchFamily="18" charset="0"/>
                          <a:cs typeface="Times New Roman" panose="02020603050405020304" pitchFamily="18" charset="0"/>
                        </a:rPr>
                        <a:t>0.9581</a:t>
                      </a:r>
                      <a:endParaRPr lang="tr-TR" sz="1800" kern="50" dirty="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0.1278</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0.9508</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10</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extLst>
                  <a:ext uri="{0D108BD9-81ED-4DB2-BD59-A6C34878D82A}">
                    <a16:rowId xmlns:a16="http://schemas.microsoft.com/office/drawing/2014/main" val="2607730928"/>
                  </a:ext>
                </a:extLst>
              </a:tr>
              <a:tr h="347490">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0.0796</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0.9689</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0.1050</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0.9572</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20</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extLst>
                  <a:ext uri="{0D108BD9-81ED-4DB2-BD59-A6C34878D82A}">
                    <a16:rowId xmlns:a16="http://schemas.microsoft.com/office/drawing/2014/main" val="27405957"/>
                  </a:ext>
                </a:extLst>
              </a:tr>
              <a:tr h="347490">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0.0535</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0.9782</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0.0892</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0.9652</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30</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extLst>
                  <a:ext uri="{0D108BD9-81ED-4DB2-BD59-A6C34878D82A}">
                    <a16:rowId xmlns:a16="http://schemas.microsoft.com/office/drawing/2014/main" val="2364088518"/>
                  </a:ext>
                </a:extLst>
              </a:tr>
              <a:tr h="347490">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0.0677</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0.9728</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0.1006</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0.9639</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40</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extLst>
                  <a:ext uri="{0D108BD9-81ED-4DB2-BD59-A6C34878D82A}">
                    <a16:rowId xmlns:a16="http://schemas.microsoft.com/office/drawing/2014/main" val="2270595365"/>
                  </a:ext>
                </a:extLst>
              </a:tr>
              <a:tr h="347490">
                <a:tc>
                  <a:txBody>
                    <a:bodyPr/>
                    <a:lstStyle/>
                    <a:p>
                      <a:pPr algn="ctr">
                        <a:lnSpc>
                          <a:spcPct val="115000"/>
                        </a:lnSpc>
                        <a:spcBef>
                          <a:spcPts val="600"/>
                        </a:spcBef>
                        <a:spcAft>
                          <a:spcPts val="600"/>
                        </a:spcAft>
                      </a:pPr>
                      <a:r>
                        <a:rPr lang="tr-TR" sz="1800" kern="50">
                          <a:solidFill>
                            <a:srgbClr val="FF0000"/>
                          </a:solidFill>
                          <a:effectLst/>
                          <a:latin typeface="Times New Roman" panose="02020603050405020304" pitchFamily="18" charset="0"/>
                          <a:cs typeface="Times New Roman" panose="02020603050405020304" pitchFamily="18" charset="0"/>
                        </a:rPr>
                        <a:t>0.0661</a:t>
                      </a:r>
                      <a:endParaRPr lang="tr-TR" sz="1800" kern="50">
                        <a:solidFill>
                          <a:srgbClr val="FF0000"/>
                        </a:solidFill>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a:solidFill>
                            <a:srgbClr val="FF0000"/>
                          </a:solidFill>
                          <a:effectLst/>
                          <a:latin typeface="Times New Roman" panose="02020603050405020304" pitchFamily="18" charset="0"/>
                          <a:cs typeface="Times New Roman" panose="02020603050405020304" pitchFamily="18" charset="0"/>
                        </a:rPr>
                        <a:t>0.9734</a:t>
                      </a:r>
                      <a:endParaRPr lang="tr-TR" sz="1800" kern="50">
                        <a:solidFill>
                          <a:srgbClr val="FF0000"/>
                        </a:solidFill>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a:solidFill>
                            <a:srgbClr val="FF0000"/>
                          </a:solidFill>
                          <a:effectLst/>
                          <a:latin typeface="Times New Roman" panose="02020603050405020304" pitchFamily="18" charset="0"/>
                          <a:cs typeface="Times New Roman" panose="02020603050405020304" pitchFamily="18" charset="0"/>
                        </a:rPr>
                        <a:t>0.0874</a:t>
                      </a:r>
                      <a:endParaRPr lang="tr-TR" sz="1800" kern="50">
                        <a:solidFill>
                          <a:srgbClr val="FF0000"/>
                        </a:solidFill>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a:solidFill>
                            <a:srgbClr val="FF0000"/>
                          </a:solidFill>
                          <a:effectLst/>
                          <a:latin typeface="Times New Roman" panose="02020603050405020304" pitchFamily="18" charset="0"/>
                          <a:cs typeface="Times New Roman" panose="02020603050405020304" pitchFamily="18" charset="0"/>
                        </a:rPr>
                        <a:t>0.9698</a:t>
                      </a:r>
                      <a:endParaRPr lang="tr-TR" sz="1800" kern="50">
                        <a:solidFill>
                          <a:srgbClr val="FF0000"/>
                        </a:solidFill>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dirty="0">
                          <a:solidFill>
                            <a:srgbClr val="FF0000"/>
                          </a:solidFill>
                          <a:effectLst/>
                          <a:latin typeface="Times New Roman" panose="02020603050405020304" pitchFamily="18" charset="0"/>
                          <a:cs typeface="Times New Roman" panose="02020603050405020304" pitchFamily="18" charset="0"/>
                        </a:rPr>
                        <a:t>50</a:t>
                      </a:r>
                      <a:endParaRPr lang="tr-TR" sz="1800" kern="50" dirty="0">
                        <a:solidFill>
                          <a:srgbClr val="FF0000"/>
                        </a:solidFill>
                        <a:effectLst/>
                        <a:latin typeface="Times New Roman" panose="02020603050405020304" pitchFamily="18" charset="0"/>
                        <a:ea typeface="Droid Sans"/>
                        <a:cs typeface="Times New Roman" panose="02020603050405020304" pitchFamily="18" charset="0"/>
                      </a:endParaRPr>
                    </a:p>
                  </a:txBody>
                  <a:tcPr marL="68580" marR="68580" marT="0" marB="0"/>
                </a:tc>
                <a:extLst>
                  <a:ext uri="{0D108BD9-81ED-4DB2-BD59-A6C34878D82A}">
                    <a16:rowId xmlns:a16="http://schemas.microsoft.com/office/drawing/2014/main" val="3838260389"/>
                  </a:ext>
                </a:extLst>
              </a:tr>
              <a:tr h="347490">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0.0476</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0.9802</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0.0999</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dirty="0">
                          <a:effectLst/>
                          <a:latin typeface="Times New Roman" panose="02020603050405020304" pitchFamily="18" charset="0"/>
                          <a:cs typeface="Times New Roman" panose="02020603050405020304" pitchFamily="18" charset="0"/>
                        </a:rPr>
                        <a:t>0.9697</a:t>
                      </a:r>
                      <a:endParaRPr lang="tr-TR" sz="1800" kern="50" dirty="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60</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extLst>
                  <a:ext uri="{0D108BD9-81ED-4DB2-BD59-A6C34878D82A}">
                    <a16:rowId xmlns:a16="http://schemas.microsoft.com/office/drawing/2014/main" val="3444799975"/>
                  </a:ext>
                </a:extLst>
              </a:tr>
              <a:tr h="347490">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0.1230</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0.9525</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0.1149</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0.9553</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70</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extLst>
                  <a:ext uri="{0D108BD9-81ED-4DB2-BD59-A6C34878D82A}">
                    <a16:rowId xmlns:a16="http://schemas.microsoft.com/office/drawing/2014/main" val="2310176567"/>
                  </a:ext>
                </a:extLst>
              </a:tr>
              <a:tr h="347490">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0.1022</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0.9606</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0.0973</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0.9627</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80</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extLst>
                  <a:ext uri="{0D108BD9-81ED-4DB2-BD59-A6C34878D82A}">
                    <a16:rowId xmlns:a16="http://schemas.microsoft.com/office/drawing/2014/main" val="1310151338"/>
                  </a:ext>
                </a:extLst>
              </a:tr>
              <a:tr h="347490">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0.0978</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0.9622</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0.0865</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0.9681</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90</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extLst>
                  <a:ext uri="{0D108BD9-81ED-4DB2-BD59-A6C34878D82A}">
                    <a16:rowId xmlns:a16="http://schemas.microsoft.com/office/drawing/2014/main" val="2740643464"/>
                  </a:ext>
                </a:extLst>
              </a:tr>
              <a:tr h="347490">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0.0879</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0.9656</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0.0796</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0.9689</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dirty="0">
                          <a:effectLst/>
                          <a:latin typeface="Times New Roman" panose="02020603050405020304" pitchFamily="18" charset="0"/>
                          <a:cs typeface="Times New Roman" panose="02020603050405020304" pitchFamily="18" charset="0"/>
                        </a:rPr>
                        <a:t>100</a:t>
                      </a:r>
                      <a:endParaRPr lang="tr-TR" sz="1800" kern="50" dirty="0">
                        <a:effectLst/>
                        <a:latin typeface="Times New Roman" panose="02020603050405020304" pitchFamily="18" charset="0"/>
                        <a:ea typeface="Droid Sans"/>
                        <a:cs typeface="Times New Roman" panose="02020603050405020304" pitchFamily="18" charset="0"/>
                      </a:endParaRPr>
                    </a:p>
                  </a:txBody>
                  <a:tcPr marL="68580" marR="68580" marT="0" marB="0"/>
                </a:tc>
                <a:extLst>
                  <a:ext uri="{0D108BD9-81ED-4DB2-BD59-A6C34878D82A}">
                    <a16:rowId xmlns:a16="http://schemas.microsoft.com/office/drawing/2014/main" val="3866595743"/>
                  </a:ext>
                </a:extLst>
              </a:tr>
            </a:tbl>
          </a:graphicData>
        </a:graphic>
      </p:graphicFrame>
    </p:spTree>
    <p:extLst>
      <p:ext uri="{BB962C8B-B14F-4D97-AF65-F5344CB8AC3E}">
        <p14:creationId xmlns:p14="http://schemas.microsoft.com/office/powerpoint/2010/main" val="19199258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7555E98-70FD-4F6A-82E5-FB8D19C62C7E}"/>
              </a:ext>
            </a:extLst>
          </p:cNvPr>
          <p:cNvSpPr>
            <a:spLocks noGrp="1"/>
          </p:cNvSpPr>
          <p:nvPr>
            <p:ph idx="1"/>
          </p:nvPr>
        </p:nvSpPr>
        <p:spPr>
          <a:xfrm>
            <a:off x="759655" y="1463040"/>
            <a:ext cx="10594145" cy="5394959"/>
          </a:xfrm>
        </p:spPr>
        <p:txBody>
          <a:bodyPr>
            <a:normAutofit/>
          </a:bodyPr>
          <a:lstStyle/>
          <a:p>
            <a:pPr marL="0" indent="0" algn="ctr">
              <a:lnSpc>
                <a:spcPct val="150000"/>
              </a:lnSpc>
              <a:spcBef>
                <a:spcPts val="600"/>
              </a:spcBef>
              <a:spcAft>
                <a:spcPts val="600"/>
              </a:spcAft>
              <a:buNone/>
            </a:pPr>
            <a:r>
              <a:rPr lang="tr-TR" sz="1800" b="1" kern="50" dirty="0">
                <a:solidFill>
                  <a:srgbClr val="000000"/>
                </a:solidFill>
                <a:effectLst/>
                <a:latin typeface="Times New Roman" panose="02020603050405020304" pitchFamily="18" charset="0"/>
                <a:ea typeface="Times New Roman" panose="02020603050405020304" pitchFamily="18" charset="0"/>
                <a:cs typeface="font298"/>
              </a:rPr>
              <a:t>Tablo 7: Adam Optimizasyonu ile Batch Size Değeri 32 alındığında Yapılan Optimizasyon Sonucu Elde Edilen Yitim (Loss) ve Doğruluk (Accuracy) Sonuçları</a:t>
            </a:r>
          </a:p>
          <a:p>
            <a:pPr marL="0" indent="0" algn="ctr">
              <a:lnSpc>
                <a:spcPct val="150000"/>
              </a:lnSpc>
              <a:spcBef>
                <a:spcPts val="600"/>
              </a:spcBef>
              <a:spcAft>
                <a:spcPts val="600"/>
              </a:spcAft>
              <a:buNone/>
            </a:pPr>
            <a:endParaRPr lang="tr-TR" sz="1800" b="1" kern="50" dirty="0">
              <a:effectLst/>
              <a:latin typeface="Calibri" panose="020F0502020204030204" pitchFamily="34" charset="0"/>
              <a:ea typeface="Droid Sans"/>
              <a:cs typeface="font298"/>
            </a:endParaRPr>
          </a:p>
        </p:txBody>
      </p:sp>
      <p:pic>
        <p:nvPicPr>
          <p:cNvPr id="5" name="Resim 4">
            <a:extLst>
              <a:ext uri="{FF2B5EF4-FFF2-40B4-BE49-F238E27FC236}">
                <a16:creationId xmlns:a16="http://schemas.microsoft.com/office/drawing/2014/main" id="{03B1BBD2-28D5-42CA-831E-296F4AD212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989" y="294482"/>
            <a:ext cx="11292022" cy="1168558"/>
          </a:xfrm>
          <a:prstGeom prst="rect">
            <a:avLst/>
          </a:prstGeom>
        </p:spPr>
      </p:pic>
      <p:graphicFrame>
        <p:nvGraphicFramePr>
          <p:cNvPr id="2" name="Tablo 1">
            <a:extLst>
              <a:ext uri="{FF2B5EF4-FFF2-40B4-BE49-F238E27FC236}">
                <a16:creationId xmlns:a16="http://schemas.microsoft.com/office/drawing/2014/main" id="{5002AF60-FD72-4BF5-A149-6B5889D5756C}"/>
              </a:ext>
            </a:extLst>
          </p:cNvPr>
          <p:cNvGraphicFramePr>
            <a:graphicFrameLocks noGrp="1"/>
          </p:cNvGraphicFramePr>
          <p:nvPr>
            <p:extLst>
              <p:ext uri="{D42A27DB-BD31-4B8C-83A1-F6EECF244321}">
                <p14:modId xmlns:p14="http://schemas.microsoft.com/office/powerpoint/2010/main" val="648323954"/>
              </p:ext>
            </p:extLst>
          </p:nvPr>
        </p:nvGraphicFramePr>
        <p:xfrm>
          <a:off x="1481797" y="2447779"/>
          <a:ext cx="9228406" cy="4214587"/>
        </p:xfrm>
        <a:graphic>
          <a:graphicData uri="http://schemas.openxmlformats.org/drawingml/2006/table">
            <a:tbl>
              <a:tblPr firstRow="1" firstCol="1" bandRow="1">
                <a:tableStyleId>{5C22544A-7EE6-4342-B048-85BDC9FD1C3A}</a:tableStyleId>
              </a:tblPr>
              <a:tblGrid>
                <a:gridCol w="1845274">
                  <a:extLst>
                    <a:ext uri="{9D8B030D-6E8A-4147-A177-3AD203B41FA5}">
                      <a16:colId xmlns:a16="http://schemas.microsoft.com/office/drawing/2014/main" val="711972017"/>
                    </a:ext>
                  </a:extLst>
                </a:gridCol>
                <a:gridCol w="1845274">
                  <a:extLst>
                    <a:ext uri="{9D8B030D-6E8A-4147-A177-3AD203B41FA5}">
                      <a16:colId xmlns:a16="http://schemas.microsoft.com/office/drawing/2014/main" val="2246833069"/>
                    </a:ext>
                  </a:extLst>
                </a:gridCol>
                <a:gridCol w="1845274">
                  <a:extLst>
                    <a:ext uri="{9D8B030D-6E8A-4147-A177-3AD203B41FA5}">
                      <a16:colId xmlns:a16="http://schemas.microsoft.com/office/drawing/2014/main" val="2051811181"/>
                    </a:ext>
                  </a:extLst>
                </a:gridCol>
                <a:gridCol w="1846292">
                  <a:extLst>
                    <a:ext uri="{9D8B030D-6E8A-4147-A177-3AD203B41FA5}">
                      <a16:colId xmlns:a16="http://schemas.microsoft.com/office/drawing/2014/main" val="123614477"/>
                    </a:ext>
                  </a:extLst>
                </a:gridCol>
                <a:gridCol w="1846292">
                  <a:extLst>
                    <a:ext uri="{9D8B030D-6E8A-4147-A177-3AD203B41FA5}">
                      <a16:colId xmlns:a16="http://schemas.microsoft.com/office/drawing/2014/main" val="203541813"/>
                    </a:ext>
                  </a:extLst>
                </a:gridCol>
              </a:tblGrid>
              <a:tr h="727737">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Train Loss</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Train Accuracy</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Val_Loss</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Val_Accuracy</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Epoch</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extLst>
                  <a:ext uri="{0D108BD9-81ED-4DB2-BD59-A6C34878D82A}">
                    <a16:rowId xmlns:a16="http://schemas.microsoft.com/office/drawing/2014/main" val="3090145806"/>
                  </a:ext>
                </a:extLst>
              </a:tr>
              <a:tr h="348685">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0.0444</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nchor="b"/>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0.9816</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nchor="b"/>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0.0913</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nchor="b"/>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0.9660</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nchor="b"/>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10</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extLst>
                  <a:ext uri="{0D108BD9-81ED-4DB2-BD59-A6C34878D82A}">
                    <a16:rowId xmlns:a16="http://schemas.microsoft.com/office/drawing/2014/main" val="2459340601"/>
                  </a:ext>
                </a:extLst>
              </a:tr>
              <a:tr h="348685">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0.0413</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nchor="b"/>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0.9829</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nchor="b"/>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0.0983</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nchor="b"/>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0.9656</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nchor="b"/>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20</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extLst>
                  <a:ext uri="{0D108BD9-81ED-4DB2-BD59-A6C34878D82A}">
                    <a16:rowId xmlns:a16="http://schemas.microsoft.com/office/drawing/2014/main" val="2063412161"/>
                  </a:ext>
                </a:extLst>
              </a:tr>
              <a:tr h="348685">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0.0375</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nchor="b"/>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0.9844</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nchor="b"/>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0.1034</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nchor="b"/>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0.9651</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nchor="b"/>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30</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extLst>
                  <a:ext uri="{0D108BD9-81ED-4DB2-BD59-A6C34878D82A}">
                    <a16:rowId xmlns:a16="http://schemas.microsoft.com/office/drawing/2014/main" val="2136794121"/>
                  </a:ext>
                </a:extLst>
              </a:tr>
              <a:tr h="348685">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0.0435</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nchor="b"/>
                </a:tc>
                <a:tc>
                  <a:txBody>
                    <a:bodyPr/>
                    <a:lstStyle/>
                    <a:p>
                      <a:pPr algn="ctr">
                        <a:lnSpc>
                          <a:spcPct val="115000"/>
                        </a:lnSpc>
                        <a:spcBef>
                          <a:spcPts val="600"/>
                        </a:spcBef>
                        <a:spcAft>
                          <a:spcPts val="600"/>
                        </a:spcAft>
                      </a:pPr>
                      <a:r>
                        <a:rPr lang="tr-TR" sz="1800" kern="50" dirty="0">
                          <a:effectLst/>
                          <a:latin typeface="Times New Roman" panose="02020603050405020304" pitchFamily="18" charset="0"/>
                          <a:cs typeface="Times New Roman" panose="02020603050405020304" pitchFamily="18" charset="0"/>
                        </a:rPr>
                        <a:t>0.9819</a:t>
                      </a:r>
                      <a:endParaRPr lang="tr-TR" sz="1800" kern="50" dirty="0">
                        <a:effectLst/>
                        <a:latin typeface="Times New Roman" panose="02020603050405020304" pitchFamily="18" charset="0"/>
                        <a:ea typeface="Droid Sans"/>
                        <a:cs typeface="Times New Roman" panose="02020603050405020304" pitchFamily="18" charset="0"/>
                      </a:endParaRPr>
                    </a:p>
                  </a:txBody>
                  <a:tcPr marL="68580" marR="68580" marT="0" marB="0" anchor="b"/>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0.1020</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nchor="b"/>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0.9701</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nchor="b"/>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40</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extLst>
                  <a:ext uri="{0D108BD9-81ED-4DB2-BD59-A6C34878D82A}">
                    <a16:rowId xmlns:a16="http://schemas.microsoft.com/office/drawing/2014/main" val="1663242988"/>
                  </a:ext>
                </a:extLst>
              </a:tr>
              <a:tr h="348685">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0.0406</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nchor="b"/>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0.9830</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nchor="b"/>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0.1077</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nchor="b"/>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0.9703</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nchor="b"/>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50</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extLst>
                  <a:ext uri="{0D108BD9-81ED-4DB2-BD59-A6C34878D82A}">
                    <a16:rowId xmlns:a16="http://schemas.microsoft.com/office/drawing/2014/main" val="1569362141"/>
                  </a:ext>
                </a:extLst>
              </a:tr>
              <a:tr h="348685">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0.0368</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nchor="b"/>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0.9847</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nchor="b"/>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0.1132</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nchor="b"/>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0.9700</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nchor="b"/>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60</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extLst>
                  <a:ext uri="{0D108BD9-81ED-4DB2-BD59-A6C34878D82A}">
                    <a16:rowId xmlns:a16="http://schemas.microsoft.com/office/drawing/2014/main" val="947635180"/>
                  </a:ext>
                </a:extLst>
              </a:tr>
              <a:tr h="348685">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0.0817</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nchor="b"/>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0.9677</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nchor="b"/>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0.0667</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nchor="b"/>
                </a:tc>
                <a:tc>
                  <a:txBody>
                    <a:bodyPr/>
                    <a:lstStyle/>
                    <a:p>
                      <a:pPr algn="ctr">
                        <a:lnSpc>
                          <a:spcPct val="115000"/>
                        </a:lnSpc>
                        <a:spcBef>
                          <a:spcPts val="600"/>
                        </a:spcBef>
                        <a:spcAft>
                          <a:spcPts val="600"/>
                        </a:spcAft>
                      </a:pPr>
                      <a:r>
                        <a:rPr lang="tr-TR" sz="1800" kern="50" dirty="0">
                          <a:effectLst/>
                          <a:latin typeface="Times New Roman" panose="02020603050405020304" pitchFamily="18" charset="0"/>
                          <a:cs typeface="Times New Roman" panose="02020603050405020304" pitchFamily="18" charset="0"/>
                        </a:rPr>
                        <a:t>0.9737</a:t>
                      </a:r>
                      <a:endParaRPr lang="tr-TR" sz="1800" kern="50" dirty="0">
                        <a:effectLst/>
                        <a:latin typeface="Times New Roman" panose="02020603050405020304" pitchFamily="18" charset="0"/>
                        <a:ea typeface="Droid Sans"/>
                        <a:cs typeface="Times New Roman" panose="02020603050405020304" pitchFamily="18" charset="0"/>
                      </a:endParaRPr>
                    </a:p>
                  </a:txBody>
                  <a:tcPr marL="68580" marR="68580" marT="0" marB="0" anchor="b"/>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70</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extLst>
                  <a:ext uri="{0D108BD9-81ED-4DB2-BD59-A6C34878D82A}">
                    <a16:rowId xmlns:a16="http://schemas.microsoft.com/office/drawing/2014/main" val="3269837481"/>
                  </a:ext>
                </a:extLst>
              </a:tr>
              <a:tr h="348685">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0.0795</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nchor="b"/>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0.9684</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nchor="b"/>
                </a:tc>
                <a:tc>
                  <a:txBody>
                    <a:bodyPr/>
                    <a:lstStyle/>
                    <a:p>
                      <a:pPr algn="ctr">
                        <a:lnSpc>
                          <a:spcPct val="115000"/>
                        </a:lnSpc>
                        <a:spcBef>
                          <a:spcPts val="600"/>
                        </a:spcBef>
                        <a:spcAft>
                          <a:spcPts val="600"/>
                        </a:spcAft>
                      </a:pPr>
                      <a:r>
                        <a:rPr lang="tr-TR" sz="1800" kern="50" dirty="0">
                          <a:effectLst/>
                          <a:latin typeface="Times New Roman" panose="02020603050405020304" pitchFamily="18" charset="0"/>
                          <a:cs typeface="Times New Roman" panose="02020603050405020304" pitchFamily="18" charset="0"/>
                        </a:rPr>
                        <a:t>0.0651</a:t>
                      </a:r>
                      <a:endParaRPr lang="tr-TR" sz="1800" kern="50" dirty="0">
                        <a:effectLst/>
                        <a:latin typeface="Times New Roman" panose="02020603050405020304" pitchFamily="18" charset="0"/>
                        <a:ea typeface="Droid Sans"/>
                        <a:cs typeface="Times New Roman" panose="02020603050405020304" pitchFamily="18" charset="0"/>
                      </a:endParaRPr>
                    </a:p>
                  </a:txBody>
                  <a:tcPr marL="68580" marR="68580" marT="0" marB="0" anchor="b"/>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0.9734</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nchor="b"/>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80</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extLst>
                  <a:ext uri="{0D108BD9-81ED-4DB2-BD59-A6C34878D82A}">
                    <a16:rowId xmlns:a16="http://schemas.microsoft.com/office/drawing/2014/main" val="4094420565"/>
                  </a:ext>
                </a:extLst>
              </a:tr>
              <a:tr h="348685">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0.0767</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nchor="b"/>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0.9693</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nchor="b"/>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0.0790</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nchor="b"/>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0.9677</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nchor="b"/>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90</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extLst>
                  <a:ext uri="{0D108BD9-81ED-4DB2-BD59-A6C34878D82A}">
                    <a16:rowId xmlns:a16="http://schemas.microsoft.com/office/drawing/2014/main" val="3271662377"/>
                  </a:ext>
                </a:extLst>
              </a:tr>
              <a:tr h="348685">
                <a:tc>
                  <a:txBody>
                    <a:bodyPr/>
                    <a:lstStyle/>
                    <a:p>
                      <a:pPr algn="ctr">
                        <a:lnSpc>
                          <a:spcPct val="115000"/>
                        </a:lnSpc>
                        <a:spcBef>
                          <a:spcPts val="600"/>
                        </a:spcBef>
                        <a:spcAft>
                          <a:spcPts val="600"/>
                        </a:spcAft>
                      </a:pPr>
                      <a:r>
                        <a:rPr lang="tr-TR" sz="1800" kern="50">
                          <a:solidFill>
                            <a:srgbClr val="FF0000"/>
                          </a:solidFill>
                          <a:effectLst/>
                          <a:latin typeface="Times New Roman" panose="02020603050405020304" pitchFamily="18" charset="0"/>
                          <a:cs typeface="Times New Roman" panose="02020603050405020304" pitchFamily="18" charset="0"/>
                        </a:rPr>
                        <a:t>0.0774</a:t>
                      </a:r>
                      <a:endParaRPr lang="tr-TR" sz="1800" kern="50">
                        <a:solidFill>
                          <a:srgbClr val="FF0000"/>
                        </a:solidFill>
                        <a:effectLst/>
                        <a:latin typeface="Times New Roman" panose="02020603050405020304" pitchFamily="18" charset="0"/>
                        <a:ea typeface="Droid Sans"/>
                        <a:cs typeface="Times New Roman" panose="02020603050405020304" pitchFamily="18" charset="0"/>
                      </a:endParaRPr>
                    </a:p>
                  </a:txBody>
                  <a:tcPr marL="68580" marR="68580" marT="0" marB="0" anchor="b"/>
                </a:tc>
                <a:tc>
                  <a:txBody>
                    <a:bodyPr/>
                    <a:lstStyle/>
                    <a:p>
                      <a:pPr algn="ctr">
                        <a:lnSpc>
                          <a:spcPct val="115000"/>
                        </a:lnSpc>
                        <a:spcBef>
                          <a:spcPts val="600"/>
                        </a:spcBef>
                        <a:spcAft>
                          <a:spcPts val="600"/>
                        </a:spcAft>
                      </a:pPr>
                      <a:r>
                        <a:rPr lang="tr-TR" sz="1800" kern="50">
                          <a:solidFill>
                            <a:srgbClr val="FF0000"/>
                          </a:solidFill>
                          <a:effectLst/>
                          <a:latin typeface="Times New Roman" panose="02020603050405020304" pitchFamily="18" charset="0"/>
                          <a:cs typeface="Times New Roman" panose="02020603050405020304" pitchFamily="18" charset="0"/>
                        </a:rPr>
                        <a:t>0.9692</a:t>
                      </a:r>
                      <a:endParaRPr lang="tr-TR" sz="1800" kern="50">
                        <a:solidFill>
                          <a:srgbClr val="FF0000"/>
                        </a:solidFill>
                        <a:effectLst/>
                        <a:latin typeface="Times New Roman" panose="02020603050405020304" pitchFamily="18" charset="0"/>
                        <a:ea typeface="Droid Sans"/>
                        <a:cs typeface="Times New Roman" panose="02020603050405020304" pitchFamily="18" charset="0"/>
                      </a:endParaRPr>
                    </a:p>
                  </a:txBody>
                  <a:tcPr marL="68580" marR="68580" marT="0" marB="0" anchor="b"/>
                </a:tc>
                <a:tc>
                  <a:txBody>
                    <a:bodyPr/>
                    <a:lstStyle/>
                    <a:p>
                      <a:pPr algn="ctr">
                        <a:lnSpc>
                          <a:spcPct val="115000"/>
                        </a:lnSpc>
                        <a:spcBef>
                          <a:spcPts val="600"/>
                        </a:spcBef>
                        <a:spcAft>
                          <a:spcPts val="600"/>
                        </a:spcAft>
                      </a:pPr>
                      <a:r>
                        <a:rPr lang="tr-TR" sz="1800" kern="50">
                          <a:solidFill>
                            <a:srgbClr val="FF0000"/>
                          </a:solidFill>
                          <a:effectLst/>
                          <a:latin typeface="Times New Roman" panose="02020603050405020304" pitchFamily="18" charset="0"/>
                          <a:cs typeface="Times New Roman" panose="02020603050405020304" pitchFamily="18" charset="0"/>
                        </a:rPr>
                        <a:t>0.0676</a:t>
                      </a:r>
                      <a:endParaRPr lang="tr-TR" sz="1800" kern="50">
                        <a:solidFill>
                          <a:srgbClr val="FF0000"/>
                        </a:solidFill>
                        <a:effectLst/>
                        <a:latin typeface="Times New Roman" panose="02020603050405020304" pitchFamily="18" charset="0"/>
                        <a:ea typeface="Droid Sans"/>
                        <a:cs typeface="Times New Roman" panose="02020603050405020304" pitchFamily="18" charset="0"/>
                      </a:endParaRPr>
                    </a:p>
                  </a:txBody>
                  <a:tcPr marL="68580" marR="68580" marT="0" marB="0" anchor="b"/>
                </a:tc>
                <a:tc>
                  <a:txBody>
                    <a:bodyPr/>
                    <a:lstStyle/>
                    <a:p>
                      <a:pPr algn="ctr">
                        <a:lnSpc>
                          <a:spcPct val="115000"/>
                        </a:lnSpc>
                        <a:spcBef>
                          <a:spcPts val="600"/>
                        </a:spcBef>
                        <a:spcAft>
                          <a:spcPts val="600"/>
                        </a:spcAft>
                      </a:pPr>
                      <a:r>
                        <a:rPr lang="tr-TR" sz="1800" kern="50">
                          <a:solidFill>
                            <a:srgbClr val="FF0000"/>
                          </a:solidFill>
                          <a:effectLst/>
                          <a:latin typeface="Times New Roman" panose="02020603050405020304" pitchFamily="18" charset="0"/>
                          <a:cs typeface="Times New Roman" panose="02020603050405020304" pitchFamily="18" charset="0"/>
                        </a:rPr>
                        <a:t>0.9739</a:t>
                      </a:r>
                      <a:endParaRPr lang="tr-TR" sz="1800" kern="50">
                        <a:solidFill>
                          <a:srgbClr val="FF0000"/>
                        </a:solidFill>
                        <a:effectLst/>
                        <a:latin typeface="Times New Roman" panose="02020603050405020304" pitchFamily="18" charset="0"/>
                        <a:ea typeface="Droid Sans"/>
                        <a:cs typeface="Times New Roman" panose="02020603050405020304" pitchFamily="18" charset="0"/>
                      </a:endParaRPr>
                    </a:p>
                  </a:txBody>
                  <a:tcPr marL="68580" marR="68580" marT="0" marB="0" anchor="b"/>
                </a:tc>
                <a:tc>
                  <a:txBody>
                    <a:bodyPr/>
                    <a:lstStyle/>
                    <a:p>
                      <a:pPr algn="ctr">
                        <a:lnSpc>
                          <a:spcPct val="115000"/>
                        </a:lnSpc>
                        <a:spcBef>
                          <a:spcPts val="600"/>
                        </a:spcBef>
                        <a:spcAft>
                          <a:spcPts val="600"/>
                        </a:spcAft>
                      </a:pPr>
                      <a:r>
                        <a:rPr lang="tr-TR" sz="1800" kern="50" dirty="0">
                          <a:solidFill>
                            <a:srgbClr val="FF0000"/>
                          </a:solidFill>
                          <a:effectLst/>
                          <a:latin typeface="Times New Roman" panose="02020603050405020304" pitchFamily="18" charset="0"/>
                          <a:cs typeface="Times New Roman" panose="02020603050405020304" pitchFamily="18" charset="0"/>
                        </a:rPr>
                        <a:t>100</a:t>
                      </a:r>
                      <a:endParaRPr lang="tr-TR" sz="1800" kern="50" dirty="0">
                        <a:solidFill>
                          <a:srgbClr val="FF0000"/>
                        </a:solidFill>
                        <a:effectLst/>
                        <a:latin typeface="Times New Roman" panose="02020603050405020304" pitchFamily="18" charset="0"/>
                        <a:ea typeface="Droid Sans"/>
                        <a:cs typeface="Times New Roman" panose="02020603050405020304" pitchFamily="18" charset="0"/>
                      </a:endParaRPr>
                    </a:p>
                  </a:txBody>
                  <a:tcPr marL="68580" marR="68580" marT="0" marB="0"/>
                </a:tc>
                <a:extLst>
                  <a:ext uri="{0D108BD9-81ED-4DB2-BD59-A6C34878D82A}">
                    <a16:rowId xmlns:a16="http://schemas.microsoft.com/office/drawing/2014/main" val="3251841485"/>
                  </a:ext>
                </a:extLst>
              </a:tr>
            </a:tbl>
          </a:graphicData>
        </a:graphic>
      </p:graphicFrame>
    </p:spTree>
    <p:extLst>
      <p:ext uri="{BB962C8B-B14F-4D97-AF65-F5344CB8AC3E}">
        <p14:creationId xmlns:p14="http://schemas.microsoft.com/office/powerpoint/2010/main" val="12536988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7555E98-70FD-4F6A-82E5-FB8D19C62C7E}"/>
              </a:ext>
            </a:extLst>
          </p:cNvPr>
          <p:cNvSpPr>
            <a:spLocks noGrp="1"/>
          </p:cNvSpPr>
          <p:nvPr>
            <p:ph idx="1"/>
          </p:nvPr>
        </p:nvSpPr>
        <p:spPr/>
        <p:txBody>
          <a:bodyPr>
            <a:normAutofit/>
          </a:bodyPr>
          <a:lstStyle/>
          <a:p>
            <a:pPr marL="0" indent="0" algn="just">
              <a:lnSpc>
                <a:spcPct val="150000"/>
              </a:lnSpc>
              <a:spcBef>
                <a:spcPts val="600"/>
              </a:spcBef>
              <a:spcAft>
                <a:spcPts val="600"/>
              </a:spcAft>
              <a:buNone/>
            </a:pPr>
            <a:r>
              <a:rPr lang="tr-TR" sz="2000" dirty="0">
                <a:latin typeface="Times New Roman" panose="02020603050405020304" pitchFamily="18" charset="0"/>
                <a:cs typeface="Times New Roman" panose="02020603050405020304" pitchFamily="18" charset="0"/>
              </a:rPr>
              <a:t>Şekil 7-8’de sırası ile, hiper parametre optimizasyonunda elde edilen en iyi kombinasyon olan 32 batch_size – 100 Epoch ile oluşturulan modelin eğitim ve doğrulama verilerine uygulandığında elde edilen sonuçlar gösterilmektedir.</a:t>
            </a:r>
          </a:p>
        </p:txBody>
      </p:sp>
      <p:pic>
        <p:nvPicPr>
          <p:cNvPr id="5" name="Resim 4">
            <a:extLst>
              <a:ext uri="{FF2B5EF4-FFF2-40B4-BE49-F238E27FC236}">
                <a16:creationId xmlns:a16="http://schemas.microsoft.com/office/drawing/2014/main" id="{03B1BBD2-28D5-42CA-831E-296F4AD212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989" y="294482"/>
            <a:ext cx="11292022" cy="1168558"/>
          </a:xfrm>
          <a:prstGeom prst="rect">
            <a:avLst/>
          </a:prstGeom>
        </p:spPr>
      </p:pic>
    </p:spTree>
    <p:extLst>
      <p:ext uri="{BB962C8B-B14F-4D97-AF65-F5344CB8AC3E}">
        <p14:creationId xmlns:p14="http://schemas.microsoft.com/office/powerpoint/2010/main" val="9579519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03B1BBD2-28D5-42CA-831E-296F4AD212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989" y="294482"/>
            <a:ext cx="11292022" cy="1168558"/>
          </a:xfrm>
          <a:prstGeom prst="rect">
            <a:avLst/>
          </a:prstGeom>
        </p:spPr>
      </p:pic>
      <p:pic>
        <p:nvPicPr>
          <p:cNvPr id="4" name="İçerik Yer Tutucusu 3" descr="saat, çizim içeren bir resim&#10;&#10;Açıklama otomatik olarak oluşturuldu">
            <a:extLst>
              <a:ext uri="{FF2B5EF4-FFF2-40B4-BE49-F238E27FC236}">
                <a16:creationId xmlns:a16="http://schemas.microsoft.com/office/drawing/2014/main" id="{42B572C8-55B3-45EA-BBC0-8597F493C8EE}"/>
              </a:ext>
            </a:extLst>
          </p:cNvPr>
          <p:cNvPicPr>
            <a:picLocks noGrp="1"/>
          </p:cNvPicPr>
          <p:nvPr>
            <p:ph idx="1"/>
          </p:nvPr>
        </p:nvPicPr>
        <p:blipFill>
          <a:blip r:embed="rId3" cstate="print">
            <a:extLst>
              <a:ext uri="{28A0092B-C50C-407E-A947-70E740481C1C}">
                <a14:useLocalDpi xmlns:a14="http://schemas.microsoft.com/office/drawing/2010/main" val="0"/>
              </a:ext>
            </a:extLst>
          </a:blip>
          <a:stretch>
            <a:fillRect/>
          </a:stretch>
        </p:blipFill>
        <p:spPr>
          <a:xfrm>
            <a:off x="685972" y="1723520"/>
            <a:ext cx="10820055" cy="3734745"/>
          </a:xfrm>
          <a:prstGeom prst="rect">
            <a:avLst/>
          </a:prstGeom>
        </p:spPr>
      </p:pic>
      <p:sp>
        <p:nvSpPr>
          <p:cNvPr id="2" name="Metin kutusu 1">
            <a:extLst>
              <a:ext uri="{FF2B5EF4-FFF2-40B4-BE49-F238E27FC236}">
                <a16:creationId xmlns:a16="http://schemas.microsoft.com/office/drawing/2014/main" id="{DC327B5F-D8A6-4DA2-B106-A13273438AD0}"/>
              </a:ext>
            </a:extLst>
          </p:cNvPr>
          <p:cNvSpPr txBox="1"/>
          <p:nvPr/>
        </p:nvSpPr>
        <p:spPr>
          <a:xfrm>
            <a:off x="685972" y="5718745"/>
            <a:ext cx="11028340" cy="646331"/>
          </a:xfrm>
          <a:prstGeom prst="rect">
            <a:avLst/>
          </a:prstGeom>
          <a:noFill/>
        </p:spPr>
        <p:txBody>
          <a:bodyPr wrap="none" rtlCol="0">
            <a:spAutoFit/>
          </a:bodyPr>
          <a:lstStyle/>
          <a:p>
            <a:pPr algn="ctr"/>
            <a:r>
              <a:rPr lang="tr-TR" sz="1800" b="1" kern="50" dirty="0">
                <a:solidFill>
                  <a:srgbClr val="000000"/>
                </a:solidFill>
                <a:effectLst/>
                <a:latin typeface="Times New Roman" panose="02020603050405020304" pitchFamily="18" charset="0"/>
                <a:ea typeface="Times New Roman" panose="02020603050405020304" pitchFamily="18" charset="0"/>
                <a:cs typeface="font298"/>
              </a:rPr>
              <a:t>Şekil 7. (a) Eğitim Verisine ait Orijinal Görüntü, Eğitim Verisine ait, (b) Eğitim Verisine ait Maske Görüntüsü, </a:t>
            </a:r>
          </a:p>
          <a:p>
            <a:pPr algn="ctr"/>
            <a:r>
              <a:rPr lang="tr-TR" sz="1800" b="1" kern="50" dirty="0">
                <a:solidFill>
                  <a:srgbClr val="000000"/>
                </a:solidFill>
                <a:effectLst/>
                <a:latin typeface="Times New Roman" panose="02020603050405020304" pitchFamily="18" charset="0"/>
                <a:ea typeface="Times New Roman" panose="02020603050405020304" pitchFamily="18" charset="0"/>
                <a:cs typeface="font298"/>
              </a:rPr>
              <a:t>(c) Hiper Parametre </a:t>
            </a:r>
            <a:r>
              <a:rPr lang="tr-TR" b="1" kern="50" dirty="0">
                <a:solidFill>
                  <a:srgbClr val="000000"/>
                </a:solidFill>
                <a:latin typeface="Times New Roman" panose="02020603050405020304" pitchFamily="18" charset="0"/>
                <a:ea typeface="Times New Roman" panose="02020603050405020304" pitchFamily="18" charset="0"/>
                <a:cs typeface="font298"/>
              </a:rPr>
              <a:t>Optimizasyonu Kullanılarak</a:t>
            </a:r>
            <a:r>
              <a:rPr lang="tr-TR" sz="1800" b="1" kern="50" dirty="0">
                <a:solidFill>
                  <a:srgbClr val="000000"/>
                </a:solidFill>
                <a:effectLst/>
                <a:latin typeface="Times New Roman" panose="02020603050405020304" pitchFamily="18" charset="0"/>
                <a:ea typeface="Times New Roman" panose="02020603050405020304" pitchFamily="18" charset="0"/>
                <a:cs typeface="font298"/>
              </a:rPr>
              <a:t> Tahmin Edilen Eğitim Görüntüsü</a:t>
            </a:r>
            <a:endParaRPr lang="tr-TR" sz="1800" b="1" kern="50" dirty="0">
              <a:effectLst/>
              <a:latin typeface="Calibri" panose="020F0502020204030204" pitchFamily="34" charset="0"/>
              <a:ea typeface="Droid Sans"/>
              <a:cs typeface="font298"/>
            </a:endParaRPr>
          </a:p>
        </p:txBody>
      </p:sp>
    </p:spTree>
    <p:extLst>
      <p:ext uri="{BB962C8B-B14F-4D97-AF65-F5344CB8AC3E}">
        <p14:creationId xmlns:p14="http://schemas.microsoft.com/office/powerpoint/2010/main" val="17378334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03B1BBD2-28D5-42CA-831E-296F4AD212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989" y="294482"/>
            <a:ext cx="11292022" cy="1168558"/>
          </a:xfrm>
          <a:prstGeom prst="rect">
            <a:avLst/>
          </a:prstGeom>
        </p:spPr>
      </p:pic>
      <p:pic>
        <p:nvPicPr>
          <p:cNvPr id="6" name="İçerik Yer Tutucusu 5" descr="saat, metre içeren bir resim&#10;&#10;Açıklama otomatik olarak oluşturuldu">
            <a:extLst>
              <a:ext uri="{FF2B5EF4-FFF2-40B4-BE49-F238E27FC236}">
                <a16:creationId xmlns:a16="http://schemas.microsoft.com/office/drawing/2014/main" id="{9A7BE10D-843C-4001-8668-A5D821A17E04}"/>
              </a:ext>
            </a:extLst>
          </p:cNvPr>
          <p:cNvPicPr>
            <a:picLocks noGrp="1"/>
          </p:cNvPicPr>
          <p:nvPr>
            <p:ph idx="1"/>
          </p:nvPr>
        </p:nvPicPr>
        <p:blipFill>
          <a:blip r:embed="rId3" cstate="print">
            <a:extLst>
              <a:ext uri="{28A0092B-C50C-407E-A947-70E740481C1C}">
                <a14:useLocalDpi xmlns:a14="http://schemas.microsoft.com/office/drawing/2010/main" val="0"/>
              </a:ext>
            </a:extLst>
          </a:blip>
          <a:stretch>
            <a:fillRect/>
          </a:stretch>
        </p:blipFill>
        <p:spPr>
          <a:xfrm>
            <a:off x="328862" y="1670321"/>
            <a:ext cx="11534274" cy="3772299"/>
          </a:xfrm>
          <a:prstGeom prst="rect">
            <a:avLst/>
          </a:prstGeom>
        </p:spPr>
      </p:pic>
      <p:sp>
        <p:nvSpPr>
          <p:cNvPr id="2" name="Metin kutusu 1">
            <a:extLst>
              <a:ext uri="{FF2B5EF4-FFF2-40B4-BE49-F238E27FC236}">
                <a16:creationId xmlns:a16="http://schemas.microsoft.com/office/drawing/2014/main" id="{B12FEF5C-79C2-4D22-871F-FFE6AE6E5159}"/>
              </a:ext>
            </a:extLst>
          </p:cNvPr>
          <p:cNvSpPr txBox="1"/>
          <p:nvPr/>
        </p:nvSpPr>
        <p:spPr>
          <a:xfrm>
            <a:off x="1104568" y="5804646"/>
            <a:ext cx="9982861" cy="646331"/>
          </a:xfrm>
          <a:prstGeom prst="rect">
            <a:avLst/>
          </a:prstGeom>
          <a:noFill/>
        </p:spPr>
        <p:txBody>
          <a:bodyPr wrap="none" rtlCol="0">
            <a:spAutoFit/>
          </a:bodyPr>
          <a:lstStyle/>
          <a:p>
            <a:pPr algn="ctr"/>
            <a:r>
              <a:rPr lang="tr-TR" sz="1800" b="1" kern="50" dirty="0">
                <a:solidFill>
                  <a:srgbClr val="000000"/>
                </a:solidFill>
                <a:effectLst/>
                <a:latin typeface="Times New Roman" panose="02020603050405020304" pitchFamily="18" charset="0"/>
                <a:ea typeface="Times New Roman" panose="02020603050405020304" pitchFamily="18" charset="0"/>
                <a:cs typeface="font298"/>
              </a:rPr>
              <a:t>Şekil 7. (a) Doğrulama Verisine ait Orijinal Görüntü, (b) Doğrulama Verisine ait Maske Görüntüsü,</a:t>
            </a:r>
          </a:p>
          <a:p>
            <a:pPr algn="ctr"/>
            <a:r>
              <a:rPr lang="tr-TR" sz="1800" b="1" kern="50" dirty="0">
                <a:solidFill>
                  <a:srgbClr val="000000"/>
                </a:solidFill>
                <a:effectLst/>
                <a:latin typeface="Times New Roman" panose="02020603050405020304" pitchFamily="18" charset="0"/>
                <a:ea typeface="Times New Roman" panose="02020603050405020304" pitchFamily="18" charset="0"/>
                <a:cs typeface="font298"/>
              </a:rPr>
              <a:t>(c) U-net Modeli ile Tahmin Edilen Doğrulama Görüntüsü</a:t>
            </a:r>
            <a:endParaRPr lang="tr-TR" sz="1800" b="1" kern="50" dirty="0">
              <a:effectLst/>
              <a:latin typeface="Calibri" panose="020F0502020204030204" pitchFamily="34" charset="0"/>
              <a:ea typeface="Droid Sans"/>
              <a:cs typeface="font298"/>
            </a:endParaRPr>
          </a:p>
        </p:txBody>
      </p:sp>
    </p:spTree>
    <p:extLst>
      <p:ext uri="{BB962C8B-B14F-4D97-AF65-F5344CB8AC3E}">
        <p14:creationId xmlns:p14="http://schemas.microsoft.com/office/powerpoint/2010/main" val="1231668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7555E98-70FD-4F6A-82E5-FB8D19C62C7E}"/>
              </a:ext>
            </a:extLst>
          </p:cNvPr>
          <p:cNvSpPr>
            <a:spLocks noGrp="1"/>
          </p:cNvSpPr>
          <p:nvPr>
            <p:ph idx="1"/>
          </p:nvPr>
        </p:nvSpPr>
        <p:spPr/>
        <p:txBody>
          <a:bodyPr>
            <a:normAutofit/>
          </a:bodyPr>
          <a:lstStyle/>
          <a:p>
            <a:pPr marL="0" indent="0" algn="just">
              <a:lnSpc>
                <a:spcPct val="150000"/>
              </a:lnSpc>
              <a:spcBef>
                <a:spcPts val="600"/>
              </a:spcBef>
              <a:spcAft>
                <a:spcPts val="600"/>
              </a:spcAft>
              <a:buNone/>
            </a:pPr>
            <a:r>
              <a:rPr lang="tr-TR" sz="1800" b="1" kern="5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3.2. Diğer Optimizasyon Yöntemlerine ait Sonuçların Karşılaştırılması</a:t>
            </a:r>
            <a:endParaRPr lang="tr-TR" sz="1800" b="1" kern="50" dirty="0">
              <a:latin typeface="Times New Roman" panose="02020603050405020304" pitchFamily="18" charset="0"/>
              <a:ea typeface="Times New Roman" panose="02020603050405020304" pitchFamily="18" charset="0"/>
              <a:cs typeface="Times New Roman" panose="02020603050405020304" pitchFamily="18" charset="0"/>
            </a:endParaRPr>
          </a:p>
          <a:p>
            <a:pPr marL="0" indent="0" algn="just">
              <a:lnSpc>
                <a:spcPct val="150000"/>
              </a:lnSpc>
              <a:spcBef>
                <a:spcPts val="600"/>
              </a:spcBef>
              <a:spcAft>
                <a:spcPts val="600"/>
              </a:spcAft>
              <a:buNone/>
            </a:pPr>
            <a:r>
              <a:rPr lang="tr-TR" sz="1800" kern="5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Çalışmanın bu bölümünde, Adam optimizasyonu kullanılarak, doğrulama verilerinde en yüksek doğruluk oranını veren hiper parametre değerleri (batch size = 32, Epoch = 100) diğer optimizasyon yöntemleri (SGD, RMSprop, Adadelta) ile çalıştırılmıştır. Her ne kadar bu çalışma özellikle doğrulama verilerine ait doğruluk oranlarının iyileştirilmesi için optimize edilmek amacıyla hazırlanmış olsa da çalışmanın bu bölümünde elde edilen sonuçlar Tablo 8’de verilmektedir.</a:t>
            </a:r>
            <a:endParaRPr lang="tr-TR" sz="1800" kern="50" dirty="0">
              <a:effectLst/>
              <a:latin typeface="Times New Roman" panose="02020603050405020304" pitchFamily="18" charset="0"/>
              <a:ea typeface="Droid Sans"/>
              <a:cs typeface="Times New Roman" panose="02020603050405020304" pitchFamily="18" charset="0"/>
            </a:endParaRPr>
          </a:p>
          <a:p>
            <a:pPr marL="0" indent="0" algn="just">
              <a:lnSpc>
                <a:spcPct val="150000"/>
              </a:lnSpc>
              <a:spcBef>
                <a:spcPts val="600"/>
              </a:spcBef>
              <a:spcAft>
                <a:spcPts val="600"/>
              </a:spcAft>
              <a:buNone/>
            </a:pPr>
            <a:endParaRPr lang="tr-TR" sz="2000" dirty="0">
              <a:latin typeface="Times New Roman" panose="02020603050405020304" pitchFamily="18" charset="0"/>
              <a:cs typeface="Times New Roman" panose="02020603050405020304" pitchFamily="18" charset="0"/>
            </a:endParaRPr>
          </a:p>
        </p:txBody>
      </p:sp>
      <p:pic>
        <p:nvPicPr>
          <p:cNvPr id="5" name="Resim 4">
            <a:extLst>
              <a:ext uri="{FF2B5EF4-FFF2-40B4-BE49-F238E27FC236}">
                <a16:creationId xmlns:a16="http://schemas.microsoft.com/office/drawing/2014/main" id="{03B1BBD2-28D5-42CA-831E-296F4AD212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989" y="294482"/>
            <a:ext cx="11292022" cy="1168558"/>
          </a:xfrm>
          <a:prstGeom prst="rect">
            <a:avLst/>
          </a:prstGeom>
        </p:spPr>
      </p:pic>
    </p:spTree>
    <p:extLst>
      <p:ext uri="{BB962C8B-B14F-4D97-AF65-F5344CB8AC3E}">
        <p14:creationId xmlns:p14="http://schemas.microsoft.com/office/powerpoint/2010/main" val="38820296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7555E98-70FD-4F6A-82E5-FB8D19C62C7E}"/>
              </a:ext>
            </a:extLst>
          </p:cNvPr>
          <p:cNvSpPr>
            <a:spLocks noGrp="1"/>
          </p:cNvSpPr>
          <p:nvPr>
            <p:ph idx="1"/>
          </p:nvPr>
        </p:nvSpPr>
        <p:spPr/>
        <p:txBody>
          <a:bodyPr>
            <a:normAutofit/>
          </a:bodyPr>
          <a:lstStyle/>
          <a:p>
            <a:pPr marL="0" indent="0" algn="just">
              <a:lnSpc>
                <a:spcPct val="150000"/>
              </a:lnSpc>
              <a:spcBef>
                <a:spcPts val="600"/>
              </a:spcBef>
              <a:spcAft>
                <a:spcPts val="600"/>
              </a:spcAft>
              <a:buNone/>
            </a:pPr>
            <a:endParaRPr lang="tr-TR" sz="2000" dirty="0">
              <a:latin typeface="Times New Roman" panose="02020603050405020304" pitchFamily="18" charset="0"/>
              <a:cs typeface="Times New Roman" panose="02020603050405020304" pitchFamily="18" charset="0"/>
            </a:endParaRPr>
          </a:p>
          <a:p>
            <a:pPr marL="0" indent="0" algn="just">
              <a:lnSpc>
                <a:spcPct val="150000"/>
              </a:lnSpc>
              <a:spcBef>
                <a:spcPts val="600"/>
              </a:spcBef>
              <a:spcAft>
                <a:spcPts val="600"/>
              </a:spcAft>
              <a:buNone/>
            </a:pPr>
            <a:endParaRPr lang="tr-TR" sz="2000" dirty="0">
              <a:latin typeface="Times New Roman" panose="02020603050405020304" pitchFamily="18" charset="0"/>
              <a:cs typeface="Times New Roman" panose="02020603050405020304" pitchFamily="18" charset="0"/>
            </a:endParaRPr>
          </a:p>
        </p:txBody>
      </p:sp>
      <p:pic>
        <p:nvPicPr>
          <p:cNvPr id="5" name="Resim 4">
            <a:extLst>
              <a:ext uri="{FF2B5EF4-FFF2-40B4-BE49-F238E27FC236}">
                <a16:creationId xmlns:a16="http://schemas.microsoft.com/office/drawing/2014/main" id="{03B1BBD2-28D5-42CA-831E-296F4AD212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989" y="294482"/>
            <a:ext cx="11292022" cy="1168558"/>
          </a:xfrm>
          <a:prstGeom prst="rect">
            <a:avLst/>
          </a:prstGeom>
        </p:spPr>
      </p:pic>
      <p:graphicFrame>
        <p:nvGraphicFramePr>
          <p:cNvPr id="2" name="Tablo 1">
            <a:extLst>
              <a:ext uri="{FF2B5EF4-FFF2-40B4-BE49-F238E27FC236}">
                <a16:creationId xmlns:a16="http://schemas.microsoft.com/office/drawing/2014/main" id="{4CBE0D9B-A0FC-483B-BEFC-BC6D9423EAA5}"/>
              </a:ext>
            </a:extLst>
          </p:cNvPr>
          <p:cNvGraphicFramePr>
            <a:graphicFrameLocks noGrp="1"/>
          </p:cNvGraphicFramePr>
          <p:nvPr>
            <p:extLst>
              <p:ext uri="{D42A27DB-BD31-4B8C-83A1-F6EECF244321}">
                <p14:modId xmlns:p14="http://schemas.microsoft.com/office/powerpoint/2010/main" val="720436273"/>
              </p:ext>
            </p:extLst>
          </p:nvPr>
        </p:nvGraphicFramePr>
        <p:xfrm>
          <a:off x="2615247" y="2448379"/>
          <a:ext cx="6708286" cy="1811070"/>
        </p:xfrm>
        <a:graphic>
          <a:graphicData uri="http://schemas.openxmlformats.org/drawingml/2006/table">
            <a:tbl>
              <a:tblPr firstRow="1" firstCol="1" bandRow="1">
                <a:tableStyleId>{5C22544A-7EE6-4342-B048-85BDC9FD1C3A}</a:tableStyleId>
              </a:tblPr>
              <a:tblGrid>
                <a:gridCol w="2235602">
                  <a:extLst>
                    <a:ext uri="{9D8B030D-6E8A-4147-A177-3AD203B41FA5}">
                      <a16:colId xmlns:a16="http://schemas.microsoft.com/office/drawing/2014/main" val="2274116136"/>
                    </a:ext>
                  </a:extLst>
                </a:gridCol>
                <a:gridCol w="2236342">
                  <a:extLst>
                    <a:ext uri="{9D8B030D-6E8A-4147-A177-3AD203B41FA5}">
                      <a16:colId xmlns:a16="http://schemas.microsoft.com/office/drawing/2014/main" val="3916982829"/>
                    </a:ext>
                  </a:extLst>
                </a:gridCol>
                <a:gridCol w="2236342">
                  <a:extLst>
                    <a:ext uri="{9D8B030D-6E8A-4147-A177-3AD203B41FA5}">
                      <a16:colId xmlns:a16="http://schemas.microsoft.com/office/drawing/2014/main" val="1501649211"/>
                    </a:ext>
                  </a:extLst>
                </a:gridCol>
              </a:tblGrid>
              <a:tr h="362214">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Optimizasyon</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Val_Accuracy</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Val_Loss</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extLst>
                  <a:ext uri="{0D108BD9-81ED-4DB2-BD59-A6C34878D82A}">
                    <a16:rowId xmlns:a16="http://schemas.microsoft.com/office/drawing/2014/main" val="2551373012"/>
                  </a:ext>
                </a:extLst>
              </a:tr>
              <a:tr h="362214">
                <a:tc>
                  <a:txBody>
                    <a:bodyPr/>
                    <a:lstStyle/>
                    <a:p>
                      <a:pPr algn="ctr">
                        <a:lnSpc>
                          <a:spcPct val="115000"/>
                        </a:lnSpc>
                        <a:spcBef>
                          <a:spcPts val="600"/>
                        </a:spcBef>
                        <a:spcAft>
                          <a:spcPts val="600"/>
                        </a:spcAft>
                      </a:pPr>
                      <a:r>
                        <a:rPr lang="tr-TR" sz="1800" kern="50">
                          <a:solidFill>
                            <a:srgbClr val="FF0000"/>
                          </a:solidFill>
                          <a:effectLst/>
                          <a:latin typeface="Times New Roman" panose="02020603050405020304" pitchFamily="18" charset="0"/>
                          <a:cs typeface="Times New Roman" panose="02020603050405020304" pitchFamily="18" charset="0"/>
                        </a:rPr>
                        <a:t>Adam</a:t>
                      </a:r>
                      <a:endParaRPr lang="tr-TR" sz="1800" kern="50">
                        <a:solidFill>
                          <a:srgbClr val="FF0000"/>
                        </a:solidFill>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dirty="0">
                          <a:solidFill>
                            <a:srgbClr val="FF0000"/>
                          </a:solidFill>
                          <a:effectLst/>
                          <a:latin typeface="Times New Roman" panose="02020603050405020304" pitchFamily="18" charset="0"/>
                          <a:cs typeface="Times New Roman" panose="02020603050405020304" pitchFamily="18" charset="0"/>
                        </a:rPr>
                        <a:t>0.9739</a:t>
                      </a:r>
                      <a:endParaRPr lang="tr-TR" sz="1800" kern="50" dirty="0">
                        <a:solidFill>
                          <a:srgbClr val="FF0000"/>
                        </a:solidFill>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dirty="0">
                          <a:solidFill>
                            <a:srgbClr val="FF0000"/>
                          </a:solidFill>
                          <a:effectLst/>
                          <a:latin typeface="Times New Roman" panose="02020603050405020304" pitchFamily="18" charset="0"/>
                          <a:cs typeface="Times New Roman" panose="02020603050405020304" pitchFamily="18" charset="0"/>
                        </a:rPr>
                        <a:t>0.0676</a:t>
                      </a:r>
                      <a:endParaRPr lang="tr-TR" sz="1800" kern="50" dirty="0">
                        <a:solidFill>
                          <a:srgbClr val="FF0000"/>
                        </a:solidFill>
                        <a:effectLst/>
                        <a:latin typeface="Times New Roman" panose="02020603050405020304" pitchFamily="18" charset="0"/>
                        <a:ea typeface="Droid Sans"/>
                        <a:cs typeface="Times New Roman" panose="02020603050405020304" pitchFamily="18" charset="0"/>
                      </a:endParaRPr>
                    </a:p>
                  </a:txBody>
                  <a:tcPr marL="68580" marR="68580" marT="0" marB="0"/>
                </a:tc>
                <a:extLst>
                  <a:ext uri="{0D108BD9-81ED-4DB2-BD59-A6C34878D82A}">
                    <a16:rowId xmlns:a16="http://schemas.microsoft.com/office/drawing/2014/main" val="3699711901"/>
                  </a:ext>
                </a:extLst>
              </a:tr>
              <a:tr h="362214">
                <a:tc>
                  <a:txBody>
                    <a:bodyPr/>
                    <a:lstStyle/>
                    <a:p>
                      <a:pPr algn="ctr">
                        <a:lnSpc>
                          <a:spcPct val="115000"/>
                        </a:lnSpc>
                        <a:spcBef>
                          <a:spcPts val="600"/>
                        </a:spcBef>
                        <a:spcAft>
                          <a:spcPts val="600"/>
                        </a:spcAft>
                      </a:pPr>
                      <a:r>
                        <a:rPr lang="tr-TR" sz="1800" kern="50" dirty="0">
                          <a:effectLst/>
                          <a:latin typeface="Times New Roman" panose="02020603050405020304" pitchFamily="18" charset="0"/>
                          <a:cs typeface="Times New Roman" panose="02020603050405020304" pitchFamily="18" charset="0"/>
                        </a:rPr>
                        <a:t>SGD</a:t>
                      </a:r>
                      <a:endParaRPr lang="tr-TR" sz="1800" kern="50" dirty="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dirty="0">
                          <a:effectLst/>
                          <a:latin typeface="Times New Roman" panose="02020603050405020304" pitchFamily="18" charset="0"/>
                          <a:cs typeface="Times New Roman" panose="02020603050405020304" pitchFamily="18" charset="0"/>
                        </a:rPr>
                        <a:t>0.9461</a:t>
                      </a:r>
                      <a:endParaRPr lang="tr-TR" sz="1800" kern="50" dirty="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0.1348</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extLst>
                  <a:ext uri="{0D108BD9-81ED-4DB2-BD59-A6C34878D82A}">
                    <a16:rowId xmlns:a16="http://schemas.microsoft.com/office/drawing/2014/main" val="4247769358"/>
                  </a:ext>
                </a:extLst>
              </a:tr>
              <a:tr h="362214">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RMSProp</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0.9137</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0.2152</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extLst>
                  <a:ext uri="{0D108BD9-81ED-4DB2-BD59-A6C34878D82A}">
                    <a16:rowId xmlns:a16="http://schemas.microsoft.com/office/drawing/2014/main" val="3047159467"/>
                  </a:ext>
                </a:extLst>
              </a:tr>
              <a:tr h="362214">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AdaDelta</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a:effectLst/>
                          <a:latin typeface="Times New Roman" panose="02020603050405020304" pitchFamily="18" charset="0"/>
                          <a:cs typeface="Times New Roman" panose="02020603050405020304" pitchFamily="18" charset="0"/>
                        </a:rPr>
                        <a:t>0.9484</a:t>
                      </a:r>
                      <a:endParaRPr lang="tr-TR" sz="1800" kern="50">
                        <a:effectLst/>
                        <a:latin typeface="Times New Roman" panose="02020603050405020304" pitchFamily="18" charset="0"/>
                        <a:ea typeface="Droid Sans"/>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pPr>
                      <a:r>
                        <a:rPr lang="tr-TR" sz="1800" kern="50" dirty="0">
                          <a:effectLst/>
                          <a:latin typeface="Times New Roman" panose="02020603050405020304" pitchFamily="18" charset="0"/>
                          <a:cs typeface="Times New Roman" panose="02020603050405020304" pitchFamily="18" charset="0"/>
                        </a:rPr>
                        <a:t>0.1298</a:t>
                      </a:r>
                      <a:endParaRPr lang="tr-TR" sz="1800" kern="50" dirty="0">
                        <a:effectLst/>
                        <a:latin typeface="Times New Roman" panose="02020603050405020304" pitchFamily="18" charset="0"/>
                        <a:ea typeface="Droid Sans"/>
                        <a:cs typeface="Times New Roman" panose="02020603050405020304" pitchFamily="18" charset="0"/>
                      </a:endParaRPr>
                    </a:p>
                  </a:txBody>
                  <a:tcPr marL="68580" marR="68580" marT="0" marB="0"/>
                </a:tc>
                <a:extLst>
                  <a:ext uri="{0D108BD9-81ED-4DB2-BD59-A6C34878D82A}">
                    <a16:rowId xmlns:a16="http://schemas.microsoft.com/office/drawing/2014/main" val="177621496"/>
                  </a:ext>
                </a:extLst>
              </a:tr>
            </a:tbl>
          </a:graphicData>
        </a:graphic>
      </p:graphicFrame>
      <p:sp>
        <p:nvSpPr>
          <p:cNvPr id="4" name="Metin kutusu 3">
            <a:extLst>
              <a:ext uri="{FF2B5EF4-FFF2-40B4-BE49-F238E27FC236}">
                <a16:creationId xmlns:a16="http://schemas.microsoft.com/office/drawing/2014/main" id="{7BB6C470-5B1A-4DE0-8A75-3C2E5540B435}"/>
              </a:ext>
            </a:extLst>
          </p:cNvPr>
          <p:cNvSpPr txBox="1"/>
          <p:nvPr/>
        </p:nvSpPr>
        <p:spPr>
          <a:xfrm>
            <a:off x="1494255" y="1463040"/>
            <a:ext cx="8950271" cy="878895"/>
          </a:xfrm>
          <a:prstGeom prst="rect">
            <a:avLst/>
          </a:prstGeom>
          <a:noFill/>
        </p:spPr>
        <p:txBody>
          <a:bodyPr wrap="none" rtlCol="0">
            <a:spAutoFit/>
          </a:bodyPr>
          <a:lstStyle/>
          <a:p>
            <a:pPr algn="ctr">
              <a:lnSpc>
                <a:spcPct val="150000"/>
              </a:lnSpc>
            </a:pPr>
            <a:r>
              <a:rPr lang="tr-TR" sz="1800" b="1" kern="50" dirty="0">
                <a:solidFill>
                  <a:srgbClr val="000000"/>
                </a:solidFill>
                <a:effectLst/>
                <a:latin typeface="Times New Roman" panose="02020603050405020304" pitchFamily="18" charset="0"/>
                <a:ea typeface="Times New Roman" panose="02020603050405020304" pitchFamily="18" charset="0"/>
                <a:cs typeface="font298"/>
              </a:rPr>
              <a:t>Tablo 8. 4 Optimizasyon Yönteminin 100 Epoch ve 32 Batch Size Hiper Parametreleri ile </a:t>
            </a:r>
          </a:p>
          <a:p>
            <a:pPr algn="ctr">
              <a:lnSpc>
                <a:spcPct val="150000"/>
              </a:lnSpc>
            </a:pPr>
            <a:r>
              <a:rPr lang="tr-TR" sz="1800" b="1" kern="50" dirty="0">
                <a:solidFill>
                  <a:srgbClr val="000000"/>
                </a:solidFill>
                <a:effectLst/>
                <a:latin typeface="Times New Roman" panose="02020603050405020304" pitchFamily="18" charset="0"/>
                <a:ea typeface="Times New Roman" panose="02020603050405020304" pitchFamily="18" charset="0"/>
                <a:cs typeface="font298"/>
              </a:rPr>
              <a:t>Çalıştırılmasında Doğrulama Verilerine ait Sonuçlar</a:t>
            </a:r>
            <a:endParaRPr lang="tr-TR" sz="1800" b="1" kern="50" dirty="0">
              <a:effectLst/>
              <a:latin typeface="Calibri" panose="020F0502020204030204" pitchFamily="34" charset="0"/>
              <a:ea typeface="Droid Sans"/>
              <a:cs typeface="font298"/>
            </a:endParaRPr>
          </a:p>
        </p:txBody>
      </p:sp>
      <p:sp>
        <p:nvSpPr>
          <p:cNvPr id="6" name="Metin kutusu 5">
            <a:extLst>
              <a:ext uri="{FF2B5EF4-FFF2-40B4-BE49-F238E27FC236}">
                <a16:creationId xmlns:a16="http://schemas.microsoft.com/office/drawing/2014/main" id="{2D38BADC-7794-412A-8930-FDEECD82DEAE}"/>
              </a:ext>
            </a:extLst>
          </p:cNvPr>
          <p:cNvSpPr txBox="1"/>
          <p:nvPr/>
        </p:nvSpPr>
        <p:spPr>
          <a:xfrm>
            <a:off x="116793" y="4392405"/>
            <a:ext cx="12212767" cy="2743315"/>
          </a:xfrm>
          <a:prstGeom prst="rect">
            <a:avLst/>
          </a:prstGeom>
          <a:noFill/>
        </p:spPr>
        <p:txBody>
          <a:bodyPr wrap="none" rtlCol="0">
            <a:spAutoFit/>
          </a:bodyPr>
          <a:lstStyle/>
          <a:p>
            <a:pPr indent="226695" algn="just">
              <a:lnSpc>
                <a:spcPct val="115000"/>
              </a:lnSpc>
              <a:spcBef>
                <a:spcPts val="600"/>
              </a:spcBef>
              <a:spcAft>
                <a:spcPts val="600"/>
              </a:spcAft>
            </a:pPr>
            <a:r>
              <a:rPr lang="tr-TR" sz="1800" kern="50" dirty="0">
                <a:solidFill>
                  <a:srgbClr val="000000"/>
                </a:solidFill>
                <a:effectLst/>
                <a:latin typeface="Times New Roman" panose="02020603050405020304" pitchFamily="18" charset="0"/>
                <a:ea typeface="Times New Roman" panose="02020603050405020304" pitchFamily="18" charset="0"/>
                <a:cs typeface="font298"/>
              </a:rPr>
              <a:t>Tablo 8’de verilen optimizasyon yöntemlerinin karşılaştırılmasında yine en başarılı sonucu Adam optimizasyonu vermektedir. </a:t>
            </a:r>
          </a:p>
          <a:p>
            <a:pPr indent="226695" algn="just">
              <a:lnSpc>
                <a:spcPct val="115000"/>
              </a:lnSpc>
              <a:spcBef>
                <a:spcPts val="600"/>
              </a:spcBef>
              <a:spcAft>
                <a:spcPts val="600"/>
              </a:spcAft>
            </a:pPr>
            <a:r>
              <a:rPr lang="tr-TR" sz="1800" kern="50" dirty="0">
                <a:solidFill>
                  <a:srgbClr val="000000"/>
                </a:solidFill>
                <a:effectLst/>
                <a:latin typeface="Times New Roman" panose="02020603050405020304" pitchFamily="18" charset="0"/>
                <a:ea typeface="Times New Roman" panose="02020603050405020304" pitchFamily="18" charset="0"/>
                <a:cs typeface="font298"/>
              </a:rPr>
              <a:t>Diğer üç optimizasyon yöntemi de aynı hiper parametreler ile çalıştırılmıştır.</a:t>
            </a:r>
            <a:r>
              <a:rPr lang="tr-TR" kern="50" dirty="0">
                <a:latin typeface="Calibri" panose="020F0502020204030204" pitchFamily="34" charset="0"/>
                <a:ea typeface="Times New Roman" panose="02020603050405020304" pitchFamily="18" charset="0"/>
                <a:cs typeface="font298"/>
              </a:rPr>
              <a:t> </a:t>
            </a:r>
            <a:r>
              <a:rPr lang="tr-TR" sz="1800" kern="50" dirty="0">
                <a:solidFill>
                  <a:srgbClr val="000000"/>
                </a:solidFill>
                <a:effectLst/>
                <a:latin typeface="Times New Roman" panose="02020603050405020304" pitchFamily="18" charset="0"/>
                <a:ea typeface="Times New Roman" panose="02020603050405020304" pitchFamily="18" charset="0"/>
                <a:cs typeface="font298"/>
              </a:rPr>
              <a:t>Araştırma sonuçları incelendiğinde </a:t>
            </a:r>
          </a:p>
          <a:p>
            <a:pPr indent="226695" algn="just">
              <a:lnSpc>
                <a:spcPct val="115000"/>
              </a:lnSpc>
              <a:spcBef>
                <a:spcPts val="600"/>
              </a:spcBef>
              <a:spcAft>
                <a:spcPts val="600"/>
              </a:spcAft>
            </a:pPr>
            <a:r>
              <a:rPr lang="tr-TR" sz="1800" kern="50" dirty="0">
                <a:solidFill>
                  <a:srgbClr val="000000"/>
                </a:solidFill>
                <a:effectLst/>
                <a:latin typeface="Times New Roman" panose="02020603050405020304" pitchFamily="18" charset="0"/>
                <a:ea typeface="Times New Roman" panose="02020603050405020304" pitchFamily="18" charset="0"/>
                <a:cs typeface="font298"/>
              </a:rPr>
              <a:t>Adam optimizasyon yönteminin  mevcut hiper parametreler ile çalıştırıldığında ve bunların optimizasyonu sonucunda diğer </a:t>
            </a:r>
          </a:p>
          <a:p>
            <a:pPr indent="226695" algn="just">
              <a:lnSpc>
                <a:spcPct val="115000"/>
              </a:lnSpc>
              <a:spcBef>
                <a:spcPts val="600"/>
              </a:spcBef>
              <a:spcAft>
                <a:spcPts val="600"/>
              </a:spcAft>
            </a:pPr>
            <a:r>
              <a:rPr lang="tr-TR" sz="1800" kern="50" dirty="0">
                <a:solidFill>
                  <a:srgbClr val="000000"/>
                </a:solidFill>
                <a:effectLst/>
                <a:latin typeface="Times New Roman" panose="02020603050405020304" pitchFamily="18" charset="0"/>
                <a:ea typeface="Times New Roman" panose="02020603050405020304" pitchFamily="18" charset="0"/>
                <a:cs typeface="font298"/>
              </a:rPr>
              <a:t>optimizasyon yöntemlerine göre en yüksek doğruluk oranını verdiği görülmektedir. Hiper parametre optimizasyonunun </a:t>
            </a:r>
          </a:p>
          <a:p>
            <a:pPr indent="226695" algn="just">
              <a:lnSpc>
                <a:spcPct val="115000"/>
              </a:lnSpc>
              <a:spcBef>
                <a:spcPts val="600"/>
              </a:spcBef>
              <a:spcAft>
                <a:spcPts val="600"/>
              </a:spcAft>
            </a:pPr>
            <a:r>
              <a:rPr lang="tr-TR" sz="1800" kern="50" dirty="0">
                <a:solidFill>
                  <a:srgbClr val="000000"/>
                </a:solidFill>
                <a:effectLst/>
                <a:latin typeface="Times New Roman" panose="02020603050405020304" pitchFamily="18" charset="0"/>
                <a:ea typeface="Times New Roman" panose="02020603050405020304" pitchFamily="18" charset="0"/>
                <a:cs typeface="font298"/>
              </a:rPr>
              <a:t>görüntü bölütlemesinde doğruluk oranını arttırdığı görülmektedir. </a:t>
            </a:r>
            <a:endParaRPr lang="tr-TR" sz="1800" kern="50" dirty="0">
              <a:effectLst/>
              <a:latin typeface="Calibri" panose="020F0502020204030204" pitchFamily="34" charset="0"/>
              <a:ea typeface="Droid Sans"/>
              <a:cs typeface="font298"/>
            </a:endParaRPr>
          </a:p>
          <a:p>
            <a:pPr algn="just">
              <a:lnSpc>
                <a:spcPct val="150000"/>
              </a:lnSpc>
            </a:pPr>
            <a:endParaRPr lang="tr-T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209913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7555E98-70FD-4F6A-82E5-FB8D19C62C7E}"/>
              </a:ext>
            </a:extLst>
          </p:cNvPr>
          <p:cNvSpPr>
            <a:spLocks noGrp="1"/>
          </p:cNvSpPr>
          <p:nvPr>
            <p:ph idx="1"/>
          </p:nvPr>
        </p:nvSpPr>
        <p:spPr/>
        <p:txBody>
          <a:bodyPr>
            <a:normAutofit/>
          </a:bodyPr>
          <a:lstStyle/>
          <a:p>
            <a:pPr marL="0" indent="0" algn="ctr">
              <a:lnSpc>
                <a:spcPct val="150000"/>
              </a:lnSpc>
              <a:spcBef>
                <a:spcPts val="0"/>
              </a:spcBef>
              <a:buNone/>
            </a:pPr>
            <a:r>
              <a:rPr lang="tr-TR" sz="2400" b="1" dirty="0">
                <a:latin typeface="Times New Roman" panose="02020603050405020304" pitchFamily="18" charset="0"/>
                <a:cs typeface="Times New Roman" panose="02020603050405020304" pitchFamily="18" charset="0"/>
              </a:rPr>
              <a:t>SONUÇ</a:t>
            </a:r>
          </a:p>
          <a:p>
            <a:pPr marL="0" indent="0" algn="just">
              <a:lnSpc>
                <a:spcPct val="150000"/>
              </a:lnSpc>
              <a:spcBef>
                <a:spcPts val="0"/>
              </a:spcBef>
              <a:buNone/>
            </a:pPr>
            <a:r>
              <a:rPr lang="tr-TR" sz="1800" kern="5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Bu çalışmada, U-Net modeli kullanılarak yüksek bir doğruluk oranı ve düşük bir hata oranı ile çekirdek tespitinin otomatikleştirilmesi amaçlanmaktadır. Bu amacı gerçekleştirmek için deneysel çalışmaların iki aşama olarak belirlendiği bu çalışmada, ilk olarak Adam optimizasyonu kullanıldıktan sonra hiper parametre optimizasyonu ile hem mevcut optimizasyon yönteminin en iyilenmesi hem de diğer optimizasyon yöntemlerinin aynı hiper parametreler ile çalıştırılarak bir kıyaslama yapılmaktadır. </a:t>
            </a:r>
            <a:endParaRPr lang="tr-TR" sz="1800" kern="50" dirty="0">
              <a:effectLst/>
              <a:latin typeface="Times New Roman" panose="02020603050405020304" pitchFamily="18" charset="0"/>
              <a:ea typeface="Droid Sans"/>
              <a:cs typeface="Times New Roman" panose="02020603050405020304" pitchFamily="18" charset="0"/>
            </a:endParaRPr>
          </a:p>
          <a:p>
            <a:pPr marL="0" indent="0" algn="just">
              <a:lnSpc>
                <a:spcPct val="150000"/>
              </a:lnSpc>
              <a:spcBef>
                <a:spcPts val="0"/>
              </a:spcBef>
              <a:buNone/>
            </a:pPr>
            <a:endParaRPr lang="tr-TR" sz="1800" dirty="0">
              <a:latin typeface="Times New Roman" panose="02020603050405020304" pitchFamily="18" charset="0"/>
              <a:cs typeface="Times New Roman" panose="02020603050405020304" pitchFamily="18" charset="0"/>
            </a:endParaRPr>
          </a:p>
        </p:txBody>
      </p:sp>
      <p:pic>
        <p:nvPicPr>
          <p:cNvPr id="5" name="Resim 4">
            <a:extLst>
              <a:ext uri="{FF2B5EF4-FFF2-40B4-BE49-F238E27FC236}">
                <a16:creationId xmlns:a16="http://schemas.microsoft.com/office/drawing/2014/main" id="{03B1BBD2-28D5-42CA-831E-296F4AD212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989" y="294482"/>
            <a:ext cx="11292022" cy="1168558"/>
          </a:xfrm>
          <a:prstGeom prst="rect">
            <a:avLst/>
          </a:prstGeom>
        </p:spPr>
      </p:pic>
    </p:spTree>
    <p:extLst>
      <p:ext uri="{BB962C8B-B14F-4D97-AF65-F5344CB8AC3E}">
        <p14:creationId xmlns:p14="http://schemas.microsoft.com/office/powerpoint/2010/main" val="11822637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7555E98-70FD-4F6A-82E5-FB8D19C62C7E}"/>
              </a:ext>
            </a:extLst>
          </p:cNvPr>
          <p:cNvSpPr>
            <a:spLocks noGrp="1"/>
          </p:cNvSpPr>
          <p:nvPr>
            <p:ph idx="1"/>
          </p:nvPr>
        </p:nvSpPr>
        <p:spPr/>
        <p:txBody>
          <a:bodyPr>
            <a:normAutofit/>
          </a:bodyPr>
          <a:lstStyle/>
          <a:p>
            <a:pPr marL="0" indent="0" algn="just">
              <a:lnSpc>
                <a:spcPct val="150000"/>
              </a:lnSpc>
              <a:spcBef>
                <a:spcPts val="600"/>
              </a:spcBef>
              <a:spcAft>
                <a:spcPts val="600"/>
              </a:spcAft>
              <a:buNone/>
            </a:pPr>
            <a:r>
              <a:rPr lang="tr-TR" sz="1800" kern="50" dirty="0">
                <a:solidFill>
                  <a:srgbClr val="000000"/>
                </a:solidFill>
                <a:effectLst/>
                <a:latin typeface="Times New Roman" panose="02020603050405020304" pitchFamily="18" charset="0"/>
                <a:ea typeface="Times New Roman" panose="02020603050405020304" pitchFamily="18" charset="0"/>
              </a:rPr>
              <a:t>Hiper parametre optimizasyonu sonucunda batch size = 32 ve Epoch = 100 iken 0.9739 oranı ile en yüksek doğruluk değeri elde edilmiştir. Daha sonra diğer optimizasyon yöntemleri olan SGD, RMSprop ve Adadelta optimizasyon yöntemleri ile daha önce belirlenen en iyi hiper parametre değerleri kullanılarak aynı model çalıştırılmıştır. Bu işlemin sonucunda ise yani ikinci bir optimizasyon işleminin sonucunda diğer optimizasyon yöntemleri aynı hiper parametreler ile çalıştırıldığında elde ettikleri doğruluk oranı Adam optimizasyonuna göre daha düşük kalmıştır.</a:t>
            </a:r>
          </a:p>
        </p:txBody>
      </p:sp>
      <p:pic>
        <p:nvPicPr>
          <p:cNvPr id="5" name="Resim 4">
            <a:extLst>
              <a:ext uri="{FF2B5EF4-FFF2-40B4-BE49-F238E27FC236}">
                <a16:creationId xmlns:a16="http://schemas.microsoft.com/office/drawing/2014/main" id="{03B1BBD2-28D5-42CA-831E-296F4AD212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989" y="294482"/>
            <a:ext cx="11292022" cy="1168558"/>
          </a:xfrm>
          <a:prstGeom prst="rect">
            <a:avLst/>
          </a:prstGeom>
        </p:spPr>
      </p:pic>
    </p:spTree>
    <p:extLst>
      <p:ext uri="{BB962C8B-B14F-4D97-AF65-F5344CB8AC3E}">
        <p14:creationId xmlns:p14="http://schemas.microsoft.com/office/powerpoint/2010/main" val="24822675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7555E98-70FD-4F6A-82E5-FB8D19C62C7E}"/>
              </a:ext>
            </a:extLst>
          </p:cNvPr>
          <p:cNvSpPr>
            <a:spLocks noGrp="1"/>
          </p:cNvSpPr>
          <p:nvPr>
            <p:ph idx="1"/>
          </p:nvPr>
        </p:nvSpPr>
        <p:spPr/>
        <p:txBody>
          <a:bodyPr>
            <a:normAutofit/>
          </a:bodyPr>
          <a:lstStyle/>
          <a:p>
            <a:pPr marL="0" indent="0" algn="just">
              <a:lnSpc>
                <a:spcPct val="150000"/>
              </a:lnSpc>
              <a:spcBef>
                <a:spcPts val="600"/>
              </a:spcBef>
              <a:spcAft>
                <a:spcPts val="600"/>
              </a:spcAft>
              <a:buNone/>
            </a:pPr>
            <a:r>
              <a:rPr lang="tr-TR" sz="1800" kern="50" dirty="0">
                <a:solidFill>
                  <a:srgbClr val="000000"/>
                </a:solidFill>
                <a:effectLst/>
                <a:latin typeface="Times New Roman" panose="02020603050405020304" pitchFamily="18" charset="0"/>
                <a:ea typeface="Times New Roman" panose="02020603050405020304" pitchFamily="18" charset="0"/>
              </a:rPr>
              <a:t>Özellikle görüntü işleme de belirli bir süreden (Epoch sayısından) sonra öğrenme işleminde doğruluk oranının artması oldukça zordur. Bu sebeple, çalışmada özellikle %97 den sonra doğruluk oranının artmasının çok uzun bir süre ve dolayısı ile birkaç Epoch’tan sonra olması gibi sebeplerden dolayı önceki çalışmaya (0.9675) nazaran elde edilen bu doğruluk oranı (0.9739) kısmen de olsa anlamlı bulunmaktadır. </a:t>
            </a:r>
          </a:p>
          <a:p>
            <a:pPr marL="0" indent="0" algn="just">
              <a:lnSpc>
                <a:spcPct val="150000"/>
              </a:lnSpc>
              <a:spcBef>
                <a:spcPts val="600"/>
              </a:spcBef>
              <a:spcAft>
                <a:spcPts val="600"/>
              </a:spcAft>
              <a:buNone/>
            </a:pPr>
            <a:r>
              <a:rPr lang="tr-TR" sz="1800" kern="50" dirty="0">
                <a:solidFill>
                  <a:srgbClr val="000000"/>
                </a:solidFill>
                <a:effectLst/>
                <a:latin typeface="Times New Roman" panose="02020603050405020304" pitchFamily="18" charset="0"/>
                <a:ea typeface="Times New Roman" panose="02020603050405020304" pitchFamily="18" charset="0"/>
              </a:rPr>
              <a:t>U-net modelinin diğer Evrişimli Sinir Ağları modellerinden en önemli farklılığı olan son katmanda YSA katmanlarının yer almaması ve sadece evrişim (convolution) işlemi ile ortaklama (pooling) işlemlerinin yapılması, U-net hiper parametre optimizasyonunu oldukça güçlendirmektedir. </a:t>
            </a:r>
            <a:endParaRPr lang="tr-TR" sz="1800" dirty="0">
              <a:latin typeface="Times New Roman" panose="02020603050405020304" pitchFamily="18" charset="0"/>
              <a:cs typeface="Times New Roman" panose="02020603050405020304" pitchFamily="18" charset="0"/>
            </a:endParaRPr>
          </a:p>
          <a:p>
            <a:pPr marL="0" indent="0" algn="just">
              <a:lnSpc>
                <a:spcPct val="150000"/>
              </a:lnSpc>
              <a:spcBef>
                <a:spcPts val="600"/>
              </a:spcBef>
              <a:spcAft>
                <a:spcPts val="600"/>
              </a:spcAft>
              <a:buNone/>
            </a:pPr>
            <a:endParaRPr lang="tr-TR" sz="1800" dirty="0">
              <a:latin typeface="Times New Roman" panose="02020603050405020304" pitchFamily="18" charset="0"/>
              <a:cs typeface="Times New Roman" panose="02020603050405020304" pitchFamily="18" charset="0"/>
            </a:endParaRPr>
          </a:p>
        </p:txBody>
      </p:sp>
      <p:pic>
        <p:nvPicPr>
          <p:cNvPr id="5" name="Resim 4">
            <a:extLst>
              <a:ext uri="{FF2B5EF4-FFF2-40B4-BE49-F238E27FC236}">
                <a16:creationId xmlns:a16="http://schemas.microsoft.com/office/drawing/2014/main" id="{03B1BBD2-28D5-42CA-831E-296F4AD212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989" y="294482"/>
            <a:ext cx="11292022" cy="1168558"/>
          </a:xfrm>
          <a:prstGeom prst="rect">
            <a:avLst/>
          </a:prstGeom>
        </p:spPr>
      </p:pic>
    </p:spTree>
    <p:extLst>
      <p:ext uri="{BB962C8B-B14F-4D97-AF65-F5344CB8AC3E}">
        <p14:creationId xmlns:p14="http://schemas.microsoft.com/office/powerpoint/2010/main" val="21893673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7555E98-70FD-4F6A-82E5-FB8D19C62C7E}"/>
              </a:ext>
            </a:extLst>
          </p:cNvPr>
          <p:cNvSpPr>
            <a:spLocks noGrp="1"/>
          </p:cNvSpPr>
          <p:nvPr>
            <p:ph idx="1"/>
          </p:nvPr>
        </p:nvSpPr>
        <p:spPr/>
        <p:txBody>
          <a:bodyPr>
            <a:normAutofit/>
          </a:bodyPr>
          <a:lstStyle/>
          <a:p>
            <a:pPr marL="0" indent="0" algn="just">
              <a:lnSpc>
                <a:spcPct val="150000"/>
              </a:lnSpc>
              <a:spcBef>
                <a:spcPts val="600"/>
              </a:spcBef>
              <a:spcAft>
                <a:spcPts val="600"/>
              </a:spcAft>
              <a:buNone/>
            </a:pPr>
            <a:r>
              <a:rPr lang="tr-TR" sz="1800" kern="50" dirty="0">
                <a:solidFill>
                  <a:srgbClr val="000000"/>
                </a:solidFill>
                <a:effectLst/>
                <a:latin typeface="Times New Roman" panose="02020603050405020304" pitchFamily="18" charset="0"/>
                <a:ea typeface="Times New Roman" panose="02020603050405020304" pitchFamily="18" charset="0"/>
                <a:cs typeface="font298"/>
              </a:rPr>
              <a:t>Çalışmada kullanılan mevcut veri setinin hem sezgisel algoritmalar hem de U-net dışında farklı bir model ile çalıştırılması ve elde edilen sonuçların karşılaştırılmasının tıbbi görüntü alanında hastalık tespiti ve bunun otomatikleştirilmesine katkı sağlaması açısından oldukça önemli olduğu düşünülmektedir.</a:t>
            </a:r>
            <a:endParaRPr lang="tr-TR" sz="1800" kern="50" dirty="0">
              <a:effectLst/>
              <a:latin typeface="Calibri" panose="020F0502020204030204" pitchFamily="34" charset="0"/>
              <a:ea typeface="Droid Sans"/>
              <a:cs typeface="font298"/>
            </a:endParaRPr>
          </a:p>
          <a:p>
            <a:pPr marL="0" indent="0" algn="just">
              <a:lnSpc>
                <a:spcPct val="150000"/>
              </a:lnSpc>
              <a:spcBef>
                <a:spcPts val="600"/>
              </a:spcBef>
              <a:spcAft>
                <a:spcPts val="600"/>
              </a:spcAft>
              <a:buNone/>
            </a:pPr>
            <a:endParaRPr lang="tr-TR" sz="2000" dirty="0">
              <a:latin typeface="Times New Roman" panose="02020603050405020304" pitchFamily="18" charset="0"/>
              <a:cs typeface="Times New Roman" panose="02020603050405020304" pitchFamily="18" charset="0"/>
            </a:endParaRPr>
          </a:p>
        </p:txBody>
      </p:sp>
      <p:pic>
        <p:nvPicPr>
          <p:cNvPr id="5" name="Resim 4">
            <a:extLst>
              <a:ext uri="{FF2B5EF4-FFF2-40B4-BE49-F238E27FC236}">
                <a16:creationId xmlns:a16="http://schemas.microsoft.com/office/drawing/2014/main" id="{03B1BBD2-28D5-42CA-831E-296F4AD212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989" y="294482"/>
            <a:ext cx="11292022" cy="1168558"/>
          </a:xfrm>
          <a:prstGeom prst="rect">
            <a:avLst/>
          </a:prstGeom>
        </p:spPr>
      </p:pic>
    </p:spTree>
    <p:extLst>
      <p:ext uri="{BB962C8B-B14F-4D97-AF65-F5344CB8AC3E}">
        <p14:creationId xmlns:p14="http://schemas.microsoft.com/office/powerpoint/2010/main" val="22708828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descr="oturma, işaret, yiyecek, çizim içeren bir resim&#10;&#10;Açıklama otomatik olarak oluşturuldu">
            <a:extLst>
              <a:ext uri="{FF2B5EF4-FFF2-40B4-BE49-F238E27FC236}">
                <a16:creationId xmlns:a16="http://schemas.microsoft.com/office/drawing/2014/main" id="{A9507061-4BFC-472D-9350-03DF7206B84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03809" y="4127007"/>
            <a:ext cx="9184381" cy="2236596"/>
          </a:xfrm>
        </p:spPr>
      </p:pic>
      <p:sp>
        <p:nvSpPr>
          <p:cNvPr id="6" name="Metin kutusu 5">
            <a:extLst>
              <a:ext uri="{FF2B5EF4-FFF2-40B4-BE49-F238E27FC236}">
                <a16:creationId xmlns:a16="http://schemas.microsoft.com/office/drawing/2014/main" id="{F14D67FF-40F8-4B0C-BC93-4FC7108AC737}"/>
              </a:ext>
            </a:extLst>
          </p:cNvPr>
          <p:cNvSpPr txBox="1"/>
          <p:nvPr/>
        </p:nvSpPr>
        <p:spPr>
          <a:xfrm>
            <a:off x="1702191" y="1917860"/>
            <a:ext cx="8553157" cy="1754326"/>
          </a:xfrm>
          <a:prstGeom prst="rect">
            <a:avLst/>
          </a:prstGeom>
          <a:noFill/>
        </p:spPr>
        <p:txBody>
          <a:bodyPr wrap="square" rtlCol="0">
            <a:spAutoFit/>
          </a:bodyPr>
          <a:lstStyle/>
          <a:p>
            <a:pPr algn="ctr"/>
            <a:r>
              <a:rPr lang="tr-TR" sz="5400" dirty="0">
                <a:latin typeface="Times New Roman" panose="02020603050405020304" pitchFamily="18" charset="0"/>
                <a:cs typeface="Times New Roman" panose="02020603050405020304" pitchFamily="18" charset="0"/>
              </a:rPr>
              <a:t>BİZİ DİNLEDİĞİNİZ İÇİN   TEŞEKKÜR EDERİZ.</a:t>
            </a:r>
          </a:p>
        </p:txBody>
      </p:sp>
      <p:pic>
        <p:nvPicPr>
          <p:cNvPr id="2" name="Resim 1">
            <a:extLst>
              <a:ext uri="{FF2B5EF4-FFF2-40B4-BE49-F238E27FC236}">
                <a16:creationId xmlns:a16="http://schemas.microsoft.com/office/drawing/2014/main" id="{3A35D4D0-F4DE-4EF9-9F6B-9C37116C7B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989" y="294482"/>
            <a:ext cx="11292022" cy="1168558"/>
          </a:xfrm>
          <a:prstGeom prst="rect">
            <a:avLst/>
          </a:prstGeom>
        </p:spPr>
      </p:pic>
    </p:spTree>
    <p:extLst>
      <p:ext uri="{BB962C8B-B14F-4D97-AF65-F5344CB8AC3E}">
        <p14:creationId xmlns:p14="http://schemas.microsoft.com/office/powerpoint/2010/main" val="2383511855"/>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369</TotalTime>
  <Words>1953</Words>
  <Application>Microsoft Office PowerPoint</Application>
  <PresentationFormat>Geniş ekran</PresentationFormat>
  <Paragraphs>249</Paragraphs>
  <Slides>32</Slides>
  <Notes>0</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32</vt:i4>
      </vt:variant>
    </vt:vector>
  </HeadingPairs>
  <TitlesOfParts>
    <vt:vector size="37" baseType="lpstr">
      <vt:lpstr>Arial</vt:lpstr>
      <vt:lpstr>Calibri</vt:lpstr>
      <vt:lpstr>Calibri Light</vt:lpstr>
      <vt:lpstr>Times New Roman</vt:lpstr>
      <vt:lpstr>Office Teması</vt:lpstr>
      <vt:lpstr>U-Net ile Çekirdek Segmentasyonunda Hiper Parametre Optimizasyonu Etkisinin Değerlendirilmesi</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U-Net ile Çekirdek Segmentasyonunda Hiper Parametre Optimizasyonu Etkisinin Değerlendirilmesi</dc:title>
  <dc:creator>furkan atlan</dc:creator>
  <cp:lastModifiedBy>furkan atlan</cp:lastModifiedBy>
  <cp:revision>43</cp:revision>
  <dcterms:created xsi:type="dcterms:W3CDTF">2020-10-14T21:27:39Z</dcterms:created>
  <dcterms:modified xsi:type="dcterms:W3CDTF">2020-10-16T14:02:07Z</dcterms:modified>
</cp:coreProperties>
</file>