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01" r:id="rId2"/>
    <p:sldId id="331" r:id="rId3"/>
    <p:sldId id="332" r:id="rId4"/>
    <p:sldId id="408" r:id="rId5"/>
    <p:sldId id="409" r:id="rId6"/>
    <p:sldId id="377" r:id="rId7"/>
    <p:sldId id="378" r:id="rId8"/>
    <p:sldId id="389" r:id="rId9"/>
    <p:sldId id="413" r:id="rId10"/>
    <p:sldId id="410" r:id="rId11"/>
    <p:sldId id="390" r:id="rId12"/>
    <p:sldId id="350" r:id="rId13"/>
    <p:sldId id="411" r:id="rId14"/>
    <p:sldId id="359" r:id="rId15"/>
    <p:sldId id="381" r:id="rId16"/>
    <p:sldId id="382" r:id="rId17"/>
    <p:sldId id="383" r:id="rId18"/>
    <p:sldId id="385" r:id="rId19"/>
    <p:sldId id="384" r:id="rId20"/>
    <p:sldId id="393" r:id="rId21"/>
    <p:sldId id="394" r:id="rId22"/>
    <p:sldId id="345" r:id="rId23"/>
    <p:sldId id="395" r:id="rId24"/>
    <p:sldId id="407" r:id="rId25"/>
    <p:sldId id="412" r:id="rId26"/>
  </p:sldIdLst>
  <p:sldSz cx="9144000" cy="6858000" type="screen4x3"/>
  <p:notesSz cx="6791325" cy="987266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an Gören" initials="H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590" autoAdjust="0"/>
  </p:normalViewPr>
  <p:slideViewPr>
    <p:cSldViewPr>
      <p:cViewPr>
        <p:scale>
          <a:sx n="77" d="100"/>
          <a:sy n="77" d="100"/>
        </p:scale>
        <p:origin x="-116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28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39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23141-CDE5-43A6-A6DF-EE20AE32DECA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133" y="4689515"/>
            <a:ext cx="543306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290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46846" y="9377316"/>
            <a:ext cx="2942908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A0CB1-9E41-405B-9538-EB622811A56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7824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7928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7833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918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25796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1312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3130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0654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837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431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58028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34055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BDF3C-DF22-4616-97B8-5159D2F08E71}" type="datetimeFigureOut">
              <a:rPr lang="tr-TR" smtClean="0"/>
              <a:pPr/>
              <a:t>05.10.2018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FC8BB-0F98-435D-AA59-805A5E4E389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93201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1520" y="1628800"/>
            <a:ext cx="8640960" cy="1944216"/>
          </a:xfrm>
        </p:spPr>
        <p:txBody>
          <a:bodyPr>
            <a:noAutofit/>
          </a:bodyPr>
          <a:lstStyle/>
          <a:p>
            <a:r>
              <a:rPr lang="tr-TR" sz="3200" dirty="0"/>
              <a:t/>
            </a:r>
            <a:br>
              <a:rPr lang="tr-TR" sz="3200" dirty="0"/>
            </a:br>
            <a:r>
              <a:rPr lang="tr-TR" sz="3200" dirty="0"/>
              <a:t> </a:t>
            </a:r>
            <a:r>
              <a:rPr lang="tr-TR" sz="3200" b="1" dirty="0" err="1"/>
              <a:t>Bitcoin’in</a:t>
            </a:r>
            <a:r>
              <a:rPr lang="tr-TR" sz="3200" b="1" dirty="0"/>
              <a:t> Türkiye Piyasasındaki Değerinin Yapay Zeka Teknikleri ile Tahmini </a:t>
            </a:r>
            <a:endParaRPr lang="tr-TR" sz="3200" dirty="0"/>
          </a:p>
        </p:txBody>
      </p:sp>
      <p:sp>
        <p:nvSpPr>
          <p:cNvPr id="9" name="6 Metin Yer Tutucusu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640960" cy="576064"/>
          </a:xfrm>
        </p:spPr>
        <p:txBody>
          <a:bodyPr>
            <a:noAutofit/>
          </a:bodyPr>
          <a:lstStyle/>
          <a:p>
            <a:r>
              <a:rPr lang="tr-TR" sz="1600" b="1" dirty="0">
                <a:solidFill>
                  <a:schemeClr val="tx1"/>
                </a:solidFill>
              </a:rPr>
              <a:t>5</a:t>
            </a:r>
            <a:r>
              <a:rPr lang="tr-TR" sz="1600" b="1" dirty="0" smtClean="0">
                <a:solidFill>
                  <a:schemeClr val="tx1"/>
                </a:solidFill>
              </a:rPr>
              <a:t>. </a:t>
            </a:r>
            <a:r>
              <a:rPr lang="tr-TR" sz="1600" b="1" dirty="0">
                <a:solidFill>
                  <a:schemeClr val="tx1"/>
                </a:solidFill>
              </a:rPr>
              <a:t>Uluslararası Yönetim Bilişim Sistemleri Konferansı</a:t>
            </a:r>
          </a:p>
          <a:p>
            <a:r>
              <a:rPr lang="tr-TR" sz="1600" dirty="0" smtClean="0">
                <a:solidFill>
                  <a:schemeClr val="tx1"/>
                </a:solidFill>
              </a:rPr>
              <a:t>24-26 </a:t>
            </a:r>
            <a:r>
              <a:rPr lang="tr-TR" sz="1600" dirty="0">
                <a:solidFill>
                  <a:schemeClr val="tx1"/>
                </a:solidFill>
              </a:rPr>
              <a:t>Ekim </a:t>
            </a:r>
            <a:r>
              <a:rPr lang="tr-TR" sz="1600" dirty="0" smtClean="0">
                <a:solidFill>
                  <a:schemeClr val="tx1"/>
                </a:solidFill>
              </a:rPr>
              <a:t>2018, Ankara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5 Dikdörtgen"/>
          <p:cNvSpPr/>
          <p:nvPr/>
        </p:nvSpPr>
        <p:spPr>
          <a:xfrm>
            <a:off x="518486" y="5239545"/>
            <a:ext cx="41168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</a:t>
            </a:r>
            <a:r>
              <a:rPr lang="tr-T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Öğr</a:t>
            </a:r>
            <a:r>
              <a:rPr lang="tr-TR" sz="1600" b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Üyesi 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Melike ŞİŞECİ ÇEŞMELİ</a:t>
            </a:r>
          </a:p>
          <a:p>
            <a:pPr algn="ctr"/>
            <a:r>
              <a:rPr lang="tr-T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Mehmet Akif Ersoy Üniversitesi</a:t>
            </a:r>
          </a:p>
          <a:p>
            <a:pPr algn="ctr"/>
            <a:r>
              <a:rPr lang="tr-TR" sz="1600" b="1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melikesiseci</a:t>
            </a:r>
            <a:r>
              <a:rPr lang="en-GB" sz="16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tr-TR" sz="1600" b="1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mehmetakif</a:t>
            </a:r>
            <a:r>
              <a:rPr lang="en-GB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.edu.tr</a:t>
            </a:r>
            <a:endParaRPr lang="tr-TR" sz="16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6 Dikdörtgen"/>
          <p:cNvSpPr/>
          <p:nvPr/>
        </p:nvSpPr>
        <p:spPr>
          <a:xfrm>
            <a:off x="4863234" y="4005064"/>
            <a:ext cx="34676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r-T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tr-T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Öğr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Üyesi </a:t>
            </a:r>
            <a:r>
              <a:rPr lang="tr-T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İhsan PENÇE</a:t>
            </a:r>
          </a:p>
          <a:p>
            <a:pPr algn="ctr"/>
            <a:r>
              <a:rPr lang="tr-T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Mehmet </a:t>
            </a:r>
            <a:r>
              <a:rPr lang="tr-T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Akif Ersoy Üniversitesi</a:t>
            </a:r>
          </a:p>
          <a:p>
            <a:pPr algn="ctr"/>
            <a:r>
              <a:rPr lang="tr-TR" sz="1600" b="1" dirty="0" err="1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ihsanpence</a:t>
            </a:r>
            <a:r>
              <a:rPr lang="en-GB" sz="16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@m</a:t>
            </a:r>
            <a:r>
              <a:rPr lang="tr-TR" sz="1600" b="1" dirty="0" err="1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ehmetakif</a:t>
            </a:r>
            <a:r>
              <a:rPr lang="en-GB" sz="16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.edu.tr</a:t>
            </a:r>
            <a:endParaRPr lang="tr-TR" sz="1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6 Dikdörtgen"/>
          <p:cNvSpPr/>
          <p:nvPr/>
        </p:nvSpPr>
        <p:spPr>
          <a:xfrm>
            <a:off x="4690102" y="5229200"/>
            <a:ext cx="36263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Doç</a:t>
            </a:r>
            <a:r>
              <a:rPr lang="tr-T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Dr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Adnan KALKAN</a:t>
            </a:r>
            <a:endParaRPr lang="tr-T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tr-T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Mehmet </a:t>
            </a:r>
            <a:r>
              <a:rPr lang="tr-T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Akif Ersoy Üniversitesi</a:t>
            </a:r>
          </a:p>
          <a:p>
            <a:pPr algn="ctr"/>
            <a:r>
              <a:rPr lang="tr-TR" sz="1600" b="1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adnankalkan</a:t>
            </a:r>
            <a:r>
              <a:rPr lang="en-GB" sz="1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@m</a:t>
            </a:r>
            <a:r>
              <a:rPr lang="tr-TR" sz="1600" b="1" dirty="0" err="1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ehmetakif</a:t>
            </a:r>
            <a:r>
              <a:rPr lang="en-GB" sz="16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.edu.tr</a:t>
            </a:r>
            <a:endParaRPr lang="tr-TR" sz="1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933059" y="4005225"/>
            <a:ext cx="29686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Furkan ATLAN</a:t>
            </a:r>
            <a:endParaRPr lang="tr-T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tr-T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Mehmet </a:t>
            </a:r>
            <a:r>
              <a:rPr lang="tr-T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Akif Ersoy Üniversitesi</a:t>
            </a:r>
          </a:p>
          <a:p>
            <a:pPr algn="ctr"/>
            <a:r>
              <a:rPr lang="tr-TR" sz="1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furkanatlann@gmail.com</a:t>
            </a:r>
            <a:endParaRPr lang="tr-TR" sz="1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42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12974"/>
          </a:xfrm>
        </p:spPr>
        <p:txBody>
          <a:bodyPr>
            <a:normAutofit/>
          </a:bodyPr>
          <a:lstStyle/>
          <a:p>
            <a:r>
              <a:rPr lang="tr-TR" sz="3400" b="1" dirty="0"/>
              <a:t>Sunum İçeriği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1772816"/>
            <a:ext cx="8435280" cy="4525963"/>
          </a:xfrm>
        </p:spPr>
        <p:txBody>
          <a:bodyPr/>
          <a:lstStyle/>
          <a:p>
            <a:r>
              <a:rPr lang="tr-TR" dirty="0"/>
              <a:t>Giriş</a:t>
            </a:r>
          </a:p>
          <a:p>
            <a:r>
              <a:rPr lang="tr-TR" dirty="0"/>
              <a:t>Çalışmanın Amacı</a:t>
            </a:r>
          </a:p>
          <a:p>
            <a:r>
              <a:rPr lang="tr-TR" dirty="0"/>
              <a:t>Yöntem ve Öznitelikler</a:t>
            </a:r>
          </a:p>
          <a:p>
            <a:r>
              <a:rPr lang="tr-TR" dirty="0"/>
              <a:t>Bulgular ve Değerlendirme</a:t>
            </a:r>
          </a:p>
          <a:p>
            <a:r>
              <a:rPr lang="tr-TR" dirty="0" smtClean="0"/>
              <a:t>Tartışma ve Sonuç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641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012974"/>
          </a:xfrm>
        </p:spPr>
        <p:txBody>
          <a:bodyPr>
            <a:normAutofit/>
          </a:bodyPr>
          <a:lstStyle/>
          <a:p>
            <a:r>
              <a:rPr lang="tr-TR" sz="3400" b="1" dirty="0"/>
              <a:t>Giriş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r>
              <a:rPr lang="tr-TR" sz="2800" dirty="0" smtClean="0"/>
              <a:t>Para, </a:t>
            </a:r>
            <a:r>
              <a:rPr lang="tr-TR" sz="2800" dirty="0"/>
              <a:t>kavramlardan biri de satın alınan mamul ve hizmetlerin eder fiyatlarına karşılık gelen </a:t>
            </a:r>
            <a:r>
              <a:rPr lang="tr-TR" sz="2800" dirty="0" smtClean="0"/>
              <a:t>şeydir. </a:t>
            </a:r>
          </a:p>
          <a:p>
            <a:pPr marL="0" indent="0">
              <a:buNone/>
            </a:pPr>
            <a:endParaRPr lang="tr-TR" sz="2800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292" y="2692443"/>
            <a:ext cx="5508104" cy="367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9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KRİPTOLOJİ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Kriptoloji</a:t>
            </a:r>
            <a:r>
              <a:rPr lang="tr-TR" dirty="0"/>
              <a:t>, bir şifreleme bilimidir.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Verilerin </a:t>
            </a:r>
            <a:r>
              <a:rPr lang="tr-TR" dirty="0"/>
              <a:t>(yazı, rakam veya herhangi bir mesaj) belirli bir sisteme göre şifrelenmesi, güvenli bir ortam aracılığıyla alıcıya gönderilmesi ve bu şifreleme sisteminin çözülmesi ile verilerin ortaya çıkması süreci olarak da açıklayabiliriz.</a:t>
            </a:r>
          </a:p>
        </p:txBody>
      </p:sp>
    </p:spTree>
    <p:extLst>
      <p:ext uri="{BB962C8B-B14F-4D97-AF65-F5344CB8AC3E}">
        <p14:creationId xmlns:p14="http://schemas.microsoft.com/office/powerpoint/2010/main" val="156906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Kripto Para, </a:t>
            </a:r>
            <a:r>
              <a:rPr lang="tr-TR" dirty="0"/>
              <a:t>internetin bankasız ve devletsiz para birimi olarak tanımlanabilir.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2" name="Metin kutusu 1"/>
          <p:cNvSpPr txBox="1"/>
          <p:nvPr/>
        </p:nvSpPr>
        <p:spPr>
          <a:xfrm>
            <a:off x="3131840" y="908720"/>
            <a:ext cx="30103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 smtClean="0"/>
              <a:t>KRİPTO PARA</a:t>
            </a:r>
            <a:endParaRPr lang="tr-TR" sz="4000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25" y="2708920"/>
            <a:ext cx="5445806" cy="323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1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BITCOIN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>
            <a:off x="500034" y="1571612"/>
            <a:ext cx="82153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800" dirty="0"/>
              <a:t>Sembolü: ฿, kısaltması BTC olan </a:t>
            </a:r>
            <a:r>
              <a:rPr lang="tr-TR" sz="2800" dirty="0" err="1"/>
              <a:t>Bitcoin</a:t>
            </a:r>
            <a:r>
              <a:rPr lang="tr-TR" sz="2800" dirty="0"/>
              <a:t>, herhangi bir merkez bankası, resmi kuruluş, vs. ile ilişiği olmayan elektronik bir para birimi</a:t>
            </a:r>
            <a:r>
              <a:rPr lang="tr-TR" sz="2800" dirty="0" smtClean="0"/>
              <a:t>.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654" y="2956607"/>
            <a:ext cx="5474692" cy="324769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BLOCKCHAIN(BLOK ZİNCİRİ)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800" dirty="0" err="1"/>
              <a:t>Bitcoin’in</a:t>
            </a:r>
            <a:r>
              <a:rPr lang="tr-TR" sz="2800" dirty="0"/>
              <a:t> altında yatan ve </a:t>
            </a:r>
            <a:r>
              <a:rPr lang="tr-TR" sz="2800" dirty="0" err="1"/>
              <a:t>Bitcoin</a:t>
            </a:r>
            <a:r>
              <a:rPr lang="tr-TR" sz="2800" dirty="0"/>
              <a:t> sisteminin çalışmasını sağlayan teknoloji </a:t>
            </a:r>
            <a:r>
              <a:rPr lang="tr-TR" sz="2800" dirty="0" err="1"/>
              <a:t>Blockchain’dir</a:t>
            </a:r>
            <a:r>
              <a:rPr lang="tr-TR" sz="2800" dirty="0"/>
              <a:t>. 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 smtClean="0"/>
              <a:t>Yani </a:t>
            </a:r>
            <a:r>
              <a:rPr lang="tr-TR" sz="2800" dirty="0" err="1"/>
              <a:t>Blockchain</a:t>
            </a:r>
            <a:r>
              <a:rPr lang="tr-TR" sz="2800" dirty="0"/>
              <a:t>, </a:t>
            </a:r>
            <a:r>
              <a:rPr lang="tr-TR" sz="2800" dirty="0" err="1"/>
              <a:t>Bitcoin</a:t>
            </a:r>
            <a:r>
              <a:rPr lang="tr-TR" sz="2800" dirty="0"/>
              <a:t> protokolünün bir nevi omurgası ve sistemi bir arada tutan yapıştırıcıdır. 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 smtClean="0"/>
              <a:t>Basit </a:t>
            </a:r>
            <a:r>
              <a:rPr lang="tr-TR" sz="2800" dirty="0"/>
              <a:t>şekilde açıklayacak olursak, şeffaf ve dağıtık, halka açık bir muhasebe defteridir.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NASIL ÇALIŞIR 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23528" y="1628800"/>
            <a:ext cx="8363272" cy="4680520"/>
          </a:xfrm>
        </p:spPr>
        <p:txBody>
          <a:bodyPr>
            <a:noAutofit/>
          </a:bodyPr>
          <a:lstStyle/>
          <a:p>
            <a:r>
              <a:rPr lang="tr-TR" sz="2800" dirty="0"/>
              <a:t> Ö</a:t>
            </a:r>
            <a:r>
              <a:rPr lang="tr-TR" sz="2800" dirty="0" smtClean="0"/>
              <a:t>zel </a:t>
            </a:r>
            <a:r>
              <a:rPr lang="tr-TR" sz="2800" dirty="0"/>
              <a:t>olarak tasarlanan cihazlar ile çalışan madenciler diğer madencilerle matematiksel bulmacaları çözmek için yarışırlar. 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 smtClean="0"/>
              <a:t>Her </a:t>
            </a:r>
            <a:r>
              <a:rPr lang="tr-TR" sz="2800" dirty="0"/>
              <a:t>çözülen bulmaca karşılığında ise bir miktar </a:t>
            </a:r>
            <a:r>
              <a:rPr lang="tr-TR" sz="2800" dirty="0" err="1"/>
              <a:t>Bitcoin</a:t>
            </a:r>
            <a:r>
              <a:rPr lang="tr-TR" sz="2800" dirty="0"/>
              <a:t> ödülü kazanırlar. Aynı zamanda bu işlemle beraber </a:t>
            </a:r>
            <a:r>
              <a:rPr lang="tr-TR" sz="2800" dirty="0" err="1"/>
              <a:t>Blockchain</a:t>
            </a:r>
            <a:r>
              <a:rPr lang="tr-TR" sz="2800" dirty="0"/>
              <a:t> üzerine, görülebilir ve doğrulanabilir, tamamlanmış işlemlerden oluşan bir “blok” eklenmiş olur.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238022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r>
              <a:rPr lang="tr-TR" sz="2800" dirty="0" err="1" smtClean="0"/>
              <a:t>Bitcoin</a:t>
            </a:r>
            <a:r>
              <a:rPr lang="tr-TR" sz="2800" dirty="0" smtClean="0"/>
              <a:t> SHA-256 şifreleme algoritmasını kullanmakta olup tek bir harfin değişmesi bile şifreleme sonucunu değiştirmektedir. </a:t>
            </a:r>
          </a:p>
          <a:p>
            <a:r>
              <a:rPr lang="tr-TR" sz="2800" dirty="0" smtClean="0"/>
              <a:t>Dolayısıyla zaman damgası eklenmek zorunda olan mesajlar tekil bir şifre oluşturduğu için kırılması teorik olarak imkansızdır.</a:t>
            </a:r>
          </a:p>
          <a:p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890139"/>
              </p:ext>
            </p:extLst>
          </p:nvPr>
        </p:nvGraphicFramePr>
        <p:xfrm>
          <a:off x="899592" y="4154264"/>
          <a:ext cx="7560840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5688632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Metin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SHA-256 Sonucu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merhaba dünya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a21fb229b1086766b697ad65739380cb0798b4b0d0f71c00f7c87eab949d656b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Merhaba dünya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44a4b2f143db852b7df0b40111e1aba8aaf64e7fe2508744284b0ec7448a4610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97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BLOCKCHAIN ÇALIŞMA PRENSİBİ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21114"/>
            <a:ext cx="6480720" cy="4905049"/>
          </a:xfrm>
        </p:spPr>
      </p:pic>
    </p:spTree>
    <p:extLst>
      <p:ext uri="{BB962C8B-B14F-4D97-AF65-F5344CB8AC3E}">
        <p14:creationId xmlns:p14="http://schemas.microsoft.com/office/powerpoint/2010/main" val="83460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Çalışmanın Amacı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525963"/>
          </a:xfrm>
        </p:spPr>
        <p:txBody>
          <a:bodyPr>
            <a:noAutofit/>
          </a:bodyPr>
          <a:lstStyle/>
          <a:p>
            <a:r>
              <a:rPr lang="tr-TR" sz="2800" dirty="0" smtClean="0"/>
              <a:t>Bu </a:t>
            </a:r>
            <a:r>
              <a:rPr lang="tr-TR" sz="2800" dirty="0"/>
              <a:t>çalışmada en popüler kripto para birimi olarak görülen </a:t>
            </a:r>
            <a:r>
              <a:rPr lang="tr-TR" sz="2800" dirty="0" err="1"/>
              <a:t>Bitcoin’in</a:t>
            </a:r>
            <a:r>
              <a:rPr lang="tr-TR" sz="2800" dirty="0"/>
              <a:t> Türkiye borsalarındaki değerinin yapay zeka teknikleri ile tahmini gerçekleştirilmiştir. </a:t>
            </a:r>
            <a:r>
              <a:rPr lang="tr-TR" sz="2800" dirty="0" smtClean="0"/>
              <a:t> </a:t>
            </a:r>
          </a:p>
          <a:p>
            <a:endParaRPr lang="tr-TR" sz="2800" dirty="0" smtClean="0"/>
          </a:p>
          <a:p>
            <a:r>
              <a:rPr lang="tr-TR" sz="2800" dirty="0" smtClean="0"/>
              <a:t>Son 1 yıla ait BTC/TL verileri kullanılmıştır.</a:t>
            </a:r>
            <a:endParaRPr lang="tr-TR" sz="2800" dirty="0"/>
          </a:p>
          <a:p>
            <a:endParaRPr lang="tr-TR" sz="2800" dirty="0" smtClean="0"/>
          </a:p>
          <a:p>
            <a:r>
              <a:rPr lang="tr-TR" sz="2800" dirty="0" smtClean="0"/>
              <a:t>Bu </a:t>
            </a:r>
            <a:r>
              <a:rPr lang="tr-TR" sz="2800" dirty="0"/>
              <a:t>çalışmada kısaca</a:t>
            </a:r>
            <a:r>
              <a:rPr lang="tr-TR" sz="2800" dirty="0" smtClean="0"/>
              <a:t>, zaman değişkeni faktörü ile BTC/TL fiyat değişim değeri bulunmaya </a:t>
            </a:r>
            <a:r>
              <a:rPr lang="tr-TR" sz="2800" dirty="0"/>
              <a:t>çalışılmıştır.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264564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tr-TR" dirty="0"/>
              <a:t>Yöntem ve Öznitelikler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idx="1"/>
          </p:nvPr>
        </p:nvSpPr>
        <p:spPr>
          <a:xfrm>
            <a:off x="395536" y="1600200"/>
            <a:ext cx="8291264" cy="4525963"/>
          </a:xfrm>
        </p:spPr>
        <p:txBody>
          <a:bodyPr>
            <a:normAutofit/>
          </a:bodyPr>
          <a:lstStyle/>
          <a:p>
            <a:r>
              <a:rPr lang="tr-TR" sz="2800" dirty="0" smtClean="0"/>
              <a:t>Çalışmada, </a:t>
            </a:r>
            <a:r>
              <a:rPr lang="tr-TR" sz="2800" dirty="0" err="1"/>
              <a:t>Bitcoin’in</a:t>
            </a:r>
            <a:r>
              <a:rPr lang="tr-TR" sz="2800" dirty="0"/>
              <a:t> Türkiye Borsalarındaki değerini </a:t>
            </a:r>
            <a:r>
              <a:rPr lang="tr-TR" sz="2800" dirty="0" err="1"/>
              <a:t>tahminlemek</a:t>
            </a:r>
            <a:r>
              <a:rPr lang="tr-TR" sz="2800" dirty="0"/>
              <a:t> için kullanılan veri seti, bitcoin.tlkur.com internet sitesinden 23 Temmuz 2017- 22 Temmuz 2018 tarihleri arasındaki günlük veriler alınarak oluşturulmuştur. </a:t>
            </a:r>
            <a:endParaRPr lang="tr-T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Yöntem ve Öznitelikler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800" dirty="0"/>
              <a:t>Veri setinde toplamda 365 adet </a:t>
            </a:r>
            <a:r>
              <a:rPr lang="tr-TR" sz="2800" dirty="0" err="1"/>
              <a:t>B</a:t>
            </a:r>
            <a:r>
              <a:rPr lang="tr-TR" sz="2800" dirty="0" err="1" smtClean="0"/>
              <a:t>itcoin</a:t>
            </a:r>
            <a:r>
              <a:rPr lang="tr-TR" sz="2800" dirty="0" smtClean="0"/>
              <a:t> </a:t>
            </a:r>
            <a:r>
              <a:rPr lang="tr-TR" sz="2800" dirty="0"/>
              <a:t>fiyatı TL cinsinden yer almaktadır. </a:t>
            </a:r>
            <a:endParaRPr lang="tr-TR" sz="2800" dirty="0" smtClean="0"/>
          </a:p>
          <a:p>
            <a:r>
              <a:rPr lang="tr-TR" sz="2800" dirty="0" smtClean="0"/>
              <a:t>Öznitelik </a:t>
            </a:r>
            <a:r>
              <a:rPr lang="tr-TR" sz="2800" dirty="0"/>
              <a:t>olarak tarih bilgisinin kullanıldığı çalışmada</a:t>
            </a:r>
            <a:r>
              <a:rPr lang="tr-TR" sz="2800" dirty="0" smtClean="0"/>
              <a:t>, yöntem olarak </a:t>
            </a:r>
            <a:r>
              <a:rPr lang="tr-TR" sz="2800" dirty="0" err="1" smtClean="0"/>
              <a:t>polinomsal</a:t>
            </a:r>
            <a:r>
              <a:rPr lang="tr-TR" sz="2800" dirty="0" smtClean="0"/>
              <a:t> eğri uydurma </a:t>
            </a:r>
            <a:r>
              <a:rPr lang="tr-TR" sz="2800" dirty="0"/>
              <a:t>ve Uyarlamalı Sinirsel Bulanık Çıkarım </a:t>
            </a:r>
            <a:r>
              <a:rPr lang="tr-TR" sz="2800" dirty="0" smtClean="0"/>
              <a:t>Sistemi (ANFIS) kullanılmıştır. </a:t>
            </a:r>
          </a:p>
          <a:p>
            <a:r>
              <a:rPr lang="tr-TR" sz="2800" dirty="0" err="1" smtClean="0"/>
              <a:t>P</a:t>
            </a:r>
            <a:r>
              <a:rPr lang="tr-TR" sz="2800" dirty="0" err="1" smtClean="0"/>
              <a:t>olinomsal</a:t>
            </a:r>
            <a:r>
              <a:rPr lang="tr-TR" sz="2800" dirty="0" smtClean="0"/>
              <a:t> </a:t>
            </a:r>
            <a:r>
              <a:rPr lang="tr-TR" sz="2800" dirty="0"/>
              <a:t>eğri uydurma yöntemi için tarih bilgisini içeren özniteliğin </a:t>
            </a:r>
            <a:r>
              <a:rPr lang="tr-TR" sz="2800" dirty="0" err="1"/>
              <a:t>normalize</a:t>
            </a:r>
            <a:r>
              <a:rPr lang="tr-TR" sz="2800" dirty="0"/>
              <a:t> edilmiş halinin daha iyi sonuçlar verdiği </a:t>
            </a:r>
            <a:r>
              <a:rPr lang="tr-TR" sz="2800" dirty="0" smtClean="0"/>
              <a:t>görülmüştür.</a:t>
            </a:r>
          </a:p>
          <a:p>
            <a:pPr marL="0" indent="0">
              <a:buNone/>
            </a:pPr>
            <a:r>
              <a:rPr lang="tr-TR" dirty="0" smtClean="0"/>
              <a:t> </a:t>
            </a:r>
            <a:endParaRPr lang="tr-TR" b="1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2827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tr-TR" dirty="0"/>
              <a:t>Bulgular ve Değerlendirme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2017-2018 yıllarına ait </a:t>
            </a:r>
            <a:r>
              <a:rPr lang="tr-TR" sz="2800" dirty="0" err="1"/>
              <a:t>Bitcoin</a:t>
            </a:r>
            <a:r>
              <a:rPr lang="tr-TR" sz="2800" dirty="0"/>
              <a:t> fiyatlarından oluşan 365 adet veriye ait </a:t>
            </a:r>
            <a:r>
              <a:rPr lang="tr-TR" sz="2800" dirty="0" err="1"/>
              <a:t>tahminleme</a:t>
            </a:r>
            <a:r>
              <a:rPr lang="tr-TR" sz="2800" dirty="0"/>
              <a:t> yapmak için çeşitli derecen eğriler ve ANFIS yöntemi kullanılmıştır</a:t>
            </a:r>
            <a:r>
              <a:rPr lang="tr-TR" sz="2800" dirty="0" smtClean="0"/>
              <a:t>.</a:t>
            </a:r>
          </a:p>
          <a:p>
            <a:endParaRPr lang="tr-TR" sz="2800" dirty="0"/>
          </a:p>
          <a:p>
            <a:r>
              <a:rPr lang="tr-TR" sz="2800" dirty="0" smtClean="0"/>
              <a:t> </a:t>
            </a:r>
            <a:r>
              <a:rPr lang="tr-TR" sz="2800" dirty="0"/>
              <a:t>Her iki yapay zeka yöntemi içinde matematiksel modeli en iyi oluşturacak parametrelerin belirlenmesi büyük öneme sahiptir.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1052736"/>
            <a:ext cx="7992888" cy="5073427"/>
          </a:xfrm>
        </p:spPr>
        <p:txBody>
          <a:bodyPr>
            <a:normAutofit/>
          </a:bodyPr>
          <a:lstStyle/>
          <a:p>
            <a:r>
              <a:rPr lang="tr-TR" sz="2600" dirty="0"/>
              <a:t>Oluşturulacak </a:t>
            </a:r>
            <a:r>
              <a:rPr lang="tr-TR" sz="2600" dirty="0" smtClean="0"/>
              <a:t>modelin </a:t>
            </a:r>
            <a:r>
              <a:rPr lang="tr-TR" sz="2600" dirty="0"/>
              <a:t>başarısı için 10-fold çapraz doğrulama yöntemi kullanılmıştır. Bu süreçte eğitim 5 kez tekrarlanıp ortalama ve standart </a:t>
            </a:r>
            <a:r>
              <a:rPr lang="tr-TR" sz="2600" dirty="0" smtClean="0"/>
              <a:t>sapma değerlerine </a:t>
            </a:r>
            <a:r>
              <a:rPr lang="tr-TR" sz="2600" dirty="0"/>
              <a:t>bakılmıştır. </a:t>
            </a:r>
            <a:r>
              <a:rPr lang="tr-TR" sz="2600" dirty="0"/>
              <a:t>Hata kriteri olarak </a:t>
            </a:r>
            <a:r>
              <a:rPr lang="tr-TR" sz="2600" dirty="0" smtClean="0"/>
              <a:t>Ortalama </a:t>
            </a:r>
            <a:r>
              <a:rPr lang="tr-TR" sz="2600" dirty="0" err="1" smtClean="0"/>
              <a:t>Karesel</a:t>
            </a:r>
            <a:r>
              <a:rPr lang="tr-TR" sz="2600" dirty="0" smtClean="0"/>
              <a:t> Hataların Karekökü </a:t>
            </a:r>
            <a:r>
              <a:rPr lang="tr-TR" sz="2600" dirty="0"/>
              <a:t>(</a:t>
            </a:r>
            <a:r>
              <a:rPr lang="tr-TR" sz="2600" dirty="0" smtClean="0"/>
              <a:t>OKHK-RMSE) </a:t>
            </a:r>
            <a:r>
              <a:rPr lang="tr-TR" sz="2600" dirty="0"/>
              <a:t>değeri </a:t>
            </a:r>
            <a:r>
              <a:rPr lang="tr-TR" sz="2600" dirty="0" smtClean="0"/>
              <a:t>kullanılmıştır.</a:t>
            </a:r>
            <a:endParaRPr lang="tr-TR" sz="2600" dirty="0" smtClean="0"/>
          </a:p>
          <a:p>
            <a:endParaRPr lang="tr-TR" sz="2600" dirty="0" smtClean="0"/>
          </a:p>
          <a:p>
            <a:r>
              <a:rPr lang="tr-TR" sz="2600" dirty="0"/>
              <a:t>Elde edilen sonuçlar Tablo 1’de verilmiş olup standart sapma tüm parametreler ve yöntemler için 0 olarak bulunduğu için minimum ve </a:t>
            </a:r>
            <a:r>
              <a:rPr lang="tr-TR" sz="2600" dirty="0" smtClean="0"/>
              <a:t>maksimum </a:t>
            </a:r>
            <a:r>
              <a:rPr lang="tr-TR" sz="2600" dirty="0" smtClean="0"/>
              <a:t>değerlerinin </a:t>
            </a:r>
            <a:r>
              <a:rPr lang="tr-TR" sz="2600" dirty="0"/>
              <a:t>verilmesine gerek duyulmamıştır.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99592" y="-99392"/>
            <a:ext cx="7787208" cy="1012974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Tablo </a:t>
            </a:r>
            <a:r>
              <a:rPr lang="tr-TR" sz="2400" b="1" dirty="0"/>
              <a:t>1. </a:t>
            </a:r>
            <a:r>
              <a:rPr lang="tr-TR" sz="2400" b="1" dirty="0" err="1"/>
              <a:t>Bitcoin</a:t>
            </a:r>
            <a:r>
              <a:rPr lang="tr-TR" sz="2400" b="1" dirty="0"/>
              <a:t> Değerinin Farklı Parametreler İçin Yapay Zeka Teknikleri ile Tahmin Sonuçları </a:t>
            </a:r>
            <a:endParaRPr lang="tr-TR" sz="24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92019"/>
            <a:ext cx="7931224" cy="58053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/>
          </a:bodyPr>
          <a:lstStyle/>
          <a:p>
            <a:endParaRPr lang="tr-TR" sz="2400" dirty="0" smtClean="0"/>
          </a:p>
          <a:p>
            <a:r>
              <a:rPr lang="tr-TR" sz="2400" dirty="0" smtClean="0"/>
              <a:t>Tablo </a:t>
            </a:r>
            <a:r>
              <a:rPr lang="tr-TR" sz="2400" dirty="0"/>
              <a:t>1’de verilen sonuçlar incelendiğinde, eğri uydurma için en iyi sonucu 19. dereceden eğri verirken, ANFIS için ise 500 </a:t>
            </a:r>
            <a:r>
              <a:rPr lang="tr-TR" sz="2400" dirty="0" err="1"/>
              <a:t>iterasyon</a:t>
            </a:r>
            <a:r>
              <a:rPr lang="tr-TR" sz="2400" dirty="0"/>
              <a:t> ve 39 kuraldan oluşan modelin en iyi sonuç verdiği görülmektedir. 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Özellikle </a:t>
            </a:r>
            <a:r>
              <a:rPr lang="tr-TR" sz="2400" dirty="0"/>
              <a:t>ANFIS için elde edilen başarılı sonuçlar, </a:t>
            </a:r>
            <a:r>
              <a:rPr lang="tr-TR" sz="2400" dirty="0" err="1"/>
              <a:t>Bitcoin’in</a:t>
            </a:r>
            <a:r>
              <a:rPr lang="tr-TR" sz="2400" dirty="0"/>
              <a:t> şu an ki fiyatına göre %4~5 aralığında hata payına karşılık gelmektedir. Ancak </a:t>
            </a:r>
            <a:r>
              <a:rPr lang="tr-TR" sz="2400" dirty="0" err="1"/>
              <a:t>Bitcoin</a:t>
            </a:r>
            <a:r>
              <a:rPr lang="tr-TR" sz="2400" dirty="0"/>
              <a:t> aylık fiyatındaki değişimin %20~30’ları bulduğu düşünüldüğünde, alınan başarılı sonuçların kullanıcılara yardımcı olabilecek düzeyde olduğu görülmektedir.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Elde edilen tahmin değerlerinin orijinal değerleri takip edip modellenebildiği Şekil 2 ve Şekil 3’te görülmektedir.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000" b="1" dirty="0" smtClean="0"/>
              <a:t>Şekil </a:t>
            </a:r>
            <a:r>
              <a:rPr lang="tr-TR" sz="3000" b="1" dirty="0"/>
              <a:t>2. ANFIS ile </a:t>
            </a:r>
            <a:r>
              <a:rPr lang="tr-TR" sz="3000" b="1" dirty="0" err="1"/>
              <a:t>Bitcoin</a:t>
            </a:r>
            <a:r>
              <a:rPr lang="tr-TR" sz="3000" b="1" dirty="0"/>
              <a:t> Değerinin tahmini </a:t>
            </a:r>
            <a:endParaRPr lang="tr-TR" sz="3000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35560"/>
            <a:ext cx="9302520" cy="4860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435280" cy="652934"/>
          </a:xfrm>
        </p:spPr>
        <p:txBody>
          <a:bodyPr>
            <a:normAutofit/>
          </a:bodyPr>
          <a:lstStyle/>
          <a:p>
            <a:r>
              <a:rPr lang="tr-TR" sz="2400" b="1" dirty="0"/>
              <a:t>Şekil 3. 19. Dereceli </a:t>
            </a:r>
            <a:r>
              <a:rPr lang="tr-TR" sz="2400" b="1" dirty="0" err="1"/>
              <a:t>Polinomsal</a:t>
            </a:r>
            <a:r>
              <a:rPr lang="tr-TR" sz="2400" b="1" dirty="0"/>
              <a:t> Eğri ile </a:t>
            </a:r>
            <a:r>
              <a:rPr lang="tr-TR" sz="2400" b="1" dirty="0" err="1"/>
              <a:t>Bitcoin</a:t>
            </a:r>
            <a:r>
              <a:rPr lang="tr-TR" sz="2400" b="1" dirty="0"/>
              <a:t> Değerinin tahmini </a:t>
            </a:r>
            <a:endParaRPr lang="tr-TR" sz="24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68760"/>
            <a:ext cx="9080409" cy="474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0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600" dirty="0"/>
              <a:t>Şekil 2 ve Şekil 3’te de görüldüğü gibi en iyi parametreler ile oluşturulmuş </a:t>
            </a:r>
            <a:r>
              <a:rPr lang="tr-TR" sz="2600" dirty="0" smtClean="0"/>
              <a:t>modeller, </a:t>
            </a:r>
            <a:r>
              <a:rPr lang="tr-TR" sz="2600" dirty="0" err="1"/>
              <a:t>Bitcoin</a:t>
            </a:r>
            <a:r>
              <a:rPr lang="tr-TR" sz="2600" dirty="0"/>
              <a:t> fiyatını düşük </a:t>
            </a:r>
            <a:r>
              <a:rPr lang="tr-TR" sz="2600" dirty="0" smtClean="0"/>
              <a:t>OKHK </a:t>
            </a:r>
            <a:r>
              <a:rPr lang="tr-TR" sz="2600" dirty="0"/>
              <a:t>değeri ile tahmin edebilmektedir</a:t>
            </a:r>
            <a:r>
              <a:rPr lang="tr-TR" sz="2600" dirty="0" smtClean="0"/>
              <a:t>.</a:t>
            </a:r>
          </a:p>
          <a:p>
            <a:endParaRPr lang="tr-TR" sz="2600" dirty="0"/>
          </a:p>
          <a:p>
            <a:r>
              <a:rPr lang="tr-TR" sz="2600" dirty="0" smtClean="0"/>
              <a:t> </a:t>
            </a:r>
            <a:r>
              <a:rPr lang="tr-TR" sz="2600" dirty="0"/>
              <a:t>Şekil 2’de verilen ANFIS modelinin ise </a:t>
            </a:r>
            <a:r>
              <a:rPr lang="tr-TR" sz="2600" dirty="0" err="1"/>
              <a:t>polinomsal</a:t>
            </a:r>
            <a:r>
              <a:rPr lang="tr-TR" sz="2600" dirty="0"/>
              <a:t> eğri uydurmaya göre daha iyi sonuçlar verdiği görülmüştür. </a:t>
            </a:r>
          </a:p>
        </p:txBody>
      </p:sp>
    </p:spTree>
    <p:extLst>
      <p:ext uri="{BB962C8B-B14F-4D97-AF65-F5344CB8AC3E}">
        <p14:creationId xmlns:p14="http://schemas.microsoft.com/office/powerpoint/2010/main" val="120559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576064"/>
          </a:xfrm>
        </p:spPr>
        <p:txBody>
          <a:bodyPr>
            <a:noAutofit/>
          </a:bodyPr>
          <a:lstStyle/>
          <a:p>
            <a:r>
              <a:rPr lang="tr-TR" sz="3400" b="1" dirty="0"/>
              <a:t>SONUÇ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08512"/>
          </a:xfrm>
        </p:spPr>
        <p:txBody>
          <a:bodyPr>
            <a:normAutofit/>
          </a:bodyPr>
          <a:lstStyle/>
          <a:p>
            <a:r>
              <a:rPr lang="tr-TR" sz="2800" dirty="0"/>
              <a:t>Son dönemlerde oldukça popüler hâle gelen kripto paralar finans sektörüne yön vermeye başlamıştır. </a:t>
            </a:r>
            <a:endParaRPr lang="tr-TR" sz="2800" dirty="0" smtClean="0"/>
          </a:p>
          <a:p>
            <a:endParaRPr lang="tr-TR" sz="2800" dirty="0"/>
          </a:p>
          <a:p>
            <a:r>
              <a:rPr lang="tr-TR" sz="2800" dirty="0" smtClean="0"/>
              <a:t>Bu </a:t>
            </a:r>
            <a:r>
              <a:rPr lang="tr-TR" sz="2800" dirty="0"/>
              <a:t>çalışmada, </a:t>
            </a:r>
            <a:r>
              <a:rPr lang="tr-TR" sz="2800" dirty="0" err="1"/>
              <a:t>Bitcoin’in</a:t>
            </a:r>
            <a:r>
              <a:rPr lang="tr-TR" sz="2800" dirty="0"/>
              <a:t> Türk Lirası cinsinden değerinin yapay zeka yöntemlerinden olan </a:t>
            </a:r>
            <a:r>
              <a:rPr lang="tr-TR" sz="2800" dirty="0" err="1"/>
              <a:t>polinomsal</a:t>
            </a:r>
            <a:r>
              <a:rPr lang="tr-TR" sz="2800" dirty="0"/>
              <a:t> eğri uydurma ve ANFIS yöntemi ile </a:t>
            </a:r>
            <a:r>
              <a:rPr lang="tr-TR" sz="2800" dirty="0" err="1"/>
              <a:t>tahminlenmesi</a:t>
            </a:r>
            <a:r>
              <a:rPr lang="tr-TR" sz="2800" dirty="0"/>
              <a:t> gerçekleştirilmiştir. </a:t>
            </a:r>
          </a:p>
        </p:txBody>
      </p:sp>
    </p:spTree>
    <p:extLst>
      <p:ext uri="{BB962C8B-B14F-4D97-AF65-F5344CB8AC3E}">
        <p14:creationId xmlns:p14="http://schemas.microsoft.com/office/powerpoint/2010/main" val="196536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/>
              <a:t>Elde edilen sonuçlar incelendiğinde modellerin başarılı sonuçlar verdiği ve </a:t>
            </a:r>
            <a:r>
              <a:rPr lang="tr-TR" sz="2400" dirty="0" err="1"/>
              <a:t>Bitcoin</a:t>
            </a:r>
            <a:r>
              <a:rPr lang="tr-TR" sz="2400" dirty="0"/>
              <a:t> değerini tahmin edebildiği görülmektedir. 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Elde </a:t>
            </a:r>
            <a:r>
              <a:rPr lang="tr-TR" sz="2400" dirty="0"/>
              <a:t>edilen en başarılı sonucun ANFIS yöntemi ile alındığını ve </a:t>
            </a:r>
            <a:r>
              <a:rPr lang="tr-TR" sz="2400" dirty="0" err="1"/>
              <a:t>Bitcoin’in</a:t>
            </a:r>
            <a:r>
              <a:rPr lang="tr-TR" sz="2400" dirty="0"/>
              <a:t> şu an ki değerine göre %4~5 aralığında hata payına karşılık geldiği görülmektedir. </a:t>
            </a:r>
            <a:endParaRPr lang="tr-TR" sz="2400" dirty="0" smtClean="0"/>
          </a:p>
          <a:p>
            <a:pPr marL="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53556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600" dirty="0"/>
              <a:t>İleriki çalışmalarda </a:t>
            </a:r>
            <a:r>
              <a:rPr lang="tr-TR" sz="2600" dirty="0" err="1"/>
              <a:t>Bitcoin</a:t>
            </a:r>
            <a:r>
              <a:rPr lang="tr-TR" sz="2600" dirty="0"/>
              <a:t> dışında diğer </a:t>
            </a:r>
            <a:r>
              <a:rPr lang="tr-TR" sz="2600" dirty="0" err="1"/>
              <a:t>altcoinler</a:t>
            </a:r>
            <a:r>
              <a:rPr lang="tr-TR" sz="2600" dirty="0"/>
              <a:t> ile de </a:t>
            </a:r>
            <a:r>
              <a:rPr lang="tr-TR" sz="2600" dirty="0" err="1"/>
              <a:t>tahminlemenin</a:t>
            </a:r>
            <a:r>
              <a:rPr lang="tr-TR" sz="2600" dirty="0"/>
              <a:t> yapılması ve daha fazla yapay zeka tekniği ile bu sistemin </a:t>
            </a:r>
            <a:r>
              <a:rPr lang="tr-TR" sz="2600" b="1" i="1" dirty="0" smtClean="0"/>
              <a:t>anlık veriler ile</a:t>
            </a:r>
            <a:r>
              <a:rPr lang="tr-TR" sz="2600" dirty="0" smtClean="0"/>
              <a:t> </a:t>
            </a:r>
            <a:r>
              <a:rPr lang="tr-TR" sz="2600" b="1" i="1" dirty="0"/>
              <a:t>online bir şekilde </a:t>
            </a:r>
            <a:r>
              <a:rPr lang="tr-TR" sz="2600" dirty="0" smtClean="0"/>
              <a:t>gerçekleştirilmesi </a:t>
            </a:r>
            <a:r>
              <a:rPr lang="tr-TR" sz="2600" dirty="0"/>
              <a:t>düşünülmektedir. </a:t>
            </a:r>
            <a:endParaRPr lang="tr-TR" sz="2600" dirty="0" smtClean="0"/>
          </a:p>
          <a:p>
            <a:endParaRPr lang="tr-TR" sz="2600" dirty="0" smtClean="0"/>
          </a:p>
          <a:p>
            <a:r>
              <a:rPr lang="tr-TR" sz="2600" dirty="0" smtClean="0"/>
              <a:t>Tarih </a:t>
            </a:r>
            <a:r>
              <a:rPr lang="tr-TR" sz="2600" dirty="0"/>
              <a:t>faktörü dışında </a:t>
            </a:r>
            <a:r>
              <a:rPr lang="tr-TR" sz="2600" dirty="0" smtClean="0"/>
              <a:t>öznitelik </a:t>
            </a:r>
            <a:r>
              <a:rPr lang="tr-TR" sz="2600" dirty="0" smtClean="0"/>
              <a:t>olarak </a:t>
            </a:r>
            <a:r>
              <a:rPr lang="tr-TR" sz="2600" dirty="0" smtClean="0"/>
              <a:t>dolar kuru gibi </a:t>
            </a:r>
            <a:r>
              <a:rPr lang="tr-TR" sz="2600" dirty="0" smtClean="0"/>
              <a:t>ekonomik ve finans </a:t>
            </a:r>
            <a:r>
              <a:rPr lang="tr-TR" sz="2600" dirty="0" smtClean="0"/>
              <a:t>faktörlerinin de </a:t>
            </a:r>
            <a:r>
              <a:rPr lang="tr-TR" sz="2600" dirty="0" smtClean="0"/>
              <a:t>algoritmaya dahil </a:t>
            </a:r>
            <a:r>
              <a:rPr lang="tr-TR" sz="2600" dirty="0" smtClean="0"/>
              <a:t>edilmesi </a:t>
            </a:r>
            <a:r>
              <a:rPr lang="tr-TR" sz="2600" dirty="0" err="1" smtClean="0"/>
              <a:t>tahminleme</a:t>
            </a:r>
            <a:r>
              <a:rPr lang="tr-TR" sz="2600" dirty="0" smtClean="0"/>
              <a:t> açısından faydalı olacaktır.</a:t>
            </a:r>
            <a:endParaRPr lang="tr-TR" sz="2600" dirty="0"/>
          </a:p>
        </p:txBody>
      </p:sp>
    </p:spTree>
    <p:extLst>
      <p:ext uri="{BB962C8B-B14F-4D97-AF65-F5344CB8AC3E}">
        <p14:creationId xmlns:p14="http://schemas.microsoft.com/office/powerpoint/2010/main" val="319507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1520" y="1628800"/>
            <a:ext cx="8640960" cy="1944216"/>
          </a:xfrm>
        </p:spPr>
        <p:txBody>
          <a:bodyPr>
            <a:noAutofit/>
          </a:bodyPr>
          <a:lstStyle/>
          <a:p>
            <a:r>
              <a:rPr lang="tr-TR" sz="3200" b="1" i="1" dirty="0"/>
              <a:t>Teşekkür Ederiz.</a:t>
            </a:r>
            <a:endParaRPr lang="tr-TR" sz="3200" dirty="0"/>
          </a:p>
        </p:txBody>
      </p:sp>
      <p:sp>
        <p:nvSpPr>
          <p:cNvPr id="9" name="6 Metin Yer Tutucusu"/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640960" cy="576064"/>
          </a:xfrm>
        </p:spPr>
        <p:txBody>
          <a:bodyPr>
            <a:noAutofit/>
          </a:bodyPr>
          <a:lstStyle/>
          <a:p>
            <a:r>
              <a:rPr lang="tr-TR" sz="1600" b="1" dirty="0">
                <a:solidFill>
                  <a:schemeClr val="tx1"/>
                </a:solidFill>
              </a:rPr>
              <a:t>5</a:t>
            </a:r>
            <a:r>
              <a:rPr lang="tr-TR" sz="1600" b="1" dirty="0" smtClean="0">
                <a:solidFill>
                  <a:schemeClr val="tx1"/>
                </a:solidFill>
              </a:rPr>
              <a:t>. </a:t>
            </a:r>
            <a:r>
              <a:rPr lang="tr-TR" sz="1600" b="1" dirty="0">
                <a:solidFill>
                  <a:schemeClr val="tx1"/>
                </a:solidFill>
              </a:rPr>
              <a:t>Uluslararası Yönetim Bilişim Sistemleri Konferansı</a:t>
            </a:r>
          </a:p>
          <a:p>
            <a:r>
              <a:rPr lang="tr-TR" sz="1600" dirty="0" smtClean="0">
                <a:solidFill>
                  <a:schemeClr val="tx1"/>
                </a:solidFill>
              </a:rPr>
              <a:t>24-26 </a:t>
            </a:r>
            <a:r>
              <a:rPr lang="tr-TR" sz="1600" dirty="0">
                <a:solidFill>
                  <a:schemeClr val="tx1"/>
                </a:solidFill>
              </a:rPr>
              <a:t>Ekim </a:t>
            </a:r>
            <a:r>
              <a:rPr lang="tr-TR" sz="1600" dirty="0" smtClean="0">
                <a:solidFill>
                  <a:schemeClr val="tx1"/>
                </a:solidFill>
              </a:rPr>
              <a:t>2018, Ankara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5 Dikdörtgen"/>
          <p:cNvSpPr/>
          <p:nvPr/>
        </p:nvSpPr>
        <p:spPr>
          <a:xfrm>
            <a:off x="518487" y="5239545"/>
            <a:ext cx="41168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</a:t>
            </a:r>
            <a:r>
              <a:rPr lang="tr-T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Öğr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Üyesi Melike ŞİŞECİ ÇEŞMELİ</a:t>
            </a:r>
          </a:p>
          <a:p>
            <a:pPr algn="ctr"/>
            <a:r>
              <a:rPr lang="tr-TR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Mehmet Akif Ersoy Üniversitesi</a:t>
            </a:r>
          </a:p>
          <a:p>
            <a:pPr algn="ctr"/>
            <a:r>
              <a:rPr lang="tr-TR" sz="1600" b="1" dirty="0" err="1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melikesiseci</a:t>
            </a:r>
            <a:r>
              <a:rPr lang="en-GB" sz="1600" b="1" dirty="0" smtClean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@</a:t>
            </a:r>
            <a:r>
              <a:rPr lang="tr-TR" sz="1600" b="1" dirty="0" err="1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mehmetakif</a:t>
            </a:r>
            <a:r>
              <a:rPr lang="en-GB" sz="16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.edu.tr</a:t>
            </a:r>
            <a:endParaRPr lang="tr-TR" sz="1600" b="1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6 Dikdörtgen"/>
          <p:cNvSpPr/>
          <p:nvPr/>
        </p:nvSpPr>
        <p:spPr>
          <a:xfrm>
            <a:off x="4863234" y="4005064"/>
            <a:ext cx="34676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Dr. </a:t>
            </a:r>
            <a:r>
              <a:rPr lang="tr-TR" sz="16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Öğr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Üyesi </a:t>
            </a:r>
            <a:r>
              <a:rPr lang="tr-TR" sz="1600" b="1" dirty="0">
                <a:latin typeface="Tahoma" pitchFamily="34" charset="0"/>
                <a:ea typeface="Tahoma" pitchFamily="34" charset="0"/>
                <a:cs typeface="Tahoma" pitchFamily="34" charset="0"/>
              </a:rPr>
              <a:t>İhsan PENÇE</a:t>
            </a:r>
          </a:p>
          <a:p>
            <a:pPr algn="ctr"/>
            <a:r>
              <a:rPr lang="tr-T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Mehmet </a:t>
            </a:r>
            <a:r>
              <a:rPr lang="tr-T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Akif Ersoy Üniversitesi</a:t>
            </a:r>
          </a:p>
          <a:p>
            <a:pPr algn="ctr"/>
            <a:r>
              <a:rPr lang="tr-TR" sz="1600" b="1" dirty="0" err="1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ihsanpence</a:t>
            </a:r>
            <a:r>
              <a:rPr lang="en-GB" sz="16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@m</a:t>
            </a:r>
            <a:r>
              <a:rPr lang="tr-TR" sz="1600" b="1" dirty="0" err="1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ehmetakif</a:t>
            </a:r>
            <a:r>
              <a:rPr lang="en-GB" sz="16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.edu.tr</a:t>
            </a:r>
            <a:endParaRPr lang="tr-TR" sz="1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6 Dikdörtgen"/>
          <p:cNvSpPr/>
          <p:nvPr/>
        </p:nvSpPr>
        <p:spPr>
          <a:xfrm>
            <a:off x="4690102" y="5229200"/>
            <a:ext cx="36263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Doç</a:t>
            </a:r>
            <a:r>
              <a:rPr lang="tr-TR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Dr</a:t>
            </a:r>
            <a:r>
              <a:rPr lang="tr-TR" sz="16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Adnan KALKAN</a:t>
            </a:r>
            <a:endParaRPr lang="tr-T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tr-T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Mehmet </a:t>
            </a:r>
            <a:r>
              <a:rPr lang="tr-T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Akif Ersoy Üniversitesi</a:t>
            </a:r>
          </a:p>
          <a:p>
            <a:pPr algn="ctr"/>
            <a:r>
              <a:rPr lang="tr-TR" sz="1600" b="1" dirty="0" err="1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adnankalkan</a:t>
            </a:r>
            <a:r>
              <a:rPr lang="en-GB" sz="1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@m</a:t>
            </a:r>
            <a:r>
              <a:rPr lang="tr-TR" sz="1600" b="1" dirty="0" err="1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ehmetakif</a:t>
            </a:r>
            <a:r>
              <a:rPr lang="en-GB" sz="1600" b="1" dirty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.edu.tr</a:t>
            </a:r>
            <a:endParaRPr lang="tr-TR" sz="1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933059" y="4005225"/>
            <a:ext cx="29686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Furkan ATLAN</a:t>
            </a:r>
            <a:endParaRPr lang="tr-TR" sz="16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tr-T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Mehmet </a:t>
            </a:r>
            <a:r>
              <a:rPr lang="tr-TR" sz="1600" dirty="0">
                <a:latin typeface="Tahoma" pitchFamily="34" charset="0"/>
                <a:ea typeface="Tahoma" pitchFamily="34" charset="0"/>
                <a:cs typeface="Tahoma" pitchFamily="34" charset="0"/>
              </a:rPr>
              <a:t>Akif Ersoy Üniversitesi</a:t>
            </a:r>
          </a:p>
          <a:p>
            <a:pPr algn="ctr"/>
            <a:r>
              <a:rPr lang="tr-TR" sz="16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furkanatlann@gmail.com</a:t>
            </a:r>
            <a:endParaRPr lang="tr-TR" sz="16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47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3582</TotalTime>
  <Words>868</Words>
  <Application>Microsoft Office PowerPoint</Application>
  <PresentationFormat>Ekran Gösterisi (4:3)</PresentationFormat>
  <Paragraphs>106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26" baseType="lpstr">
      <vt:lpstr>Ofis Teması</vt:lpstr>
      <vt:lpstr>  Bitcoin’in Türkiye Piyasasındaki Değerinin Yapay Zeka Teknikleri ile Tahmini </vt:lpstr>
      <vt:lpstr>Sunum İçeriği</vt:lpstr>
      <vt:lpstr>Giriş</vt:lpstr>
      <vt:lpstr>KRİPTOLOJİ</vt:lpstr>
      <vt:lpstr>PowerPoint Sunusu</vt:lpstr>
      <vt:lpstr>BITCOIN</vt:lpstr>
      <vt:lpstr>BLOCKCHAIN(BLOK ZİNCİRİ)</vt:lpstr>
      <vt:lpstr>NASIL ÇALIŞIR ?</vt:lpstr>
      <vt:lpstr>PowerPoint Sunusu</vt:lpstr>
      <vt:lpstr>BLOCKCHAIN ÇALIŞMA PRENSİBİ</vt:lpstr>
      <vt:lpstr>Çalışmanın Amacı</vt:lpstr>
      <vt:lpstr>Yöntem ve Öznitelikler</vt:lpstr>
      <vt:lpstr>Yöntem ve Öznitelikler</vt:lpstr>
      <vt:lpstr>Bulgular ve Değerlendirme</vt:lpstr>
      <vt:lpstr>PowerPoint Sunusu</vt:lpstr>
      <vt:lpstr>Tablo 1. Bitcoin Değerinin Farklı Parametreler İçin Yapay Zeka Teknikleri ile Tahmin Sonuçları </vt:lpstr>
      <vt:lpstr>PowerPoint Sunusu</vt:lpstr>
      <vt:lpstr>PowerPoint Sunusu</vt:lpstr>
      <vt:lpstr>Şekil 2. ANFIS ile Bitcoin Değerinin tahmini </vt:lpstr>
      <vt:lpstr>Şekil 3. 19. Dereceli Polinomsal Eğri ile Bitcoin Değerinin tahmini </vt:lpstr>
      <vt:lpstr>PowerPoint Sunusu</vt:lpstr>
      <vt:lpstr>SONUÇ</vt:lpstr>
      <vt:lpstr>PowerPoint Sunusu</vt:lpstr>
      <vt:lpstr>PowerPoint Sunusu</vt:lpstr>
      <vt:lpstr>Teşekkür Ederiz.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BAĞIL DEĞERLENDİRME SİSTEMİ</dc:title>
  <dc:creator>ZUBEYDE</dc:creator>
  <cp:lastModifiedBy>İhsan</cp:lastModifiedBy>
  <cp:revision>230</cp:revision>
  <cp:lastPrinted>2014-08-29T06:11:39Z</cp:lastPrinted>
  <dcterms:created xsi:type="dcterms:W3CDTF">2014-01-22T09:20:36Z</dcterms:created>
  <dcterms:modified xsi:type="dcterms:W3CDTF">2018-10-05T09:04:36Z</dcterms:modified>
</cp:coreProperties>
</file>