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57"/>
  </p:notesMasterIdLst>
  <p:sldIdLst>
    <p:sldId id="555" r:id="rId2"/>
    <p:sldId id="554" r:id="rId3"/>
    <p:sldId id="553" r:id="rId4"/>
    <p:sldId id="552" r:id="rId5"/>
    <p:sldId id="551" r:id="rId6"/>
    <p:sldId id="550" r:id="rId7"/>
    <p:sldId id="549" r:id="rId8"/>
    <p:sldId id="548" r:id="rId9"/>
    <p:sldId id="547" r:id="rId10"/>
    <p:sldId id="546" r:id="rId11"/>
    <p:sldId id="545" r:id="rId12"/>
    <p:sldId id="544" r:id="rId13"/>
    <p:sldId id="543" r:id="rId14"/>
    <p:sldId id="542" r:id="rId15"/>
    <p:sldId id="557" r:id="rId16"/>
    <p:sldId id="558" r:id="rId17"/>
    <p:sldId id="559" r:id="rId18"/>
    <p:sldId id="560" r:id="rId19"/>
    <p:sldId id="561" r:id="rId20"/>
    <p:sldId id="562" r:id="rId21"/>
    <p:sldId id="563" r:id="rId22"/>
    <p:sldId id="564" r:id="rId23"/>
    <p:sldId id="565" r:id="rId24"/>
    <p:sldId id="566" r:id="rId25"/>
    <p:sldId id="567" r:id="rId26"/>
    <p:sldId id="568" r:id="rId27"/>
    <p:sldId id="569" r:id="rId28"/>
    <p:sldId id="570" r:id="rId29"/>
    <p:sldId id="571" r:id="rId30"/>
    <p:sldId id="572" r:id="rId31"/>
    <p:sldId id="573" r:id="rId32"/>
    <p:sldId id="574" r:id="rId33"/>
    <p:sldId id="575" r:id="rId34"/>
    <p:sldId id="576" r:id="rId35"/>
    <p:sldId id="577" r:id="rId36"/>
    <p:sldId id="578" r:id="rId37"/>
    <p:sldId id="579" r:id="rId38"/>
    <p:sldId id="580" r:id="rId39"/>
    <p:sldId id="581" r:id="rId40"/>
    <p:sldId id="582" r:id="rId41"/>
    <p:sldId id="583" r:id="rId42"/>
    <p:sldId id="584" r:id="rId43"/>
    <p:sldId id="585" r:id="rId44"/>
    <p:sldId id="586" r:id="rId45"/>
    <p:sldId id="587" r:id="rId46"/>
    <p:sldId id="588" r:id="rId47"/>
    <p:sldId id="589" r:id="rId48"/>
    <p:sldId id="590" r:id="rId49"/>
    <p:sldId id="591" r:id="rId50"/>
    <p:sldId id="592" r:id="rId51"/>
    <p:sldId id="593" r:id="rId52"/>
    <p:sldId id="594" r:id="rId53"/>
    <p:sldId id="595" r:id="rId54"/>
    <p:sldId id="596" r:id="rId55"/>
    <p:sldId id="597" r:id="rId56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CB45B58A-8FFB-4235-AAAC-145BC8FB8716}"/>
    <pc:docChg chg="modSld">
      <pc:chgData name="İhsan Pençe" userId="2188b72f-395e-4735-86c6-9b1407aec0e3" providerId="ADAL" clId="{CB45B58A-8FFB-4235-AAAC-145BC8FB8716}" dt="2022-10-23T07:15:15.935" v="13" actId="20577"/>
      <pc:docMkLst>
        <pc:docMk/>
      </pc:docMkLst>
      <pc:sldChg chg="modSp mod">
        <pc:chgData name="İhsan Pençe" userId="2188b72f-395e-4735-86c6-9b1407aec0e3" providerId="ADAL" clId="{CB45B58A-8FFB-4235-AAAC-145BC8FB8716}" dt="2022-10-23T07:15:15.935" v="13" actId="20577"/>
        <pc:sldMkLst>
          <pc:docMk/>
          <pc:sldMk cId="2250402115" sldId="568"/>
        </pc:sldMkLst>
        <pc:spChg chg="mod">
          <ac:chgData name="İhsan Pençe" userId="2188b72f-395e-4735-86c6-9b1407aec0e3" providerId="ADAL" clId="{CB45B58A-8FFB-4235-AAAC-145BC8FB8716}" dt="2022-10-23T07:15:15.935" v="13" actId="20577"/>
          <ac:spMkLst>
            <pc:docMk/>
            <pc:sldMk cId="2250402115" sldId="568"/>
            <ac:spMk id="3" creationId="{00000000-0000-0000-0000-000000000000}"/>
          </ac:spMkLst>
        </pc:spChg>
      </pc:sldChg>
      <pc:sldChg chg="modSp mod">
        <pc:chgData name="İhsan Pençe" userId="2188b72f-395e-4735-86c6-9b1407aec0e3" providerId="ADAL" clId="{CB45B58A-8FFB-4235-AAAC-145BC8FB8716}" dt="2022-10-10T12:12:49.665" v="7" actId="20577"/>
        <pc:sldMkLst>
          <pc:docMk/>
          <pc:sldMk cId="577485054" sldId="595"/>
        </pc:sldMkLst>
        <pc:spChg chg="mod">
          <ac:chgData name="İhsan Pençe" userId="2188b72f-395e-4735-86c6-9b1407aec0e3" providerId="ADAL" clId="{CB45B58A-8FFB-4235-AAAC-145BC8FB8716}" dt="2022-10-10T12:12:49.665" v="7" actId="20577"/>
          <ac:spMkLst>
            <pc:docMk/>
            <pc:sldMk cId="577485054" sldId="595"/>
            <ac:spMk id="3" creationId="{00000000-0000-0000-0000-000000000000}"/>
          </ac:spMkLst>
        </pc:spChg>
      </pc:sldChg>
    </pc:docChg>
  </pc:docChgLst>
  <pc:docChgLst>
    <pc:chgData name="İhsan Pençe" userId="S::ihsanpence@mehmetakif.edu.tr::2188b72f-395e-4735-86c6-9b1407aec0e3" providerId="AD" clId="Web-{1ADA13A7-CF35-8A86-4AEC-3C2DBE2DB85C}"/>
    <pc:docChg chg="addSld modSld">
      <pc:chgData name="İhsan Pençe" userId="S::ihsanpence@mehmetakif.edu.tr::2188b72f-395e-4735-86c6-9b1407aec0e3" providerId="AD" clId="Web-{1ADA13A7-CF35-8A86-4AEC-3C2DBE2DB85C}" dt="2019-10-02T15:04:23.316" v="141" actId="1076"/>
      <pc:docMkLst>
        <pc:docMk/>
      </pc:docMkLst>
      <pc:sldChg chg="modSp new">
        <pc:chgData name="İhsan Pençe" userId="S::ihsanpence@mehmetakif.edu.tr::2188b72f-395e-4735-86c6-9b1407aec0e3" providerId="AD" clId="Web-{1ADA13A7-CF35-8A86-4AEC-3C2DBE2DB85C}" dt="2019-10-02T14:53:25.477" v="20" actId="20577"/>
        <pc:sldMkLst>
          <pc:docMk/>
          <pc:sldMk cId="147099729" sldId="557"/>
        </pc:sldMkLst>
        <pc:spChg chg="mod">
          <ac:chgData name="İhsan Pençe" userId="S::ihsanpence@mehmetakif.edu.tr::2188b72f-395e-4735-86c6-9b1407aec0e3" providerId="AD" clId="Web-{1ADA13A7-CF35-8A86-4AEC-3C2DBE2DB85C}" dt="2019-10-02T14:52:56.586" v="13" actId="1076"/>
          <ac:spMkLst>
            <pc:docMk/>
            <pc:sldMk cId="147099729" sldId="557"/>
            <ac:spMk id="2" creationId="{4E818985-D8E4-4CB7-8C2E-8C9C68EDECAC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3:25.477" v="20" actId="20577"/>
          <ac:spMkLst>
            <pc:docMk/>
            <pc:sldMk cId="147099729" sldId="557"/>
            <ac:spMk id="3" creationId="{EB490319-C100-4D87-BC04-EBD53A6D0430}"/>
          </ac:spMkLst>
        </pc:spChg>
      </pc:sldChg>
      <pc:sldChg chg="modSp new">
        <pc:chgData name="İhsan Pençe" userId="S::ihsanpence@mehmetakif.edu.tr::2188b72f-395e-4735-86c6-9b1407aec0e3" providerId="AD" clId="Web-{1ADA13A7-CF35-8A86-4AEC-3C2DBE2DB85C}" dt="2019-10-02T14:55:26.070" v="43" actId="20577"/>
        <pc:sldMkLst>
          <pc:docMk/>
          <pc:sldMk cId="4196088898" sldId="558"/>
        </pc:sldMkLst>
        <pc:spChg chg="mod">
          <ac:chgData name="İhsan Pençe" userId="S::ihsanpence@mehmetakif.edu.tr::2188b72f-395e-4735-86c6-9b1407aec0e3" providerId="AD" clId="Web-{1ADA13A7-CF35-8A86-4AEC-3C2DBE2DB85C}" dt="2019-10-02T14:53:55.758" v="22" actId="20577"/>
          <ac:spMkLst>
            <pc:docMk/>
            <pc:sldMk cId="4196088898" sldId="558"/>
            <ac:spMk id="2" creationId="{0C6E446A-7FDE-4F14-9016-63A3B488EFAE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5:26.070" v="43" actId="20577"/>
          <ac:spMkLst>
            <pc:docMk/>
            <pc:sldMk cId="4196088898" sldId="558"/>
            <ac:spMk id="3" creationId="{C62B56C0-AAA3-4AD7-970A-797D8EF5CA67}"/>
          </ac:spMkLst>
        </pc:spChg>
      </pc:sldChg>
      <pc:sldChg chg="addSp modSp new">
        <pc:chgData name="İhsan Pençe" userId="S::ihsanpence@mehmetakif.edu.tr::2188b72f-395e-4735-86c6-9b1407aec0e3" providerId="AD" clId="Web-{1ADA13A7-CF35-8A86-4AEC-3C2DBE2DB85C}" dt="2019-10-02T14:58:22.303" v="75" actId="14100"/>
        <pc:sldMkLst>
          <pc:docMk/>
          <pc:sldMk cId="2296581160" sldId="559"/>
        </pc:sldMkLst>
        <pc:spChg chg="mod">
          <ac:chgData name="İhsan Pençe" userId="S::ihsanpence@mehmetakif.edu.tr::2188b72f-395e-4735-86c6-9b1407aec0e3" providerId="AD" clId="Web-{1ADA13A7-CF35-8A86-4AEC-3C2DBE2DB85C}" dt="2019-10-02T14:55:46.116" v="47" actId="1076"/>
          <ac:spMkLst>
            <pc:docMk/>
            <pc:sldMk cId="2296581160" sldId="559"/>
            <ac:spMk id="2" creationId="{D8CFD96A-0349-4823-92DE-D3CD45C35C37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4:57:19.913" v="72" actId="20577"/>
          <ac:spMkLst>
            <pc:docMk/>
            <pc:sldMk cId="2296581160" sldId="559"/>
            <ac:spMk id="3" creationId="{97782C4E-4B3F-458B-A3C6-CE7D8F934691}"/>
          </ac:spMkLst>
        </pc:spChg>
        <pc:picChg chg="add mod">
          <ac:chgData name="İhsan Pençe" userId="S::ihsanpence@mehmetakif.edu.tr::2188b72f-395e-4735-86c6-9b1407aec0e3" providerId="AD" clId="Web-{1ADA13A7-CF35-8A86-4AEC-3C2DBE2DB85C}" dt="2019-10-02T14:58:22.303" v="75" actId="14100"/>
          <ac:picMkLst>
            <pc:docMk/>
            <pc:sldMk cId="2296581160" sldId="559"/>
            <ac:picMk id="4" creationId="{38371EE8-77DD-4FD8-A87D-574803FE19C5}"/>
          </ac:picMkLst>
        </pc:picChg>
      </pc:sldChg>
      <pc:sldChg chg="addSp modSp new">
        <pc:chgData name="İhsan Pençe" userId="S::ihsanpence@mehmetakif.edu.tr::2188b72f-395e-4735-86c6-9b1407aec0e3" providerId="AD" clId="Web-{1ADA13A7-CF35-8A86-4AEC-3C2DBE2DB85C}" dt="2019-10-02T15:01:12.723" v="108" actId="14100"/>
        <pc:sldMkLst>
          <pc:docMk/>
          <pc:sldMk cId="2360854793" sldId="560"/>
        </pc:sldMkLst>
        <pc:spChg chg="mod">
          <ac:chgData name="İhsan Pençe" userId="S::ihsanpence@mehmetakif.edu.tr::2188b72f-395e-4735-86c6-9b1407aec0e3" providerId="AD" clId="Web-{1ADA13A7-CF35-8A86-4AEC-3C2DBE2DB85C}" dt="2019-10-02T14:59:55.177" v="88" actId="1076"/>
          <ac:spMkLst>
            <pc:docMk/>
            <pc:sldMk cId="2360854793" sldId="560"/>
            <ac:spMk id="2" creationId="{0D12EC7C-8984-4B21-9323-C46D4DCA2D01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1:07.645" v="106" actId="1076"/>
          <ac:spMkLst>
            <pc:docMk/>
            <pc:sldMk cId="2360854793" sldId="560"/>
            <ac:spMk id="3" creationId="{140D07C0-0DA4-4C3D-A78A-4ABCE0EFDA93}"/>
          </ac:spMkLst>
        </pc:spChg>
        <pc:picChg chg="add mod">
          <ac:chgData name="İhsan Pençe" userId="S::ihsanpence@mehmetakif.edu.tr::2188b72f-395e-4735-86c6-9b1407aec0e3" providerId="AD" clId="Web-{1ADA13A7-CF35-8A86-4AEC-3C2DBE2DB85C}" dt="2019-10-02T15:01:12.723" v="108" actId="14100"/>
          <ac:picMkLst>
            <pc:docMk/>
            <pc:sldMk cId="2360854793" sldId="560"/>
            <ac:picMk id="4" creationId="{7A2414F1-D782-4E90-ABBB-5B58426B2E64}"/>
          </ac:picMkLst>
        </pc:picChg>
      </pc:sldChg>
      <pc:sldChg chg="modSp new">
        <pc:chgData name="İhsan Pençe" userId="S::ihsanpence@mehmetakif.edu.tr::2188b72f-395e-4735-86c6-9b1407aec0e3" providerId="AD" clId="Web-{1ADA13A7-CF35-8A86-4AEC-3C2DBE2DB85C}" dt="2019-10-02T15:03:25.535" v="129" actId="20577"/>
        <pc:sldMkLst>
          <pc:docMk/>
          <pc:sldMk cId="3374027971" sldId="561"/>
        </pc:sldMkLst>
        <pc:spChg chg="mod">
          <ac:chgData name="İhsan Pençe" userId="S::ihsanpence@mehmetakif.edu.tr::2188b72f-395e-4735-86c6-9b1407aec0e3" providerId="AD" clId="Web-{1ADA13A7-CF35-8A86-4AEC-3C2DBE2DB85C}" dt="2019-10-02T15:01:32.723" v="112" actId="1076"/>
          <ac:spMkLst>
            <pc:docMk/>
            <pc:sldMk cId="3374027971" sldId="561"/>
            <ac:spMk id="2" creationId="{2DC46C48-D4B5-48FF-97D4-050D946239A2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3:25.535" v="129" actId="20577"/>
          <ac:spMkLst>
            <pc:docMk/>
            <pc:sldMk cId="3374027971" sldId="561"/>
            <ac:spMk id="3" creationId="{C74DB393-2D30-4B77-AF20-22EACBA15E2B}"/>
          </ac:spMkLst>
        </pc:spChg>
      </pc:sldChg>
      <pc:sldChg chg="modSp new">
        <pc:chgData name="İhsan Pençe" userId="S::ihsanpence@mehmetakif.edu.tr::2188b72f-395e-4735-86c6-9b1407aec0e3" providerId="AD" clId="Web-{1ADA13A7-CF35-8A86-4AEC-3C2DBE2DB85C}" dt="2019-10-02T15:03:51.003" v="137" actId="20577"/>
        <pc:sldMkLst>
          <pc:docMk/>
          <pc:sldMk cId="2351485531" sldId="562"/>
        </pc:sldMkLst>
        <pc:spChg chg="mod">
          <ac:chgData name="İhsan Pençe" userId="S::ihsanpence@mehmetakif.edu.tr::2188b72f-395e-4735-86c6-9b1407aec0e3" providerId="AD" clId="Web-{1ADA13A7-CF35-8A86-4AEC-3C2DBE2DB85C}" dt="2019-10-02T15:03:45.363" v="133" actId="1076"/>
          <ac:spMkLst>
            <pc:docMk/>
            <pc:sldMk cId="2351485531" sldId="562"/>
            <ac:spMk id="2" creationId="{7C43CD72-27E4-49B5-98B5-21C1E5479950}"/>
          </ac:spMkLst>
        </pc:spChg>
        <pc:spChg chg="mod">
          <ac:chgData name="İhsan Pençe" userId="S::ihsanpence@mehmetakif.edu.tr::2188b72f-395e-4735-86c6-9b1407aec0e3" providerId="AD" clId="Web-{1ADA13A7-CF35-8A86-4AEC-3C2DBE2DB85C}" dt="2019-10-02T15:03:51.003" v="137" actId="20577"/>
          <ac:spMkLst>
            <pc:docMk/>
            <pc:sldMk cId="2351485531" sldId="562"/>
            <ac:spMk id="3" creationId="{DB250AE8-A994-4595-87BA-67D53A0C1D65}"/>
          </ac:spMkLst>
        </pc:spChg>
      </pc:sldChg>
      <pc:sldChg chg="addSp delSp modSp new">
        <pc:chgData name="İhsan Pençe" userId="S::ihsanpence@mehmetakif.edu.tr::2188b72f-395e-4735-86c6-9b1407aec0e3" providerId="AD" clId="Web-{1ADA13A7-CF35-8A86-4AEC-3C2DBE2DB85C}" dt="2019-10-02T15:04:23.316" v="141" actId="1076"/>
        <pc:sldMkLst>
          <pc:docMk/>
          <pc:sldMk cId="4205155382" sldId="563"/>
        </pc:sldMkLst>
        <pc:spChg chg="del">
          <ac:chgData name="İhsan Pençe" userId="S::ihsanpence@mehmetakif.edu.tr::2188b72f-395e-4735-86c6-9b1407aec0e3" providerId="AD" clId="Web-{1ADA13A7-CF35-8A86-4AEC-3C2DBE2DB85C}" dt="2019-10-02T15:04:12.175" v="138"/>
          <ac:spMkLst>
            <pc:docMk/>
            <pc:sldMk cId="4205155382" sldId="563"/>
            <ac:spMk id="3" creationId="{FCF68416-0D2E-4A22-838D-0A3B549DDFE1}"/>
          </ac:spMkLst>
        </pc:spChg>
        <pc:picChg chg="add mod ord">
          <ac:chgData name="İhsan Pençe" userId="S::ihsanpence@mehmetakif.edu.tr::2188b72f-395e-4735-86c6-9b1407aec0e3" providerId="AD" clId="Web-{1ADA13A7-CF35-8A86-4AEC-3C2DBE2DB85C}" dt="2019-10-02T15:04:23.316" v="141" actId="1076"/>
          <ac:picMkLst>
            <pc:docMk/>
            <pc:sldMk cId="4205155382" sldId="563"/>
            <ac:picMk id="4" creationId="{3313D980-207E-481D-97A9-0EEF61B238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pPr/>
              <a:t>23.10.2022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10/23/2022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643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23.10.2022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  <p:sldLayoutId id="214748404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69938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0" dirty="0"/>
              <a:t>Veri </a:t>
            </a:r>
            <a:r>
              <a:rPr spc="-5" dirty="0"/>
              <a:t>Modeli</a:t>
            </a:r>
            <a:r>
              <a:rPr spc="-23" dirty="0"/>
              <a:t> </a:t>
            </a:r>
            <a:r>
              <a:rPr dirty="0"/>
              <a:t>Nedir?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78984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262769"/>
            <a:ext cx="7572015" cy="3268253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313245">
              <a:lnSpc>
                <a:spcPts val="3255"/>
              </a:lnSpc>
              <a:spcBef>
                <a:spcPts val="385"/>
              </a:spcBef>
            </a:pPr>
            <a:r>
              <a:rPr sz="2900" spc="-45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modelleri, </a:t>
            </a:r>
            <a:r>
              <a:rPr sz="2900" spc="-5" dirty="0">
                <a:latin typeface="Arial"/>
                <a:cs typeface="Arial"/>
              </a:rPr>
              <a:t>aynı kümeye </a:t>
            </a:r>
            <a:r>
              <a:rPr sz="2900" spc="-9" dirty="0">
                <a:latin typeface="Arial"/>
                <a:cs typeface="Arial"/>
              </a:rPr>
              <a:t>ait </a:t>
            </a:r>
            <a:r>
              <a:rPr sz="2900" spc="-5" dirty="0">
                <a:latin typeface="Arial"/>
                <a:cs typeface="Arial"/>
              </a:rPr>
              <a:t>sayılabilecek  veriler arasında ilişkisel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sırasal </a:t>
            </a:r>
            <a:r>
              <a:rPr sz="2900" spc="-9" dirty="0">
                <a:latin typeface="Arial"/>
                <a:cs typeface="Arial"/>
              </a:rPr>
              <a:t>düzeni  gösteren </a:t>
            </a:r>
            <a:r>
              <a:rPr sz="2900" spc="-5" dirty="0">
                <a:latin typeface="Arial"/>
                <a:cs typeface="Arial"/>
              </a:rPr>
              <a:t>kavramsal yaklaşım </a:t>
            </a:r>
            <a:r>
              <a:rPr sz="2900" spc="-18" dirty="0">
                <a:latin typeface="Arial"/>
                <a:cs typeface="Arial"/>
              </a:rPr>
              <a:t>yöntemleridir.</a:t>
            </a:r>
            <a:endParaRPr sz="2900">
              <a:latin typeface="Arial"/>
              <a:cs typeface="Arial"/>
            </a:endParaRPr>
          </a:p>
          <a:p>
            <a:pPr marL="34549" marR="27639">
              <a:lnSpc>
                <a:spcPts val="3255"/>
              </a:lnSpc>
              <a:spcBef>
                <a:spcPts val="1279"/>
              </a:spcBef>
            </a:pPr>
            <a:r>
              <a:rPr sz="2900" spc="-5" dirty="0">
                <a:latin typeface="Arial"/>
                <a:cs typeface="Arial"/>
              </a:rPr>
              <a:t>Uygun </a:t>
            </a:r>
            <a:r>
              <a:rPr sz="2900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modeli </a:t>
            </a:r>
            <a:r>
              <a:rPr sz="2900" spc="-5" dirty="0">
                <a:latin typeface="Arial"/>
                <a:cs typeface="Arial"/>
              </a:rPr>
              <a:t>seçilmesi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kullanılması  </a:t>
            </a:r>
            <a:r>
              <a:rPr sz="2900" spc="-9" dirty="0">
                <a:latin typeface="Arial"/>
                <a:cs typeface="Arial"/>
              </a:rPr>
              <a:t>“uygulama </a:t>
            </a:r>
            <a:r>
              <a:rPr sz="2900" spc="-5" dirty="0">
                <a:latin typeface="Arial"/>
                <a:cs typeface="Arial"/>
              </a:rPr>
              <a:t>için en etkin </a:t>
            </a:r>
            <a:r>
              <a:rPr sz="2900" spc="-9" dirty="0">
                <a:latin typeface="Arial"/>
                <a:cs typeface="Arial"/>
              </a:rPr>
              <a:t>programın </a:t>
            </a:r>
            <a:r>
              <a:rPr sz="2900" spc="-5" dirty="0">
                <a:latin typeface="Arial"/>
                <a:cs typeface="Arial"/>
              </a:rPr>
              <a:t>yazılmasını  sağlar”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denilebilir.</a:t>
            </a:r>
            <a:endParaRPr sz="2900">
              <a:latin typeface="Arial"/>
              <a:cs typeface="Arial"/>
            </a:endParaRPr>
          </a:p>
          <a:p>
            <a:pPr marL="132438">
              <a:spcBef>
                <a:spcPts val="993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Etkinlik:</a:t>
            </a:r>
            <a:endParaRPr sz="2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8796" y="4658949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28796" y="5065477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90218" y="4489658"/>
            <a:ext cx="6705983" cy="1178660"/>
          </a:xfrm>
          <a:prstGeom prst="rect">
            <a:avLst/>
          </a:prstGeom>
        </p:spPr>
        <p:txBody>
          <a:bodyPr vert="horz" wrap="square" lIns="0" tIns="85221" rIns="0" bIns="0" rtlCol="0">
            <a:spAutoFit/>
          </a:bodyPr>
          <a:lstStyle/>
          <a:p>
            <a:pPr marL="11516">
              <a:spcBef>
                <a:spcPts val="671"/>
              </a:spcBef>
            </a:pPr>
            <a:r>
              <a:rPr sz="2200" spc="-5" dirty="0">
                <a:latin typeface="Arial"/>
                <a:cs typeface="Arial"/>
              </a:rPr>
              <a:t>bazen</a:t>
            </a:r>
            <a:r>
              <a:rPr sz="2200" spc="-9" dirty="0">
                <a:latin typeface="Arial"/>
                <a:cs typeface="Arial"/>
              </a:rPr>
              <a:t> hız</a:t>
            </a:r>
            <a:endParaRPr sz="2200">
              <a:latin typeface="Arial"/>
              <a:cs typeface="Arial"/>
            </a:endParaRPr>
          </a:p>
          <a:p>
            <a:pPr marL="11516">
              <a:spcBef>
                <a:spcPts val="580"/>
              </a:spcBef>
            </a:pPr>
            <a:r>
              <a:rPr sz="2200" spc="-5" dirty="0">
                <a:latin typeface="Arial"/>
                <a:cs typeface="Arial"/>
              </a:rPr>
              <a:t>bazen de gereksinimi duyulacak </a:t>
            </a:r>
            <a:r>
              <a:rPr sz="2200" spc="-9" dirty="0">
                <a:latin typeface="Arial"/>
                <a:cs typeface="Arial"/>
              </a:rPr>
              <a:t>bellek </a:t>
            </a:r>
            <a:r>
              <a:rPr sz="2200" spc="-5" dirty="0">
                <a:latin typeface="Arial"/>
                <a:cs typeface="Arial"/>
              </a:rPr>
              <a:t>alanı</a:t>
            </a:r>
            <a:r>
              <a:rPr sz="2200" spc="-27" dirty="0">
                <a:latin typeface="Arial"/>
                <a:cs typeface="Arial"/>
              </a:rPr>
              <a:t> </a:t>
            </a:r>
            <a:r>
              <a:rPr sz="2200" spc="-18" dirty="0">
                <a:latin typeface="Arial"/>
                <a:cs typeface="Arial"/>
              </a:rPr>
              <a:t>miktarıdır.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099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09830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Çeşitli </a:t>
            </a:r>
            <a:r>
              <a:rPr spc="-50" dirty="0"/>
              <a:t>Veri </a:t>
            </a:r>
            <a:r>
              <a:rPr spc="-5" dirty="0"/>
              <a:t>Modelleri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07106" y="1392057"/>
            <a:ext cx="6650129" cy="5053197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354416" marR="2115555" indent="-342900">
              <a:lnSpc>
                <a:spcPct val="130500"/>
              </a:lnSpc>
              <a:spcBef>
                <a:spcPts val="86"/>
              </a:spcBef>
              <a:buFont typeface="Arial" panose="020B0604020202020204" pitchFamily="34" charset="0"/>
              <a:buChar char="•"/>
            </a:pPr>
            <a:r>
              <a:rPr sz="2400" spc="-9" dirty="0">
                <a:latin typeface="Arial"/>
                <a:cs typeface="Arial"/>
              </a:rPr>
              <a:t>Bağlantılı </a:t>
            </a:r>
            <a:r>
              <a:rPr sz="2400" spc="-5" dirty="0">
                <a:latin typeface="Arial"/>
                <a:cs typeface="Arial"/>
              </a:rPr>
              <a:t>Liste (Linked List)</a:t>
            </a:r>
            <a:endParaRPr lang="tr-TR" sz="2400" spc="-5" dirty="0">
              <a:latin typeface="Arial"/>
              <a:cs typeface="Arial"/>
            </a:endParaRPr>
          </a:p>
          <a:p>
            <a:pPr marL="354416" marR="2115555" indent="-342900">
              <a:lnSpc>
                <a:spcPct val="130500"/>
              </a:lnSpc>
              <a:spcBef>
                <a:spcPts val="86"/>
              </a:spcBef>
              <a:buFont typeface="Arial" panose="020B0604020202020204" pitchFamily="34" charset="0"/>
              <a:buChar char="•"/>
            </a:pPr>
            <a:r>
              <a:rPr sz="2400" spc="-9" dirty="0" err="1">
                <a:latin typeface="Arial"/>
                <a:cs typeface="Arial"/>
              </a:rPr>
              <a:t>Ağaç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(Tree)</a:t>
            </a:r>
            <a:endParaRPr sz="2400" dirty="0">
              <a:latin typeface="Arial"/>
              <a:cs typeface="Arial"/>
            </a:endParaRPr>
          </a:p>
          <a:p>
            <a:pPr marL="354416" indent="-342900">
              <a:spcBef>
                <a:spcPts val="1052"/>
              </a:spcBef>
              <a:buFont typeface="Arial" panose="020B0604020202020204" pitchFamily="34" charset="0"/>
              <a:buChar char="•"/>
            </a:pPr>
            <a:r>
              <a:rPr sz="2400" spc="-5" dirty="0">
                <a:latin typeface="Arial"/>
                <a:cs typeface="Arial"/>
              </a:rPr>
              <a:t>Graf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(Graph)</a:t>
            </a:r>
            <a:endParaRPr sz="2400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9" dirty="0">
                <a:latin typeface="Arial"/>
                <a:cs typeface="Arial"/>
              </a:rPr>
              <a:t>Durum </a:t>
            </a:r>
            <a:r>
              <a:rPr sz="2400" spc="-5" dirty="0">
                <a:latin typeface="Arial"/>
                <a:cs typeface="Arial"/>
              </a:rPr>
              <a:t>Makinası </a:t>
            </a:r>
            <a:r>
              <a:rPr sz="2400" spc="-9" dirty="0">
                <a:latin typeface="Arial"/>
                <a:cs typeface="Arial"/>
              </a:rPr>
              <a:t>(State Machine)  </a:t>
            </a:r>
            <a:endParaRPr lang="tr-TR" sz="2400" spc="-9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14" dirty="0" err="1">
                <a:latin typeface="Arial"/>
                <a:cs typeface="Arial"/>
              </a:rPr>
              <a:t>Veritabanı-İlişkisel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(Database </a:t>
            </a:r>
            <a:r>
              <a:rPr sz="2400" spc="-9" dirty="0">
                <a:latin typeface="Arial"/>
                <a:cs typeface="Arial"/>
              </a:rPr>
              <a:t>Relational)  </a:t>
            </a:r>
            <a:endParaRPr lang="tr-TR" sz="2400" spc="-9" dirty="0">
              <a:latin typeface="Arial"/>
              <a:cs typeface="Arial"/>
            </a:endParaRPr>
          </a:p>
          <a:p>
            <a:pPr marL="354416" marR="4607" indent="-342900">
              <a:lnSpc>
                <a:spcPct val="130300"/>
              </a:lnSpc>
              <a:spcBef>
                <a:spcPts val="9"/>
              </a:spcBef>
              <a:buFont typeface="Arial" panose="020B0604020202020204" pitchFamily="34" charset="0"/>
              <a:buChar char="•"/>
            </a:pPr>
            <a:r>
              <a:rPr sz="2400" spc="-5" dirty="0" err="1">
                <a:latin typeface="Arial"/>
                <a:cs typeface="Arial"/>
              </a:rPr>
              <a:t>Ağ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Bağlantı </a:t>
            </a:r>
            <a:r>
              <a:rPr sz="2400" spc="-5" dirty="0">
                <a:latin typeface="Arial"/>
                <a:cs typeface="Arial"/>
              </a:rPr>
              <a:t>(Network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Connection)</a:t>
            </a:r>
            <a:endParaRPr lang="tr-TR" sz="2400" spc="-9" dirty="0">
              <a:latin typeface="Arial"/>
              <a:cs typeface="Arial"/>
            </a:endParaRPr>
          </a:p>
          <a:p>
            <a:pPr marL="491749" indent="-457200">
              <a:spcBef>
                <a:spcPts val="816"/>
              </a:spcBef>
              <a:buFont typeface="Wingdings" panose="05000000000000000000" pitchFamily="2" charset="2"/>
              <a:buChar char="Ø"/>
            </a:pPr>
            <a:r>
              <a:rPr lang="tr-TR" sz="3200" spc="-5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Hazır veri modellerini karşılaştırma:</a:t>
            </a:r>
          </a:p>
          <a:p>
            <a:pPr marL="422650" indent="-291364">
              <a:spcBef>
                <a:spcPts val="1079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spc="5" dirty="0">
                <a:solidFill>
                  <a:srgbClr val="0000FF"/>
                </a:solidFill>
                <a:latin typeface="Arial"/>
                <a:cs typeface="Arial"/>
              </a:rPr>
              <a:t>Dizi</a:t>
            </a:r>
            <a:endParaRPr lang="tr-TR" sz="2400" dirty="0">
              <a:latin typeface="Arial"/>
              <a:cs typeface="Arial"/>
            </a:endParaRPr>
          </a:p>
          <a:p>
            <a:pPr marL="422650" indent="-291364">
              <a:spcBef>
                <a:spcPts val="834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ArrayList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lang="tr-TR" sz="24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List</a:t>
            </a:r>
            <a:endParaRPr lang="tr-TR" sz="2400" dirty="0">
              <a:latin typeface="Arial"/>
              <a:cs typeface="Arial"/>
            </a:endParaRPr>
          </a:p>
          <a:p>
            <a:pPr marL="422650" indent="-291364">
              <a:spcBef>
                <a:spcPts val="834"/>
              </a:spcBef>
              <a:buClr>
                <a:srgbClr val="000000"/>
              </a:buClr>
              <a:buSzPct val="74545"/>
              <a:buFont typeface="Calibri"/>
              <a:buChar char="–"/>
              <a:tabLst>
                <a:tab pos="422075" algn="l"/>
                <a:tab pos="422650" algn="l"/>
              </a:tabLst>
            </a:pPr>
            <a:r>
              <a:rPr lang="tr-TR" sz="2400" dirty="0" err="1">
                <a:solidFill>
                  <a:srgbClr val="0000FF"/>
                </a:solidFill>
                <a:latin typeface="Arial"/>
                <a:cs typeface="Arial"/>
              </a:rPr>
              <a:t>Hashtable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lang="tr-TR" sz="24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tr-TR" sz="2400" dirty="0">
                <a:solidFill>
                  <a:srgbClr val="0000FF"/>
                </a:solidFill>
                <a:latin typeface="Arial"/>
                <a:cs typeface="Arial"/>
              </a:rPr>
              <a:t>Dictionary</a:t>
            </a:r>
            <a:endParaRPr lang="tr-TR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210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83716"/>
            <a:ext cx="6347228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Hangi </a:t>
            </a:r>
            <a:r>
              <a:rPr spc="-50" dirty="0"/>
              <a:t>Veri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9618" y="1374480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9618" y="2298092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618" y="3221706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9618" y="4145319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618" y="5067780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9618" y="5991394"/>
            <a:ext cx="137621" cy="18090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100" spc="213" dirty="0">
                <a:latin typeface="Calibri"/>
                <a:cs typeface="Calibri"/>
              </a:rPr>
              <a:t>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2249" y="1131477"/>
            <a:ext cx="6647826" cy="5613046"/>
          </a:xfrm>
          <a:prstGeom prst="rect">
            <a:avLst/>
          </a:prstGeom>
        </p:spPr>
        <p:txBody>
          <a:bodyPr vert="horz" wrap="square" lIns="0" tIns="148561" rIns="0" bIns="0" rtlCol="0">
            <a:spAutoFit/>
          </a:bodyPr>
          <a:lstStyle/>
          <a:p>
            <a:pPr marL="34549">
              <a:spcBef>
                <a:spcPts val="1170"/>
              </a:spcBef>
            </a:pPr>
            <a:r>
              <a:rPr sz="2500" spc="9" dirty="0">
                <a:latin typeface="Arial"/>
                <a:cs typeface="Arial"/>
              </a:rPr>
              <a:t>Uygulamanın</a:t>
            </a:r>
            <a:r>
              <a:rPr sz="2500" spc="-45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Türü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52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İstemci tabanlı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mı? </a:t>
            </a: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Sunucu/İstemci tabanlı</a:t>
            </a:r>
            <a:r>
              <a:rPr sz="2200" spc="-2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mı?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16"/>
              </a:spcBef>
            </a:pPr>
            <a:r>
              <a:rPr sz="2500" spc="9" dirty="0">
                <a:latin typeface="Arial"/>
                <a:cs typeface="Arial"/>
              </a:rPr>
              <a:t>Uygulamanın nerede</a:t>
            </a:r>
            <a:r>
              <a:rPr sz="2500" spc="-14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çalışacağı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52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dirty="0">
                <a:solidFill>
                  <a:srgbClr val="0000FF"/>
                </a:solidFill>
                <a:latin typeface="Arial"/>
                <a:cs typeface="Arial"/>
              </a:rPr>
              <a:t>Web </a:t>
            </a: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mi, Bilgisayar mı,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Gömülü sistem</a:t>
            </a:r>
            <a:r>
              <a:rPr sz="2200" spc="-6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mi?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14" dirty="0">
                <a:latin typeface="Arial"/>
                <a:cs typeface="Arial"/>
              </a:rPr>
              <a:t>Hangi </a:t>
            </a:r>
            <a:r>
              <a:rPr sz="2500" spc="-27" dirty="0">
                <a:latin typeface="Arial"/>
                <a:cs typeface="Arial"/>
              </a:rPr>
              <a:t>Veri </a:t>
            </a:r>
            <a:r>
              <a:rPr sz="2500" spc="9" dirty="0">
                <a:latin typeface="Arial"/>
                <a:cs typeface="Arial"/>
              </a:rPr>
              <a:t>Türü üzerine</a:t>
            </a:r>
            <a:r>
              <a:rPr sz="2500" spc="-18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İşlem?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5" dirty="0">
                <a:solidFill>
                  <a:srgbClr val="0000FF"/>
                </a:solidFill>
                <a:latin typeface="Arial"/>
                <a:cs typeface="Arial"/>
              </a:rPr>
              <a:t>Metin, </a:t>
            </a:r>
            <a:r>
              <a:rPr sz="2200" spc="9" dirty="0">
                <a:solidFill>
                  <a:srgbClr val="0000FF"/>
                </a:solidFill>
                <a:latin typeface="Arial"/>
                <a:cs typeface="Arial"/>
              </a:rPr>
              <a:t>Ses,</a:t>
            </a:r>
            <a:r>
              <a:rPr sz="2200" spc="-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0000FF"/>
                </a:solidFill>
                <a:latin typeface="Arial"/>
                <a:cs typeface="Arial"/>
              </a:rPr>
              <a:t>Video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18" dirty="0">
                <a:latin typeface="Arial"/>
                <a:cs typeface="Arial"/>
              </a:rPr>
              <a:t>Ne </a:t>
            </a:r>
            <a:r>
              <a:rPr sz="2500" spc="9" dirty="0">
                <a:latin typeface="Arial"/>
                <a:cs typeface="Arial"/>
              </a:rPr>
              <a:t>kadar Bellek</a:t>
            </a:r>
            <a:r>
              <a:rPr sz="2500" spc="-18" dirty="0">
                <a:latin typeface="Arial"/>
                <a:cs typeface="Arial"/>
              </a:rPr>
              <a:t> </a:t>
            </a:r>
            <a:r>
              <a:rPr sz="2500" spc="9" dirty="0">
                <a:latin typeface="Arial"/>
                <a:cs typeface="Arial"/>
              </a:rPr>
              <a:t>Gerekli?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14" dirty="0">
                <a:solidFill>
                  <a:srgbClr val="0000FF"/>
                </a:solidFill>
                <a:latin typeface="Arial"/>
                <a:cs typeface="Arial"/>
              </a:rPr>
              <a:t>RAM</a:t>
            </a:r>
            <a:endParaRPr sz="2200">
              <a:latin typeface="Arial"/>
              <a:cs typeface="Arial"/>
            </a:endParaRPr>
          </a:p>
          <a:p>
            <a:pPr marL="34549">
              <a:spcBef>
                <a:spcPts val="707"/>
              </a:spcBef>
            </a:pPr>
            <a:r>
              <a:rPr sz="2500" spc="9" dirty="0">
                <a:latin typeface="Arial"/>
                <a:cs typeface="Arial"/>
              </a:rPr>
              <a:t>Hız Önemli</a:t>
            </a:r>
            <a:r>
              <a:rPr sz="2500" spc="-5" dirty="0">
                <a:latin typeface="Arial"/>
                <a:cs typeface="Arial"/>
              </a:rPr>
              <a:t> </a:t>
            </a:r>
            <a:r>
              <a:rPr sz="2500" spc="14" dirty="0">
                <a:latin typeface="Arial"/>
                <a:cs typeface="Arial"/>
              </a:rPr>
              <a:t>mi?</a:t>
            </a:r>
            <a:endParaRPr sz="2500">
              <a:latin typeface="Arial"/>
              <a:cs typeface="Arial"/>
            </a:endParaRPr>
          </a:p>
          <a:p>
            <a:pPr marL="375433" indent="-256239">
              <a:spcBef>
                <a:spcPts val="9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374857" algn="l"/>
                <a:tab pos="375433" algn="l"/>
              </a:tabLst>
            </a:pPr>
            <a:r>
              <a:rPr sz="2200" spc="14" dirty="0">
                <a:solidFill>
                  <a:srgbClr val="0000FF"/>
                </a:solidFill>
                <a:latin typeface="Arial"/>
                <a:cs typeface="Arial"/>
              </a:rPr>
              <a:t>CPU</a:t>
            </a:r>
            <a:endParaRPr sz="2200">
              <a:latin typeface="Arial"/>
              <a:cs typeface="Arial"/>
            </a:endParaRPr>
          </a:p>
          <a:p>
            <a:pPr marL="34549" marR="27639">
              <a:lnSpc>
                <a:spcPts val="2811"/>
              </a:lnSpc>
              <a:spcBef>
                <a:spcPts val="952"/>
              </a:spcBef>
            </a:pPr>
            <a:r>
              <a:rPr sz="2500" spc="14" dirty="0">
                <a:latin typeface="Arial"/>
                <a:cs typeface="Arial"/>
              </a:rPr>
              <a:t>Çoğu </a:t>
            </a:r>
            <a:r>
              <a:rPr sz="2500" spc="9" dirty="0">
                <a:latin typeface="Arial"/>
                <a:cs typeface="Arial"/>
              </a:rPr>
              <a:t>zaman, programın çalışma </a:t>
            </a:r>
            <a:r>
              <a:rPr sz="2500" spc="5" dirty="0">
                <a:latin typeface="Arial"/>
                <a:cs typeface="Arial"/>
              </a:rPr>
              <a:t>hızıyla </a:t>
            </a:r>
            <a:r>
              <a:rPr sz="2500" spc="9" dirty="0">
                <a:latin typeface="Arial"/>
                <a:cs typeface="Arial"/>
              </a:rPr>
              <a:t>bellek  gereksinimi </a:t>
            </a:r>
            <a:r>
              <a:rPr sz="2500" spc="5" dirty="0">
                <a:latin typeface="Arial"/>
                <a:cs typeface="Arial"/>
              </a:rPr>
              <a:t>miktarı </a:t>
            </a:r>
            <a:r>
              <a:rPr sz="2500" spc="9" dirty="0">
                <a:latin typeface="Arial"/>
                <a:cs typeface="Arial"/>
              </a:rPr>
              <a:t>doğru </a:t>
            </a:r>
            <a:r>
              <a:rPr sz="2500" spc="5" dirty="0">
                <a:latin typeface="Arial"/>
                <a:cs typeface="Arial"/>
              </a:rPr>
              <a:t>orantılıdır</a:t>
            </a:r>
            <a:r>
              <a:rPr sz="2500" spc="-23" dirty="0">
                <a:latin typeface="Arial"/>
                <a:cs typeface="Arial"/>
              </a:rPr>
              <a:t> </a:t>
            </a:r>
            <a:r>
              <a:rPr sz="2500" spc="-5" dirty="0">
                <a:latin typeface="Arial"/>
                <a:cs typeface="Arial"/>
              </a:rPr>
              <a:t>denilebilir.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1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135" y="538672"/>
            <a:ext cx="535461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Bağlantılı</a:t>
            </a:r>
            <a:r>
              <a:rPr spc="-73" dirty="0"/>
              <a:t> </a:t>
            </a:r>
            <a:r>
              <a:rPr spc="-5" dirty="0"/>
              <a:t>Liste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47795" y="2105769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795" y="3921900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299193" y="1146309"/>
            <a:ext cx="7693401" cy="3875652"/>
          </a:xfrm>
          <a:prstGeom prst="rect">
            <a:avLst/>
          </a:prstGeom>
        </p:spPr>
        <p:txBody>
          <a:bodyPr vert="horz" wrap="square" lIns="0" tIns="758928" rIns="0" bIns="0" rtlCol="0">
            <a:spAutoFit/>
          </a:bodyPr>
          <a:lstStyle/>
          <a:p>
            <a:pPr marL="323034" marR="617277">
              <a:lnSpc>
                <a:spcPct val="93400"/>
              </a:lnSpc>
              <a:spcBef>
                <a:spcPts val="317"/>
              </a:spcBef>
            </a:pPr>
            <a:r>
              <a:rPr spc="-9" dirty="0"/>
              <a:t>Bağlı </a:t>
            </a:r>
            <a:r>
              <a:rPr spc="-5" dirty="0"/>
              <a:t>liste </a:t>
            </a:r>
            <a:r>
              <a:rPr spc="-9" dirty="0"/>
              <a:t>herhangi bir tipten node’ların  (düğümlerin) </a:t>
            </a:r>
            <a:r>
              <a:rPr dirty="0"/>
              <a:t>yine </a:t>
            </a:r>
            <a:r>
              <a:rPr spc="-5" dirty="0"/>
              <a:t>kendi </a:t>
            </a:r>
            <a:r>
              <a:rPr spc="-9" dirty="0"/>
              <a:t>tiplerinden düğümlere  </a:t>
            </a:r>
            <a:r>
              <a:rPr spc="-5" dirty="0"/>
              <a:t>işaret etmesi </a:t>
            </a:r>
            <a:r>
              <a:rPr spc="-9" dirty="0"/>
              <a:t>(point) ile oluşan </a:t>
            </a:r>
            <a:r>
              <a:rPr spc="-5" dirty="0"/>
              <a:t>zincire verilen  </a:t>
            </a:r>
            <a:r>
              <a:rPr spc="-27" dirty="0"/>
              <a:t>isimdir.</a:t>
            </a:r>
          </a:p>
          <a:p>
            <a:pPr marL="323034" marR="4607">
              <a:lnSpc>
                <a:spcPts val="3255"/>
              </a:lnSpc>
              <a:spcBef>
                <a:spcPts val="1360"/>
              </a:spcBef>
            </a:pPr>
            <a:r>
              <a:rPr spc="-5" dirty="0"/>
              <a:t>Buna </a:t>
            </a:r>
            <a:r>
              <a:rPr spc="-9" dirty="0"/>
              <a:t>göre her düğümde </a:t>
            </a:r>
            <a:r>
              <a:rPr spc="-5" dirty="0"/>
              <a:t>kendi </a:t>
            </a:r>
            <a:r>
              <a:rPr spc="-9" dirty="0"/>
              <a:t>tipinden bir pointer  olacak </a:t>
            </a:r>
            <a:r>
              <a:rPr dirty="0"/>
              <a:t>ve </a:t>
            </a:r>
            <a:r>
              <a:rPr spc="-5" dirty="0"/>
              <a:t>bu </a:t>
            </a:r>
            <a:r>
              <a:rPr spc="-9" dirty="0"/>
              <a:t>pointerlar ile düğümler </a:t>
            </a:r>
            <a:r>
              <a:rPr spc="-5" dirty="0"/>
              <a:t>birbirine  </a:t>
            </a:r>
            <a:r>
              <a:rPr spc="-9" dirty="0"/>
              <a:t>yukarıdaki </a:t>
            </a:r>
            <a:r>
              <a:rPr spc="-5" dirty="0"/>
              <a:t>şekilde</a:t>
            </a:r>
            <a:r>
              <a:rPr spc="-9" dirty="0"/>
              <a:t> </a:t>
            </a:r>
            <a:r>
              <a:rPr spc="-18" dirty="0"/>
              <a:t>bağlanacaktır.</a:t>
            </a:r>
          </a:p>
        </p:txBody>
      </p:sp>
      <p:sp>
        <p:nvSpPr>
          <p:cNvPr id="6" name="object 6"/>
          <p:cNvSpPr/>
          <p:nvPr/>
        </p:nvSpPr>
        <p:spPr>
          <a:xfrm>
            <a:off x="2516327" y="1308836"/>
            <a:ext cx="3686391" cy="5216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313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655955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Bağlantılı</a:t>
            </a:r>
            <a:r>
              <a:rPr spc="-73" dirty="0"/>
              <a:t> </a:t>
            </a:r>
            <a:r>
              <a:rPr spc="-5" dirty="0"/>
              <a:t>Liste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4146469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108779"/>
            <a:ext cx="7664722" cy="4752745"/>
          </a:xfrm>
          <a:prstGeom prst="rect">
            <a:avLst/>
          </a:prstGeom>
        </p:spPr>
        <p:txBody>
          <a:bodyPr vert="horz" wrap="square" lIns="0" tIns="165260" rIns="0" bIns="0" rtlCol="0">
            <a:spAutoFit/>
          </a:bodyPr>
          <a:lstStyle/>
          <a:p>
            <a:pPr marL="34549">
              <a:spcBef>
                <a:spcPts val="1301"/>
              </a:spcBef>
            </a:pPr>
            <a:r>
              <a:rPr sz="2900" spc="-14" dirty="0">
                <a:latin typeface="Arial"/>
                <a:cs typeface="Arial"/>
              </a:rPr>
              <a:t>Avantajları</a:t>
            </a:r>
            <a:endParaRPr sz="2900">
              <a:latin typeface="Arial"/>
              <a:cs typeface="Arial"/>
            </a:endParaRPr>
          </a:p>
          <a:p>
            <a:pPr marL="426105" marR="546451" indent="-293667">
              <a:lnSpc>
                <a:spcPts val="2820"/>
              </a:lnSpc>
              <a:spcBef>
                <a:spcPts val="134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41" dirty="0">
                <a:solidFill>
                  <a:srgbClr val="0000FF"/>
                </a:solidFill>
                <a:latin typeface="Arial"/>
                <a:cs typeface="Arial"/>
              </a:rPr>
              <a:t>Veri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büyüklüğü önemli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değildir.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Bir tahsis işlemi  gerektirmez.</a:t>
            </a:r>
            <a:endParaRPr sz="2500">
              <a:latin typeface="Arial"/>
              <a:cs typeface="Arial"/>
            </a:endParaRPr>
          </a:p>
          <a:p>
            <a:pPr marL="426105" marR="27639" indent="-293667">
              <a:lnSpc>
                <a:spcPts val="2820"/>
              </a:lnSpc>
              <a:spcBef>
                <a:spcPts val="1034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Silme, düzeltme, ekleme işlemleri için tekrar bellek  düzenlemesi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gerektirmez.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39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Dizilere göre belleği daha etkin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bir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şekilde</a:t>
            </a:r>
            <a:r>
              <a:rPr sz="2500" spc="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kullanır.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98"/>
              </a:spcBef>
            </a:pPr>
            <a:r>
              <a:rPr sz="2900" spc="-9" dirty="0">
                <a:latin typeface="Arial"/>
                <a:cs typeface="Arial"/>
              </a:rPr>
              <a:t>Dezavantajları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İşaretçileri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tutmak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için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ek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alan</a:t>
            </a:r>
            <a:endParaRPr sz="2500">
              <a:latin typeface="Arial"/>
              <a:cs typeface="Arial"/>
            </a:endParaRPr>
          </a:p>
          <a:p>
            <a:pPr marL="426105" marR="228024" indent="-293667">
              <a:lnSpc>
                <a:spcPts val="2820"/>
              </a:lnSpc>
              <a:spcBef>
                <a:spcPts val="1084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0" dirty="0">
                <a:solidFill>
                  <a:srgbClr val="0000FF"/>
                </a:solidFill>
                <a:latin typeface="Arial"/>
                <a:cs typeface="Arial"/>
              </a:rPr>
              <a:t>Yapı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sırasaldır.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Arama bakımından dizilerden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pek 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farkı 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yoktur.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Hatta daha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yavaş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bile</a:t>
            </a:r>
            <a:r>
              <a:rPr sz="2500" spc="18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olabilir.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6880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361" y="683984"/>
            <a:ext cx="2792822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</a:t>
            </a:r>
            <a:r>
              <a:rPr spc="-5" dirty="0"/>
              <a:t>ğaç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4913460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106" y="4789084"/>
            <a:ext cx="8018275" cy="1285850"/>
          </a:xfrm>
          <a:prstGeom prst="rect">
            <a:avLst/>
          </a:prstGeom>
        </p:spPr>
        <p:txBody>
          <a:bodyPr vert="horz" wrap="square" lIns="0" tIns="40307" rIns="0" bIns="0" rtlCol="0">
            <a:spAutoFit/>
          </a:bodyPr>
          <a:lstStyle/>
          <a:p>
            <a:pPr marL="11516" marR="4607">
              <a:lnSpc>
                <a:spcPct val="93400"/>
              </a:lnSpc>
              <a:spcBef>
                <a:spcPts val="317"/>
              </a:spcBef>
            </a:pPr>
            <a:r>
              <a:rPr sz="2900" spc="-27" dirty="0">
                <a:latin typeface="Arial"/>
                <a:cs typeface="Arial"/>
              </a:rPr>
              <a:t>Verilerin </a:t>
            </a:r>
            <a:r>
              <a:rPr sz="2900" spc="-5" dirty="0">
                <a:latin typeface="Arial"/>
                <a:cs typeface="Arial"/>
              </a:rPr>
              <a:t>birbirine sanki </a:t>
            </a:r>
            <a:r>
              <a:rPr sz="2900" spc="-9" dirty="0">
                <a:latin typeface="Arial"/>
                <a:cs typeface="Arial"/>
              </a:rPr>
              <a:t>bir ağaç </a:t>
            </a:r>
            <a:r>
              <a:rPr sz="2900" spc="-5" dirty="0">
                <a:latin typeface="Arial"/>
                <a:cs typeface="Arial"/>
              </a:rPr>
              <a:t>yapısı  </a:t>
            </a:r>
            <a:r>
              <a:rPr sz="2900" spc="-9" dirty="0">
                <a:latin typeface="Arial"/>
                <a:cs typeface="Arial"/>
              </a:rPr>
              <a:t>oluşturuyormuş gibi </a:t>
            </a:r>
            <a:r>
              <a:rPr sz="2900" spc="-5" dirty="0">
                <a:latin typeface="Arial"/>
                <a:cs typeface="Arial"/>
              </a:rPr>
              <a:t>sanal </a:t>
            </a:r>
            <a:r>
              <a:rPr sz="2900" spc="-9" dirty="0">
                <a:latin typeface="Arial"/>
                <a:cs typeface="Arial"/>
              </a:rPr>
              <a:t>olarak bağlanmasıyla  elde edilen </a:t>
            </a:r>
            <a:r>
              <a:rPr sz="2900" spc="-5" dirty="0">
                <a:latin typeface="Arial"/>
                <a:cs typeface="Arial"/>
              </a:rPr>
              <a:t>hiyerarşik yapıya sahip veri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modelidir.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73139" y="1243192"/>
            <a:ext cx="5400026" cy="34606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150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7" y="561194"/>
            <a:ext cx="852512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Ağaç mı? Dizi </a:t>
            </a:r>
            <a:r>
              <a:rPr dirty="0"/>
              <a:t>mi? </a:t>
            </a:r>
            <a:r>
              <a:rPr spc="-5" dirty="0"/>
              <a:t>Bağlı Liste</a:t>
            </a:r>
            <a:r>
              <a:rPr spc="-59" dirty="0"/>
              <a:t> </a:t>
            </a:r>
            <a:r>
              <a:rPr spc="-5" dirty="0"/>
              <a:t>mi?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45241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108779"/>
            <a:ext cx="8099465" cy="2572661"/>
          </a:xfrm>
          <a:prstGeom prst="rect">
            <a:avLst/>
          </a:prstGeom>
        </p:spPr>
        <p:txBody>
          <a:bodyPr vert="horz" wrap="square" lIns="0" tIns="165260" rIns="0" bIns="0" rtlCol="0">
            <a:spAutoFit/>
          </a:bodyPr>
          <a:lstStyle/>
          <a:p>
            <a:pPr marL="34549">
              <a:spcBef>
                <a:spcPts val="1301"/>
              </a:spcBef>
            </a:pPr>
            <a:r>
              <a:rPr sz="2900" spc="-5" dirty="0">
                <a:latin typeface="Arial"/>
                <a:cs typeface="Arial"/>
              </a:rPr>
              <a:t>Arama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süresi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ve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Bağlı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Listeye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göre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çok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hızlıdır.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98"/>
              </a:spcBef>
            </a:pPr>
            <a:r>
              <a:rPr sz="2900" spc="-5" dirty="0">
                <a:latin typeface="Arial"/>
                <a:cs typeface="Arial"/>
              </a:rPr>
              <a:t>Ekleme</a:t>
            </a:r>
            <a:endParaRPr sz="2900">
              <a:latin typeface="Arial"/>
              <a:cs typeface="Arial"/>
            </a:endParaRPr>
          </a:p>
          <a:p>
            <a:pPr marL="426105" marR="27639" indent="-293667">
              <a:lnSpc>
                <a:spcPts val="2820"/>
              </a:lnSpc>
              <a:spcBef>
                <a:spcPts val="134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ve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Bağlı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Listeye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göre </a:t>
            </a:r>
            <a:r>
              <a:rPr sz="2500" spc="-18" dirty="0">
                <a:solidFill>
                  <a:srgbClr val="0000FF"/>
                </a:solidFill>
                <a:latin typeface="Arial"/>
                <a:cs typeface="Arial"/>
              </a:rPr>
              <a:t>yavaşlar,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çünkü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her ekleme  işleminde arama işlemini yapmak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gerekir.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178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54928" y="740289"/>
            <a:ext cx="223681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Gr</a:t>
            </a:r>
            <a:r>
              <a:rPr dirty="0"/>
              <a:t>af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6527" y="4907701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6527" y="5446668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6527" y="5985635"/>
            <a:ext cx="146258" cy="195132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200" spc="222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2920" y="4662633"/>
            <a:ext cx="6963375" cy="2027497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11516" marR="4607">
              <a:lnSpc>
                <a:spcPct val="130300"/>
              </a:lnSpc>
              <a:spcBef>
                <a:spcPts val="86"/>
              </a:spcBef>
            </a:pPr>
            <a:r>
              <a:rPr sz="2700" dirty="0">
                <a:latin typeface="Arial"/>
                <a:cs typeface="Arial"/>
              </a:rPr>
              <a:t>Şehrin trafik </a:t>
            </a:r>
            <a:r>
              <a:rPr sz="2700" spc="5" dirty="0">
                <a:latin typeface="Arial"/>
                <a:cs typeface="Arial"/>
              </a:rPr>
              <a:t>ve su </a:t>
            </a:r>
            <a:r>
              <a:rPr sz="2700" spc="-5" dirty="0">
                <a:latin typeface="Arial"/>
                <a:cs typeface="Arial"/>
              </a:rPr>
              <a:t>akışının </a:t>
            </a:r>
            <a:r>
              <a:rPr sz="2700" dirty="0">
                <a:latin typeface="Arial"/>
                <a:cs typeface="Arial"/>
              </a:rPr>
              <a:t>sağlanması,  </a:t>
            </a:r>
            <a:r>
              <a:rPr sz="2700" spc="-50" dirty="0">
                <a:latin typeface="Arial"/>
                <a:cs typeface="Arial"/>
              </a:rPr>
              <a:t>Taşıma </a:t>
            </a:r>
            <a:r>
              <a:rPr sz="2700" dirty="0">
                <a:latin typeface="Arial"/>
                <a:cs typeface="Arial"/>
              </a:rPr>
              <a:t>şirketlerinin </a:t>
            </a:r>
            <a:r>
              <a:rPr sz="2700" spc="9" dirty="0">
                <a:latin typeface="Arial"/>
                <a:cs typeface="Arial"/>
              </a:rPr>
              <a:t>en </a:t>
            </a:r>
            <a:r>
              <a:rPr sz="2700" dirty="0">
                <a:latin typeface="Arial"/>
                <a:cs typeface="Arial"/>
              </a:rPr>
              <a:t>verimli taşıma</a:t>
            </a:r>
            <a:r>
              <a:rPr sz="2700" spc="5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şekli</a:t>
            </a:r>
            <a:endParaRPr sz="2700">
              <a:latin typeface="Arial"/>
              <a:cs typeface="Arial"/>
            </a:endParaRPr>
          </a:p>
          <a:p>
            <a:pPr marL="11516" marR="4607">
              <a:lnSpc>
                <a:spcPts val="3038"/>
              </a:lnSpc>
              <a:spcBef>
                <a:spcPts val="1270"/>
              </a:spcBef>
            </a:pPr>
            <a:r>
              <a:rPr sz="2700" dirty="0">
                <a:latin typeface="Arial"/>
                <a:cs typeface="Arial"/>
              </a:rPr>
              <a:t>Network bağlantılarında </a:t>
            </a:r>
            <a:r>
              <a:rPr sz="2700" spc="5" dirty="0">
                <a:latin typeface="Arial"/>
                <a:cs typeface="Arial"/>
              </a:rPr>
              <a:t>yüksek </a:t>
            </a:r>
            <a:r>
              <a:rPr sz="2700" dirty="0">
                <a:latin typeface="Arial"/>
                <a:cs typeface="Arial"/>
              </a:rPr>
              <a:t>başarım elde  edilmesi</a:t>
            </a:r>
            <a:endParaRPr sz="27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089069" y="1243191"/>
            <a:ext cx="4962405" cy="3395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9251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657" y="447500"/>
            <a:ext cx="366993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9" dirty="0"/>
              <a:t>İlk</a:t>
            </a:r>
            <a:r>
              <a:rPr spc="-63" dirty="0"/>
              <a:t> </a:t>
            </a:r>
            <a:r>
              <a:rPr spc="-9" dirty="0"/>
              <a:t>Graf!!!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1557" y="1365266"/>
            <a:ext cx="126104" cy="1678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000" spc="204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1557" y="3082357"/>
            <a:ext cx="126104" cy="167843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000" spc="204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0733" y="1267377"/>
            <a:ext cx="3692149" cy="3378435"/>
          </a:xfrm>
          <a:prstGeom prst="rect">
            <a:avLst/>
          </a:prstGeom>
        </p:spPr>
        <p:txBody>
          <a:bodyPr vert="horz" wrap="square" lIns="0" tIns="43762" rIns="0" bIns="0" rtlCol="0">
            <a:spAutoFit/>
          </a:bodyPr>
          <a:lstStyle/>
          <a:p>
            <a:pPr marL="11516" marR="289636">
              <a:lnSpc>
                <a:spcPts val="2503"/>
              </a:lnSpc>
              <a:spcBef>
                <a:spcPts val="345"/>
              </a:spcBef>
            </a:pPr>
            <a:r>
              <a:rPr sz="2300" spc="-59" dirty="0">
                <a:latin typeface="Arial"/>
                <a:cs typeface="Arial"/>
              </a:rPr>
              <a:t>Yedi </a:t>
            </a:r>
            <a:r>
              <a:rPr sz="2300" spc="-5" dirty="0">
                <a:latin typeface="Arial"/>
                <a:cs typeface="Arial"/>
              </a:rPr>
              <a:t>Königsberg Köprüleri  </a:t>
            </a:r>
            <a:r>
              <a:rPr sz="2300" spc="-9" dirty="0">
                <a:latin typeface="Arial"/>
                <a:cs typeface="Arial"/>
              </a:rPr>
              <a:t>ve </a:t>
            </a:r>
            <a:r>
              <a:rPr sz="2300" spc="-5" dirty="0">
                <a:latin typeface="Arial"/>
                <a:cs typeface="Arial"/>
              </a:rPr>
              <a:t>1736 </a:t>
            </a:r>
            <a:r>
              <a:rPr sz="2300" spc="-14" dirty="0">
                <a:latin typeface="Arial"/>
                <a:cs typeface="Arial"/>
              </a:rPr>
              <a:t>yılında  </a:t>
            </a:r>
            <a:r>
              <a:rPr sz="2300" spc="-9" dirty="0">
                <a:latin typeface="Arial"/>
                <a:cs typeface="Arial"/>
              </a:rPr>
              <a:t>yayımlanarak </a:t>
            </a:r>
            <a:r>
              <a:rPr sz="2300" spc="-5" dirty="0">
                <a:solidFill>
                  <a:srgbClr val="0000FF"/>
                </a:solidFill>
                <a:latin typeface="Arial"/>
                <a:cs typeface="Arial"/>
              </a:rPr>
              <a:t>Leonhard  Euler </a:t>
            </a:r>
            <a:r>
              <a:rPr sz="2300" spc="-9" dirty="0">
                <a:latin typeface="Arial"/>
                <a:cs typeface="Arial"/>
              </a:rPr>
              <a:t>grafik </a:t>
            </a:r>
            <a:r>
              <a:rPr sz="2300" spc="-5" dirty="0">
                <a:latin typeface="Arial"/>
                <a:cs typeface="Arial"/>
              </a:rPr>
              <a:t>teorisi </a:t>
            </a:r>
            <a:r>
              <a:rPr sz="2300" spc="-9" dirty="0">
                <a:latin typeface="Arial"/>
                <a:cs typeface="Arial"/>
              </a:rPr>
              <a:t>tarihinin  </a:t>
            </a:r>
            <a:r>
              <a:rPr sz="2300" spc="-5" dirty="0">
                <a:latin typeface="Arial"/>
                <a:cs typeface="Arial"/>
              </a:rPr>
              <a:t>temeli olarak kabul</a:t>
            </a:r>
            <a:r>
              <a:rPr sz="2300" spc="-45" dirty="0">
                <a:latin typeface="Arial"/>
                <a:cs typeface="Arial"/>
              </a:rPr>
              <a:t> </a:t>
            </a:r>
            <a:r>
              <a:rPr sz="2300" spc="-23" dirty="0">
                <a:latin typeface="Arial"/>
                <a:cs typeface="Arial"/>
              </a:rPr>
              <a:t>edilir.</a:t>
            </a:r>
            <a:endParaRPr sz="2300">
              <a:latin typeface="Arial"/>
              <a:cs typeface="Arial"/>
            </a:endParaRPr>
          </a:p>
          <a:p>
            <a:pPr marL="11516" marR="4607">
              <a:lnSpc>
                <a:spcPts val="2503"/>
              </a:lnSpc>
              <a:spcBef>
                <a:spcPts val="1007"/>
              </a:spcBef>
            </a:pPr>
            <a:r>
              <a:rPr sz="2300" spc="-5" dirty="0">
                <a:latin typeface="Arial"/>
                <a:cs typeface="Arial"/>
              </a:rPr>
              <a:t>Bütün köprülerden </a:t>
            </a:r>
            <a:r>
              <a:rPr sz="2300" spc="-9" dirty="0">
                <a:latin typeface="Arial"/>
                <a:cs typeface="Arial"/>
              </a:rPr>
              <a:t>bir ve  yalnız bir </a:t>
            </a:r>
            <a:r>
              <a:rPr sz="2300" spc="-5" dirty="0">
                <a:latin typeface="Arial"/>
                <a:cs typeface="Arial"/>
              </a:rPr>
              <a:t>kez </a:t>
            </a:r>
            <a:r>
              <a:rPr sz="2300" spc="-9" dirty="0">
                <a:latin typeface="Arial"/>
                <a:cs typeface="Arial"/>
              </a:rPr>
              <a:t>geçmek </a:t>
            </a:r>
            <a:r>
              <a:rPr sz="2300" spc="-5" dirty="0">
                <a:latin typeface="Arial"/>
                <a:cs typeface="Arial"/>
              </a:rPr>
              <a:t>koşulu  </a:t>
            </a:r>
            <a:r>
              <a:rPr sz="2300" spc="-9" dirty="0">
                <a:latin typeface="Arial"/>
                <a:cs typeface="Arial"/>
              </a:rPr>
              <a:t>ile bir </a:t>
            </a:r>
            <a:r>
              <a:rPr sz="2300" spc="-5" dirty="0">
                <a:latin typeface="Arial"/>
                <a:cs typeface="Arial"/>
              </a:rPr>
              <a:t>yürüyüş </a:t>
            </a:r>
            <a:r>
              <a:rPr sz="2300" spc="-9" dirty="0">
                <a:latin typeface="Arial"/>
                <a:cs typeface="Arial"/>
              </a:rPr>
              <a:t>yapılabilir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-9" dirty="0">
                <a:latin typeface="Arial"/>
                <a:cs typeface="Arial"/>
              </a:rPr>
              <a:t>mi?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593881" y="1243192"/>
            <a:ext cx="4153955" cy="26764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0732" y="4645812"/>
            <a:ext cx="7801189" cy="19513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78256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8712" y="608103"/>
            <a:ext cx="3951763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spc="-9" dirty="0"/>
              <a:t>Durum</a:t>
            </a:r>
            <a:r>
              <a:rPr sz="4000" spc="-41" dirty="0"/>
              <a:t> </a:t>
            </a:r>
            <a:r>
              <a:rPr sz="4000" spc="-9" dirty="0"/>
              <a:t>Makineleri</a:t>
            </a:r>
            <a:endParaRPr lang="tr-TR" sz="400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2286" y="1387147"/>
            <a:ext cx="152592" cy="212846"/>
          </a:xfrm>
          <a:prstGeom prst="rect">
            <a:avLst/>
          </a:prstGeom>
        </p:spPr>
        <p:txBody>
          <a:bodyPr vert="horz" wrap="square" lIns="0" tIns="12668" rIns="0" bIns="0" rtlCol="0">
            <a:spAutoFit/>
          </a:bodyPr>
          <a:lstStyle/>
          <a:p>
            <a:pPr marL="11516">
              <a:spcBef>
                <a:spcPts val="100"/>
              </a:spcBef>
            </a:pPr>
            <a:r>
              <a:rPr sz="1300" spc="249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499" y="1251510"/>
            <a:ext cx="4580580" cy="2102428"/>
          </a:xfrm>
          <a:prstGeom prst="rect">
            <a:avLst/>
          </a:prstGeom>
        </p:spPr>
        <p:txBody>
          <a:bodyPr vert="horz" wrap="square" lIns="0" tIns="50095" rIns="0" bIns="0" rtlCol="0">
            <a:spAutoFit/>
          </a:bodyPr>
          <a:lstStyle/>
          <a:p>
            <a:pPr marL="11516" marR="4607">
              <a:lnSpc>
                <a:spcPts val="3210"/>
              </a:lnSpc>
              <a:spcBef>
                <a:spcPts val="394"/>
              </a:spcBef>
            </a:pPr>
            <a:r>
              <a:rPr sz="2900" dirty="0">
                <a:latin typeface="Arial"/>
                <a:cs typeface="Arial"/>
              </a:rPr>
              <a:t>Sınırlı sayıda  </a:t>
            </a:r>
            <a:r>
              <a:rPr sz="2900" spc="5" dirty="0">
                <a:latin typeface="Arial"/>
                <a:cs typeface="Arial"/>
              </a:rPr>
              <a:t>durumdan,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5" dirty="0">
                <a:latin typeface="Arial"/>
                <a:cs typeface="Arial"/>
              </a:rPr>
              <a:t>durumlar  </a:t>
            </a:r>
            <a:r>
              <a:rPr sz="2900" dirty="0">
                <a:latin typeface="Arial"/>
                <a:cs typeface="Arial"/>
              </a:rPr>
              <a:t>arası </a:t>
            </a:r>
            <a:r>
              <a:rPr sz="2900" spc="5" dirty="0">
                <a:latin typeface="Arial"/>
                <a:cs typeface="Arial"/>
              </a:rPr>
              <a:t>geçişlerden </a:t>
            </a:r>
            <a:r>
              <a:rPr sz="2900" spc="9" dirty="0">
                <a:latin typeface="Arial"/>
                <a:cs typeface="Arial"/>
              </a:rPr>
              <a:t>ve  </a:t>
            </a:r>
            <a:r>
              <a:rPr sz="2900" spc="5" dirty="0">
                <a:latin typeface="Arial"/>
                <a:cs typeface="Arial"/>
              </a:rPr>
              <a:t>eylemlerin  birleşmesiyle</a:t>
            </a:r>
            <a:r>
              <a:rPr sz="2900" spc="-68" dirty="0">
                <a:latin typeface="Arial"/>
                <a:cs typeface="Arial"/>
              </a:rPr>
              <a:t> </a:t>
            </a:r>
            <a:r>
              <a:rPr sz="2900" spc="5" dirty="0">
                <a:latin typeface="Arial"/>
                <a:cs typeface="Arial"/>
              </a:rPr>
              <a:t>oluşan  davranışların bir  </a:t>
            </a:r>
            <a:r>
              <a:rPr sz="2900" spc="-14" dirty="0">
                <a:latin typeface="Arial"/>
                <a:cs typeface="Arial"/>
              </a:rPr>
              <a:t>modelidir.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811162" y="879763"/>
            <a:ext cx="2631524" cy="30580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6897" y="4181018"/>
            <a:ext cx="3786582" cy="22203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127453" y="4406740"/>
          <a:ext cx="2655674" cy="20407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44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14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dirty="0">
                          <a:latin typeface="Arial"/>
                          <a:cs typeface="Arial"/>
                        </a:rPr>
                        <a:t>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dirty="0">
                          <a:latin typeface="Arial"/>
                          <a:cs typeface="Arial"/>
                        </a:rPr>
                        <a:t>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619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240"/>
                        </a:spcBef>
                      </a:pPr>
                      <a:r>
                        <a:rPr sz="2200" b="1" i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b="1" spc="-15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42803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19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196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620">
                <a:tc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2200" b="1" i="1" spc="-1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b="1" spc="-15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42227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1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77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2200" i="1" spc="-1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1900" spc="-22" baseline="-27777" dirty="0">
                          <a:latin typeface="Arial"/>
                          <a:cs typeface="Arial"/>
                        </a:rPr>
                        <a:t>2</a:t>
                      </a:r>
                      <a:endParaRPr sz="1900" baseline="-27777">
                        <a:latin typeface="Arial"/>
                        <a:cs typeface="Arial"/>
                      </a:endParaRPr>
                    </a:p>
                  </a:txBody>
                  <a:tcPr marL="0" marR="0" marT="13877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DCDC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930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560342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Durum</a:t>
            </a:r>
            <a:r>
              <a:rPr spc="-50" dirty="0"/>
              <a:t> </a:t>
            </a:r>
            <a:r>
              <a:rPr spc="-5" dirty="0"/>
              <a:t>Makineleri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3203278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1262770"/>
            <a:ext cx="7937660" cy="5102088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105950">
              <a:lnSpc>
                <a:spcPts val="3255"/>
              </a:lnSpc>
              <a:spcBef>
                <a:spcPts val="385"/>
              </a:spcBef>
            </a:pPr>
            <a:r>
              <a:rPr sz="2900" spc="-5" dirty="0">
                <a:latin typeface="Arial"/>
                <a:cs typeface="Arial"/>
              </a:rPr>
              <a:t>İşletim sistemlerinde, derleyici/yorumlayıcılarda,  kontrol amaçlı yazılımlarda sistemin davranışını  </a:t>
            </a:r>
            <a:r>
              <a:rPr sz="2900" spc="-9" dirty="0">
                <a:latin typeface="Arial"/>
                <a:cs typeface="Arial"/>
              </a:rPr>
              <a:t>durumlara indirger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durumlar </a:t>
            </a:r>
            <a:r>
              <a:rPr sz="2900" spc="-5" dirty="0">
                <a:latin typeface="Arial"/>
                <a:cs typeface="Arial"/>
              </a:rPr>
              <a:t>arası geçiş  koşullarıyla sistemi ortaya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koyar.</a:t>
            </a:r>
            <a:endParaRPr sz="2900">
              <a:latin typeface="Arial"/>
              <a:cs typeface="Arial"/>
            </a:endParaRPr>
          </a:p>
          <a:p>
            <a:pPr marL="34549" marR="185413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Durum </a:t>
            </a:r>
            <a:r>
              <a:rPr sz="2900" spc="-5" dirty="0">
                <a:latin typeface="Arial"/>
                <a:cs typeface="Arial"/>
              </a:rPr>
              <a:t>makinesi, yazılım </a:t>
            </a:r>
            <a:r>
              <a:rPr sz="2900" spc="-9" dirty="0">
                <a:latin typeface="Arial"/>
                <a:cs typeface="Arial"/>
              </a:rPr>
              <a:t>uygulamasında </a:t>
            </a:r>
            <a:r>
              <a:rPr sz="2900" spc="-5" dirty="0">
                <a:latin typeface="Arial"/>
                <a:cs typeface="Arial"/>
              </a:rPr>
              <a:t>birçok  </a:t>
            </a:r>
            <a:r>
              <a:rPr sz="2900" spc="-9" dirty="0">
                <a:latin typeface="Arial"/>
                <a:cs typeface="Arial"/>
              </a:rPr>
              <a:t>alanda </a:t>
            </a:r>
            <a:r>
              <a:rPr sz="2900" spc="-18" dirty="0">
                <a:latin typeface="Arial"/>
                <a:cs typeface="Arial"/>
              </a:rPr>
              <a:t>kullanılabilir. </a:t>
            </a:r>
            <a:r>
              <a:rPr sz="2900" spc="-5" dirty="0">
                <a:latin typeface="Arial"/>
                <a:cs typeface="Arial"/>
              </a:rPr>
              <a:t>Örneğin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993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bir robot kolunun</a:t>
            </a:r>
            <a:r>
              <a:rPr sz="25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hareketi,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80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şifre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çözme,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98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gerçek zamanlı işletim sistemlerinde proses</a:t>
            </a:r>
            <a:r>
              <a:rPr sz="2500" spc="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kontrolü</a:t>
            </a:r>
            <a:endParaRPr sz="2500">
              <a:latin typeface="Arial"/>
              <a:cs typeface="Arial"/>
            </a:endParaRPr>
          </a:p>
          <a:p>
            <a:pPr marL="426105" marR="1012864" indent="-293667">
              <a:lnSpc>
                <a:spcPts val="2820"/>
              </a:lnSpc>
              <a:spcBef>
                <a:spcPts val="1079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genel olarak kontrol alt sistemlerinin yazılımla  kotarılması durumlarında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çözüm</a:t>
            </a:r>
            <a:r>
              <a:rPr sz="2500" spc="-2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32" dirty="0">
                <a:solidFill>
                  <a:srgbClr val="0000FF"/>
                </a:solidFill>
                <a:latin typeface="Arial"/>
                <a:cs typeface="Arial"/>
              </a:rPr>
              <a:t>olur.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040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488271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Durum</a:t>
            </a:r>
            <a:r>
              <a:rPr spc="-50" dirty="0"/>
              <a:t> </a:t>
            </a:r>
            <a:r>
              <a:rPr spc="-5" dirty="0"/>
              <a:t>Makineleri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3203278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105" y="1262769"/>
            <a:ext cx="8078736" cy="3178485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4607">
              <a:lnSpc>
                <a:spcPts val="3255"/>
              </a:lnSpc>
              <a:spcBef>
                <a:spcPts val="385"/>
              </a:spcBef>
            </a:pPr>
            <a:r>
              <a:rPr sz="2900" spc="-9" dirty="0">
                <a:latin typeface="Arial"/>
                <a:cs typeface="Arial"/>
              </a:rPr>
              <a:t>Durum </a:t>
            </a:r>
            <a:r>
              <a:rPr sz="2900" spc="-5" dirty="0">
                <a:latin typeface="Arial"/>
                <a:cs typeface="Arial"/>
              </a:rPr>
              <a:t>makinası </a:t>
            </a:r>
            <a:r>
              <a:rPr sz="2900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modeli </a:t>
            </a:r>
            <a:r>
              <a:rPr sz="2900" spc="-5" dirty="0">
                <a:latin typeface="Arial"/>
                <a:cs typeface="Arial"/>
              </a:rPr>
              <a:t>şeklen yönlü </a:t>
            </a:r>
            <a:r>
              <a:rPr sz="2900" spc="-9" dirty="0">
                <a:latin typeface="Arial"/>
                <a:cs typeface="Arial"/>
              </a:rPr>
              <a:t>graflara  </a:t>
            </a:r>
            <a:r>
              <a:rPr sz="2900" spc="-32" dirty="0">
                <a:latin typeface="Arial"/>
                <a:cs typeface="Arial"/>
              </a:rPr>
              <a:t>benzer, </a:t>
            </a:r>
            <a:r>
              <a:rPr sz="2900" spc="-5" dirty="0">
                <a:latin typeface="Arial"/>
                <a:cs typeface="Arial"/>
              </a:rPr>
              <a:t>ancak, birleşme </a:t>
            </a:r>
            <a:r>
              <a:rPr sz="2900" spc="-9" dirty="0">
                <a:latin typeface="Arial"/>
                <a:cs typeface="Arial"/>
              </a:rPr>
              <a:t>noktaları graflarda  olduğu gibi düğüm </a:t>
            </a:r>
            <a:r>
              <a:rPr sz="2900" spc="-5" dirty="0">
                <a:latin typeface="Arial"/>
                <a:cs typeface="Arial"/>
              </a:rPr>
              <a:t>olarak </a:t>
            </a:r>
            <a:r>
              <a:rPr sz="2900" spc="-9" dirty="0">
                <a:latin typeface="Arial"/>
                <a:cs typeface="Arial"/>
              </a:rPr>
              <a:t>değil de durum, </a:t>
            </a:r>
            <a:r>
              <a:rPr sz="2900" spc="-5" dirty="0">
                <a:latin typeface="Arial"/>
                <a:cs typeface="Arial"/>
              </a:rPr>
              <a:t>ayrıtlar  </a:t>
            </a:r>
            <a:r>
              <a:rPr sz="2900" spc="-9" dirty="0">
                <a:latin typeface="Arial"/>
                <a:cs typeface="Arial"/>
              </a:rPr>
              <a:t>da geçiş </a:t>
            </a:r>
            <a:r>
              <a:rPr sz="2900" spc="-5" dirty="0">
                <a:latin typeface="Arial"/>
                <a:cs typeface="Arial"/>
              </a:rPr>
              <a:t>eğrileri </a:t>
            </a:r>
            <a:r>
              <a:rPr sz="2900" spc="-9" dirty="0">
                <a:latin typeface="Arial"/>
                <a:cs typeface="Arial"/>
              </a:rPr>
              <a:t>olarak</a:t>
            </a:r>
            <a:r>
              <a:rPr sz="2900" spc="14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adlandırılır.</a:t>
            </a:r>
            <a:endParaRPr sz="2900">
              <a:latin typeface="Arial"/>
              <a:cs typeface="Arial"/>
            </a:endParaRPr>
          </a:p>
          <a:p>
            <a:pPr marL="11516" marR="761230" algn="just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Durumlar </a:t>
            </a:r>
            <a:r>
              <a:rPr sz="2900" spc="-5" dirty="0">
                <a:latin typeface="Arial"/>
                <a:cs typeface="Arial"/>
              </a:rPr>
              <a:t>arasındaki </a:t>
            </a:r>
            <a:r>
              <a:rPr sz="2900" spc="-23" dirty="0">
                <a:latin typeface="Arial"/>
                <a:cs typeface="Arial"/>
              </a:rPr>
              <a:t>geçişler, </a:t>
            </a:r>
            <a:r>
              <a:rPr sz="2900" spc="-5" dirty="0">
                <a:latin typeface="Arial"/>
                <a:cs typeface="Arial"/>
              </a:rPr>
              <a:t>sistemin </a:t>
            </a:r>
            <a:r>
              <a:rPr sz="2900" dirty="0">
                <a:latin typeface="Arial"/>
                <a:cs typeface="Arial"/>
              </a:rPr>
              <a:t>o </a:t>
            </a:r>
            <a:r>
              <a:rPr sz="2900" spc="-9" dirty="0">
                <a:latin typeface="Arial"/>
                <a:cs typeface="Arial"/>
              </a:rPr>
              <a:t>ana  </a:t>
            </a:r>
            <a:r>
              <a:rPr sz="2900" spc="-5" dirty="0">
                <a:latin typeface="Arial"/>
                <a:cs typeface="Arial"/>
              </a:rPr>
              <a:t>kadar </a:t>
            </a:r>
            <a:r>
              <a:rPr sz="2900" dirty="0">
                <a:latin typeface="Arial"/>
                <a:cs typeface="Arial"/>
              </a:rPr>
              <a:t>ki </a:t>
            </a:r>
            <a:r>
              <a:rPr sz="2900" spc="-9" dirty="0">
                <a:latin typeface="Arial"/>
                <a:cs typeface="Arial"/>
              </a:rPr>
              <a:t>durumlarına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giriş </a:t>
            </a:r>
            <a:r>
              <a:rPr sz="2900" spc="-5" dirty="0">
                <a:latin typeface="Arial"/>
                <a:cs typeface="Arial"/>
              </a:rPr>
              <a:t>parametrelerine  </a:t>
            </a:r>
            <a:r>
              <a:rPr sz="2900" spc="-27" dirty="0">
                <a:latin typeface="Arial"/>
                <a:cs typeface="Arial"/>
              </a:rPr>
              <a:t>bağlıdır.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630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8507357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23" dirty="0"/>
              <a:t>Veritabanı </a:t>
            </a:r>
            <a:r>
              <a:rPr dirty="0"/>
              <a:t>– </a:t>
            </a:r>
            <a:r>
              <a:rPr spc="-5" dirty="0"/>
              <a:t>İlişkisel </a:t>
            </a:r>
            <a:r>
              <a:rPr spc="-50" dirty="0"/>
              <a:t>Veri</a:t>
            </a:r>
            <a:r>
              <a:rPr spc="-32" dirty="0"/>
              <a:t>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105" y="1262770"/>
            <a:ext cx="3761822" cy="3815965"/>
          </a:xfrm>
          <a:prstGeom prst="rect">
            <a:avLst/>
          </a:prstGeom>
        </p:spPr>
        <p:txBody>
          <a:bodyPr vert="horz" wrap="square" lIns="0" tIns="40307" rIns="0" bIns="0" rtlCol="0">
            <a:spAutoFit/>
          </a:bodyPr>
          <a:lstStyle/>
          <a:p>
            <a:pPr marL="11516" marR="4607">
              <a:lnSpc>
                <a:spcPct val="93500"/>
              </a:lnSpc>
              <a:spcBef>
                <a:spcPts val="317"/>
              </a:spcBef>
            </a:pPr>
            <a:r>
              <a:rPr sz="2900" spc="-23" dirty="0">
                <a:latin typeface="Arial"/>
                <a:cs typeface="Arial"/>
              </a:rPr>
              <a:t>Veritabanı </a:t>
            </a:r>
            <a:r>
              <a:rPr sz="2900" spc="-5" dirty="0">
                <a:latin typeface="Arial"/>
                <a:cs typeface="Arial"/>
              </a:rPr>
              <a:t>ilişkisel veri  </a:t>
            </a:r>
            <a:r>
              <a:rPr sz="2900" spc="-9" dirty="0">
                <a:latin typeface="Arial"/>
                <a:cs typeface="Arial"/>
              </a:rPr>
              <a:t>modeli veritabanı  uygulamalarında </a:t>
            </a:r>
            <a:r>
              <a:rPr sz="2900" spc="-5" dirty="0">
                <a:latin typeface="Arial"/>
                <a:cs typeface="Arial"/>
              </a:rPr>
              <a:t>var  </a:t>
            </a:r>
            <a:r>
              <a:rPr sz="2900" spc="-9" dirty="0">
                <a:latin typeface="Arial"/>
                <a:cs typeface="Arial"/>
              </a:rPr>
              <a:t>olan dört beş </a:t>
            </a:r>
            <a:r>
              <a:rPr sz="2900" spc="-5" dirty="0">
                <a:latin typeface="Arial"/>
                <a:cs typeface="Arial"/>
              </a:rPr>
              <a:t>sınıftan  </a:t>
            </a:r>
            <a:r>
              <a:rPr sz="2900" spc="-9" dirty="0">
                <a:latin typeface="Arial"/>
                <a:cs typeface="Arial"/>
              </a:rPr>
              <a:t>birisidir; </a:t>
            </a:r>
            <a:r>
              <a:rPr sz="2900" spc="-5" dirty="0">
                <a:latin typeface="Arial"/>
                <a:cs typeface="Arial"/>
              </a:rPr>
              <a:t>veriler şekilde  </a:t>
            </a:r>
            <a:r>
              <a:rPr sz="2900" spc="-9" dirty="0">
                <a:latin typeface="Arial"/>
                <a:cs typeface="Arial"/>
              </a:rPr>
              <a:t>gösterildiği gibi tablolar  üzerinden </a:t>
            </a:r>
            <a:r>
              <a:rPr sz="2900" spc="-5" dirty="0">
                <a:latin typeface="Arial"/>
                <a:cs typeface="Arial"/>
              </a:rPr>
              <a:t>kurulan  ilişkilere  </a:t>
            </a:r>
            <a:r>
              <a:rPr sz="2900" spc="-18" dirty="0">
                <a:latin typeface="Arial"/>
                <a:cs typeface="Arial"/>
              </a:rPr>
              <a:t>dayanmaktadır.</a:t>
            </a:r>
            <a:endParaRPr sz="2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5340" y="1388299"/>
            <a:ext cx="4371615" cy="42288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9702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83716"/>
            <a:ext cx="404616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Ağ </a:t>
            </a:r>
            <a:r>
              <a:rPr spc="-50" dirty="0"/>
              <a:t>Veri</a:t>
            </a:r>
            <a:r>
              <a:rPr spc="-86" dirty="0"/>
              <a:t> </a:t>
            </a:r>
            <a:r>
              <a:rPr spc="-5" dirty="0"/>
              <a:t>Modeli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2708" y="1369872"/>
            <a:ext cx="128408" cy="1655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00" spc="195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60" y="1267376"/>
            <a:ext cx="3693301" cy="5363333"/>
          </a:xfrm>
          <a:prstGeom prst="rect">
            <a:avLst/>
          </a:prstGeom>
        </p:spPr>
        <p:txBody>
          <a:bodyPr vert="horz" wrap="square" lIns="0" tIns="34549" rIns="0" bIns="0" rtlCol="0">
            <a:spAutoFit/>
          </a:bodyPr>
          <a:lstStyle/>
          <a:p>
            <a:pPr marL="34549" marR="27639">
              <a:lnSpc>
                <a:spcPct val="93700"/>
              </a:lnSpc>
              <a:spcBef>
                <a:spcPts val="272"/>
              </a:spcBef>
            </a:pPr>
            <a:r>
              <a:rPr sz="2300" spc="5" dirty="0">
                <a:latin typeface="Arial"/>
                <a:cs typeface="Arial"/>
              </a:rPr>
              <a:t>Ağ </a:t>
            </a:r>
            <a:r>
              <a:rPr sz="2300" dirty="0">
                <a:latin typeface="Arial"/>
                <a:cs typeface="Arial"/>
              </a:rPr>
              <a:t>veri modeli, katmalı </a:t>
            </a:r>
            <a:r>
              <a:rPr sz="2300" spc="5" dirty="0">
                <a:latin typeface="Arial"/>
                <a:cs typeface="Arial"/>
              </a:rPr>
              <a:t>ağ  </a:t>
            </a:r>
            <a:r>
              <a:rPr sz="2300" dirty="0">
                <a:latin typeface="Arial"/>
                <a:cs typeface="Arial"/>
              </a:rPr>
              <a:t>mimarilerinde, </a:t>
            </a:r>
            <a:r>
              <a:rPr sz="2300" spc="5" dirty="0">
                <a:latin typeface="Arial"/>
                <a:cs typeface="Arial"/>
              </a:rPr>
              <a:t>bilgisayarlar  </a:t>
            </a:r>
            <a:r>
              <a:rPr sz="2300" dirty="0">
                <a:latin typeface="Arial"/>
                <a:cs typeface="Arial"/>
              </a:rPr>
              <a:t>arasında </a:t>
            </a:r>
            <a:r>
              <a:rPr sz="2300" spc="5" dirty="0">
                <a:latin typeface="Arial"/>
                <a:cs typeface="Arial"/>
              </a:rPr>
              <a:t>eş </a:t>
            </a:r>
            <a:r>
              <a:rPr sz="2300" dirty="0">
                <a:latin typeface="Arial"/>
                <a:cs typeface="Arial"/>
              </a:rPr>
              <a:t>katmalar (peer  layers) </a:t>
            </a:r>
            <a:r>
              <a:rPr sz="2300" spc="5" dirty="0">
                <a:latin typeface="Arial"/>
                <a:cs typeface="Arial"/>
              </a:rPr>
              <a:t>düzeyinde </a:t>
            </a:r>
            <a:r>
              <a:rPr sz="2300" dirty="0">
                <a:latin typeface="Arial"/>
                <a:cs typeface="Arial"/>
              </a:rPr>
              <a:t>veri alış-  </a:t>
            </a:r>
            <a:r>
              <a:rPr sz="2300" spc="5" dirty="0">
                <a:latin typeface="Arial"/>
                <a:cs typeface="Arial"/>
              </a:rPr>
              <a:t>verişini sağlayan dilim  </a:t>
            </a:r>
            <a:r>
              <a:rPr sz="2300" dirty="0">
                <a:latin typeface="Arial"/>
                <a:cs typeface="Arial"/>
              </a:rPr>
              <a:t>(segment), paket (packet)  </a:t>
            </a:r>
            <a:r>
              <a:rPr sz="2300" spc="5" dirty="0">
                <a:latin typeface="Arial"/>
                <a:cs typeface="Arial"/>
              </a:rPr>
              <a:t>ve çerçeve </a:t>
            </a:r>
            <a:r>
              <a:rPr sz="2300" dirty="0">
                <a:latin typeface="Arial"/>
                <a:cs typeface="Arial"/>
              </a:rPr>
              <a:t>yapılarını</a:t>
            </a:r>
            <a:r>
              <a:rPr sz="2300" spc="-50" dirty="0">
                <a:latin typeface="Arial"/>
                <a:cs typeface="Arial"/>
              </a:rPr>
              <a:t> </a:t>
            </a:r>
            <a:r>
              <a:rPr sz="2300" dirty="0">
                <a:latin typeface="Arial"/>
                <a:cs typeface="Arial"/>
              </a:rPr>
              <a:t>ortaya  </a:t>
            </a:r>
            <a:r>
              <a:rPr sz="2300" spc="5" dirty="0">
                <a:latin typeface="Arial"/>
                <a:cs typeface="Arial"/>
              </a:rPr>
              <a:t>koyar ve </a:t>
            </a:r>
            <a:r>
              <a:rPr sz="2300" dirty="0">
                <a:latin typeface="Arial"/>
                <a:cs typeface="Arial"/>
              </a:rPr>
              <a:t>iletişim için </a:t>
            </a:r>
            <a:r>
              <a:rPr sz="2300" spc="5" dirty="0">
                <a:latin typeface="Arial"/>
                <a:cs typeface="Arial"/>
              </a:rPr>
              <a:t>gerekli  </a:t>
            </a:r>
            <a:r>
              <a:rPr sz="2300" dirty="0">
                <a:latin typeface="Arial"/>
                <a:cs typeface="Arial"/>
              </a:rPr>
              <a:t>davranışı</a:t>
            </a:r>
            <a:r>
              <a:rPr sz="2300" spc="-5" dirty="0">
                <a:latin typeface="Arial"/>
                <a:cs typeface="Arial"/>
              </a:rPr>
              <a:t> </a:t>
            </a:r>
            <a:r>
              <a:rPr sz="2300" spc="-14" dirty="0">
                <a:latin typeface="Arial"/>
                <a:cs typeface="Arial"/>
              </a:rPr>
              <a:t>tanımlar.</a:t>
            </a:r>
            <a:endParaRPr sz="2300">
              <a:latin typeface="Arial"/>
              <a:cs typeface="Arial"/>
            </a:endParaRPr>
          </a:p>
          <a:p>
            <a:pPr marL="347794" indent="-235510">
              <a:spcBef>
                <a:spcPts val="843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IP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8" dirty="0">
                <a:solidFill>
                  <a:srgbClr val="0000FF"/>
                </a:solidFill>
                <a:latin typeface="Arial"/>
                <a:cs typeface="Arial"/>
              </a:rPr>
              <a:t>MAC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İstemci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/ 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Sunucu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8" dirty="0">
                <a:solidFill>
                  <a:srgbClr val="0000FF"/>
                </a:solidFill>
                <a:latin typeface="Arial"/>
                <a:cs typeface="Arial"/>
              </a:rPr>
              <a:t>HUB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- 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Switch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Yönlendirici</a:t>
            </a:r>
            <a:endParaRPr sz="2000">
              <a:latin typeface="Arial"/>
              <a:cs typeface="Arial"/>
            </a:endParaRPr>
          </a:p>
          <a:p>
            <a:pPr marL="347794" indent="-235510">
              <a:spcBef>
                <a:spcPts val="617"/>
              </a:spcBef>
              <a:buClr>
                <a:srgbClr val="000000"/>
              </a:buClr>
              <a:buSzPct val="73333"/>
              <a:buFont typeface="Calibri"/>
              <a:buChar char="–"/>
              <a:tabLst>
                <a:tab pos="347218" algn="l"/>
                <a:tab pos="347794" algn="l"/>
              </a:tabLst>
            </a:pP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ADSL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00984" y="1308836"/>
            <a:ext cx="4373918" cy="37209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57547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818985-D8E4-4CB7-8C2E-8C9C68EDE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6929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Dictionary </a:t>
            </a:r>
            <a:r>
              <a:rPr lang="en-US" dirty="0" err="1">
                <a:ea typeface="+mj-lt"/>
                <a:cs typeface="+mj-lt"/>
              </a:rPr>
              <a:t>ve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Hashtable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490319-C100-4D87-BC04-EBD53A6D0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153"/>
            <a:ext cx="8466082" cy="4389437"/>
          </a:xfrm>
        </p:spPr>
        <p:txBody>
          <a:bodyPr/>
          <a:lstStyle/>
          <a:p>
            <a:pPr>
              <a:spcBef>
                <a:spcPts val="939"/>
              </a:spcBef>
            </a:pPr>
            <a:r>
              <a:rPr lang="en-US" sz="2000" dirty="0">
                <a:latin typeface="Arial"/>
                <a:cs typeface="Arial"/>
              </a:rPr>
              <a:t>Dictionary </a:t>
            </a:r>
            <a:r>
              <a:rPr lang="en-US" sz="2000" dirty="0" err="1">
                <a:latin typeface="Arial"/>
                <a:cs typeface="Arial"/>
              </a:rPr>
              <a:t>Hashtable’ın</a:t>
            </a:r>
            <a:r>
              <a:rPr lang="en-US" sz="2000" dirty="0">
                <a:latin typeface="Arial"/>
                <a:cs typeface="Arial"/>
              </a:rPr>
              <a:t> generic </a:t>
            </a:r>
            <a:r>
              <a:rPr lang="en-US" sz="2000" dirty="0" err="1">
                <a:latin typeface="Arial"/>
                <a:cs typeface="Arial"/>
              </a:rPr>
              <a:t>versiyonudur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4445">
              <a:lnSpc>
                <a:spcPts val="2666"/>
              </a:lnSpc>
              <a:spcBef>
                <a:spcPts val="1124"/>
              </a:spcBef>
            </a:pPr>
            <a:r>
              <a:rPr lang="en-US" sz="2000" dirty="0">
                <a:latin typeface="Arial"/>
                <a:cs typeface="Arial"/>
              </a:rPr>
              <a:t>Bu </a:t>
            </a:r>
            <a:r>
              <a:rPr lang="en-US" sz="2000" dirty="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sınıfın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çalışma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prensipleri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birbirine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çok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yakındır</a:t>
            </a:r>
            <a:r>
              <a:rPr lang="en-US" sz="2000" dirty="0">
                <a:latin typeface="Arial"/>
                <a:cs typeface="Arial"/>
              </a:rPr>
              <a:t>. Bir  </a:t>
            </a:r>
            <a:r>
              <a:rPr lang="en-US" sz="2000" dirty="0" err="1">
                <a:latin typeface="Arial"/>
                <a:cs typeface="Arial"/>
              </a:rPr>
              <a:t>bölgede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adet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veri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barındırırlar</a:t>
            </a:r>
            <a:r>
              <a:rPr lang="en-US" sz="2000" dirty="0">
                <a:latin typeface="Arial"/>
                <a:cs typeface="Arial"/>
              </a:rPr>
              <a:t>. </a:t>
            </a:r>
            <a:r>
              <a:rPr lang="en-US" sz="2000" dirty="0" err="1">
                <a:latin typeface="Arial"/>
                <a:cs typeface="Arial"/>
              </a:rPr>
              <a:t>Bunlar</a:t>
            </a:r>
            <a:r>
              <a:rPr lang="en-US" sz="2000" dirty="0">
                <a:latin typeface="Arial"/>
                <a:cs typeface="Arial"/>
              </a:rPr>
              <a:t> ‘Key’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‘</a:t>
            </a:r>
            <a:r>
              <a:rPr lang="en-US" sz="2000" dirty="0" err="1">
                <a:latin typeface="Arial"/>
                <a:cs typeface="Arial"/>
              </a:rPr>
              <a:t>Value’dur</a:t>
            </a:r>
            <a:r>
              <a:rPr lang="en-US" sz="2000" dirty="0">
                <a:latin typeface="Arial"/>
                <a:cs typeface="Arial"/>
              </a:rPr>
              <a:t>.  </a:t>
            </a:r>
            <a:r>
              <a:rPr lang="en-US" sz="2000" dirty="0" err="1">
                <a:latin typeface="Arial"/>
                <a:cs typeface="Arial"/>
              </a:rPr>
              <a:t>Verdiğimiz</a:t>
            </a:r>
            <a:r>
              <a:rPr lang="en-US" sz="2000" dirty="0">
                <a:latin typeface="Arial"/>
                <a:cs typeface="Arial"/>
              </a:rPr>
              <a:t> ‘Key’ </a:t>
            </a:r>
            <a:r>
              <a:rPr lang="en-US" sz="2000" dirty="0" err="1">
                <a:latin typeface="Arial"/>
                <a:cs typeface="Arial"/>
              </a:rPr>
              <a:t>değeri</a:t>
            </a:r>
            <a:r>
              <a:rPr lang="en-US" sz="2000" dirty="0">
                <a:latin typeface="Arial"/>
                <a:cs typeface="Arial"/>
              </a:rPr>
              <a:t> unique </a:t>
            </a:r>
            <a:r>
              <a:rPr lang="en-US" sz="2000" dirty="0" err="1">
                <a:latin typeface="Arial"/>
                <a:cs typeface="Arial"/>
              </a:rPr>
              <a:t>olmak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null </a:t>
            </a:r>
            <a:r>
              <a:rPr lang="en-US" sz="2000" dirty="0" err="1">
                <a:latin typeface="Arial"/>
                <a:cs typeface="Arial"/>
              </a:rPr>
              <a:t>olmamak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zorundadır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311150">
              <a:lnSpc>
                <a:spcPts val="2666"/>
              </a:lnSpc>
              <a:spcBef>
                <a:spcPts val="1061"/>
              </a:spcBef>
            </a:pPr>
            <a:r>
              <a:rPr lang="en-US" sz="2000" dirty="0" err="1">
                <a:latin typeface="Arial"/>
                <a:cs typeface="Arial"/>
              </a:rPr>
              <a:t>HashTable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ve</a:t>
            </a:r>
            <a:r>
              <a:rPr lang="en-US" sz="2000" dirty="0">
                <a:latin typeface="Arial"/>
                <a:cs typeface="Arial"/>
              </a:rPr>
              <a:t> Dictionary, </a:t>
            </a:r>
            <a:r>
              <a:rPr lang="en-US" sz="2000" dirty="0" err="1">
                <a:latin typeface="Arial"/>
                <a:cs typeface="Arial"/>
              </a:rPr>
              <a:t>verilere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ulaşırken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barındırdıkları</a:t>
            </a:r>
            <a:r>
              <a:rPr lang="en-US" sz="2000" dirty="0">
                <a:latin typeface="Arial"/>
                <a:cs typeface="Arial"/>
              </a:rPr>
              <a:t>  unique </a:t>
            </a:r>
            <a:r>
              <a:rPr lang="en-US" sz="2000" dirty="0" err="1">
                <a:latin typeface="Arial"/>
                <a:cs typeface="Arial"/>
              </a:rPr>
              <a:t>anahtarları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kullanarak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ulaşırlar</a:t>
            </a:r>
            <a:r>
              <a:rPr lang="en-US" sz="2000" dirty="0">
                <a:latin typeface="Arial"/>
                <a:cs typeface="Arial"/>
              </a:rPr>
              <a:t>. </a:t>
            </a:r>
            <a:r>
              <a:rPr lang="en-US" sz="2000" dirty="0" err="1">
                <a:latin typeface="Arial"/>
                <a:cs typeface="Arial"/>
              </a:rPr>
              <a:t>Böylece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aldıkları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verilere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nevi Identity </a:t>
            </a:r>
            <a:r>
              <a:rPr lang="en-US" sz="2000" dirty="0" err="1">
                <a:latin typeface="Arial"/>
                <a:cs typeface="Arial"/>
              </a:rPr>
              <a:t>kolonuna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bağlamış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olurlar</a:t>
            </a:r>
            <a:r>
              <a:rPr lang="en-US" sz="2000" dirty="0">
                <a:latin typeface="Arial"/>
                <a:cs typeface="Arial"/>
              </a:rPr>
              <a:t>. Key  </a:t>
            </a:r>
            <a:r>
              <a:rPr lang="en-US" sz="2000" dirty="0" err="1">
                <a:latin typeface="Arial"/>
                <a:cs typeface="Arial"/>
              </a:rPr>
              <a:t>değerleri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atandıktan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sonra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asla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değişmez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pPr marR="311785">
              <a:lnSpc>
                <a:spcPts val="2666"/>
              </a:lnSpc>
              <a:spcBef>
                <a:spcPts val="1061"/>
              </a:spcBef>
            </a:pPr>
            <a:r>
              <a:rPr lang="tr-TR" sz="2000" dirty="0">
                <a:latin typeface="Arial"/>
                <a:cs typeface="Arial"/>
              </a:rPr>
              <a:t>Boyut belirtme zorunluluğu yoktur ve arama performansları  çok yüksektir.</a:t>
            </a:r>
          </a:p>
          <a:p>
            <a:pPr marR="311785">
              <a:lnSpc>
                <a:spcPts val="2666"/>
              </a:lnSpc>
              <a:spcBef>
                <a:spcPts val="1061"/>
              </a:spcBef>
            </a:pPr>
            <a:r>
              <a:rPr lang="en-US" sz="2000" dirty="0" err="1">
                <a:latin typeface="Arial"/>
                <a:cs typeface="Arial"/>
              </a:rPr>
              <a:t>IndexOfKey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IndexOfValue</a:t>
            </a:r>
            <a:r>
              <a:rPr lang="en-US" sz="2000" dirty="0">
                <a:latin typeface="Arial"/>
                <a:cs typeface="Arial"/>
              </a:rPr>
              <a:t>, </a:t>
            </a:r>
            <a:r>
              <a:rPr lang="en-US" sz="2000" dirty="0" err="1">
                <a:latin typeface="Arial"/>
                <a:cs typeface="Arial"/>
              </a:rPr>
              <a:t>RemoveAt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GetByIndex</a:t>
            </a:r>
            <a:r>
              <a:rPr lang="en-US" sz="2000" dirty="0">
                <a:latin typeface="Arial"/>
                <a:cs typeface="Arial"/>
              </a:rPr>
              <a:t>,  </a:t>
            </a:r>
            <a:r>
              <a:rPr lang="en-US" sz="2000" dirty="0" err="1">
                <a:latin typeface="Arial"/>
                <a:cs typeface="Arial"/>
              </a:rPr>
              <a:t>SetByIndex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gibi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metotları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barındırarak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indekslemeyi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daha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esnek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kılar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 dirty="0">
              <a:ea typeface="+mn-lt"/>
              <a:cs typeface="+mn-lt"/>
            </a:endParaRP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47099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6E446A-7FDE-4F14-9016-63A3B488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j-lt"/>
                <a:cs typeface="+mj-lt"/>
              </a:rPr>
              <a:t>Hash</a:t>
            </a:r>
            <a:endParaRPr lang="tr-TR" dirty="0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2B56C0-AAA3-4AD7-970A-797D8EF5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5163"/>
            <a:ext cx="8556171" cy="4389437"/>
          </a:xfrm>
        </p:spPr>
        <p:txBody>
          <a:bodyPr/>
          <a:lstStyle/>
          <a:p>
            <a:r>
              <a:rPr lang="en-US" sz="2400" dirty="0">
                <a:latin typeface="Arial"/>
                <a:ea typeface="+mn-lt"/>
                <a:cs typeface="+mn-lt"/>
              </a:rPr>
              <a:t>Hash, </a:t>
            </a:r>
            <a:r>
              <a:rPr lang="en-US" sz="2400" err="1">
                <a:latin typeface="Arial"/>
                <a:ea typeface="+mn-lt"/>
                <a:cs typeface="+mn-lt"/>
              </a:rPr>
              <a:t>birer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anahtar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ve</a:t>
            </a:r>
            <a:r>
              <a:rPr lang="en-US" sz="2400" dirty="0">
                <a:latin typeface="Arial"/>
                <a:ea typeface="+mn-lt"/>
                <a:cs typeface="+mn-lt"/>
              </a:rPr>
              <a:t> o </a:t>
            </a:r>
            <a:r>
              <a:rPr lang="en-US" sz="2400" err="1">
                <a:latin typeface="Arial"/>
                <a:ea typeface="+mn-lt"/>
                <a:cs typeface="+mn-lt"/>
              </a:rPr>
              <a:t>anahtara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karşılık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gelen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verileri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tutan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yapılardır</a:t>
            </a:r>
            <a:r>
              <a:rPr lang="en-US" sz="2400" dirty="0">
                <a:latin typeface="Arial"/>
                <a:ea typeface="+mn-lt"/>
                <a:cs typeface="+mn-lt"/>
              </a:rPr>
              <a:t>. </a:t>
            </a:r>
            <a:r>
              <a:rPr lang="en-US" sz="2400" err="1">
                <a:latin typeface="Arial"/>
                <a:ea typeface="+mn-lt"/>
                <a:cs typeface="+mn-lt"/>
              </a:rPr>
              <a:t>Veriler</a:t>
            </a:r>
            <a:r>
              <a:rPr lang="en-US" sz="2400" dirty="0">
                <a:latin typeface="Arial"/>
                <a:ea typeface="+mn-lt"/>
                <a:cs typeface="+mn-lt"/>
              </a:rPr>
              <a:t> Key -Value  (</a:t>
            </a:r>
            <a:r>
              <a:rPr lang="en-US" sz="2400" err="1">
                <a:latin typeface="Arial"/>
                <a:ea typeface="+mn-lt"/>
                <a:cs typeface="+mn-lt"/>
              </a:rPr>
              <a:t>Anahtar</a:t>
            </a:r>
            <a:r>
              <a:rPr lang="en-US" sz="2400" dirty="0">
                <a:latin typeface="Arial"/>
                <a:ea typeface="+mn-lt"/>
                <a:cs typeface="+mn-lt"/>
              </a:rPr>
              <a:t> – </a:t>
            </a:r>
            <a:r>
              <a:rPr lang="en-US" sz="2400" err="1">
                <a:latin typeface="Arial"/>
                <a:ea typeface="+mn-lt"/>
                <a:cs typeface="+mn-lt"/>
              </a:rPr>
              <a:t>Değer</a:t>
            </a:r>
            <a:r>
              <a:rPr lang="en-US" sz="2400" dirty="0">
                <a:latin typeface="Arial"/>
                <a:ea typeface="+mn-lt"/>
                <a:cs typeface="+mn-lt"/>
              </a:rPr>
              <a:t>) </a:t>
            </a:r>
            <a:r>
              <a:rPr lang="en-US" sz="2400" err="1">
                <a:latin typeface="Arial"/>
                <a:ea typeface="+mn-lt"/>
                <a:cs typeface="+mn-lt"/>
              </a:rPr>
              <a:t>ilişkisi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içinde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tutulur</a:t>
            </a:r>
            <a:r>
              <a:rPr lang="en-US" sz="2400" dirty="0">
                <a:latin typeface="Arial"/>
                <a:ea typeface="+mn-lt"/>
                <a:cs typeface="+mn-lt"/>
              </a:rPr>
              <a:t>. </a:t>
            </a:r>
            <a:endParaRPr lang="en-US" sz="2400">
              <a:latin typeface="Arial"/>
              <a:cs typeface="Arial"/>
            </a:endParaRPr>
          </a:p>
          <a:p>
            <a:endParaRPr lang="en-US" sz="2400" dirty="0">
              <a:latin typeface="Arial"/>
              <a:cs typeface="Arial"/>
            </a:endParaRPr>
          </a:p>
          <a:p>
            <a:pPr marR="290195">
              <a:lnSpc>
                <a:spcPts val="3254"/>
              </a:lnSpc>
              <a:spcBef>
                <a:spcPts val="385"/>
              </a:spcBef>
            </a:pPr>
            <a:r>
              <a:rPr lang="en-US" sz="2400" err="1">
                <a:latin typeface="Arial"/>
                <a:ea typeface="+mn-lt"/>
                <a:cs typeface="+mn-lt"/>
              </a:rPr>
              <a:t>Dizilerde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arama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işlemi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için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tüm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kayıtlara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bakılmalı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veya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direk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indis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bilinmelidir</a:t>
            </a:r>
            <a:r>
              <a:rPr lang="en-US" sz="2400" dirty="0">
                <a:latin typeface="Arial"/>
                <a:ea typeface="+mn-lt"/>
                <a:cs typeface="+mn-lt"/>
              </a:rPr>
              <a:t>. Hash </a:t>
            </a:r>
            <a:r>
              <a:rPr lang="en-US" sz="2400" err="1">
                <a:latin typeface="Arial"/>
                <a:ea typeface="+mn-lt"/>
                <a:cs typeface="+mn-lt"/>
              </a:rPr>
              <a:t>fonksiyonunda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ise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bir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adımda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istenen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kayda</a:t>
            </a:r>
            <a:r>
              <a:rPr lang="en-US" sz="2400" dirty="0">
                <a:latin typeface="Arial"/>
                <a:ea typeface="+mn-lt"/>
                <a:cs typeface="+mn-lt"/>
              </a:rPr>
              <a:t> </a:t>
            </a:r>
            <a:r>
              <a:rPr lang="en-US" sz="2400" err="1">
                <a:latin typeface="Arial"/>
                <a:ea typeface="+mn-lt"/>
                <a:cs typeface="+mn-lt"/>
              </a:rPr>
              <a:t>ulaşılmak</a:t>
            </a:r>
            <a:r>
              <a:rPr lang="en-US" sz="2400" dirty="0">
                <a:latin typeface="Arial"/>
                <a:ea typeface="+mn-lt"/>
                <a:cs typeface="+mn-lt"/>
              </a:rPr>
              <a:t>  </a:t>
            </a:r>
            <a:r>
              <a:rPr lang="en-US" sz="2400" err="1">
                <a:latin typeface="Arial"/>
                <a:ea typeface="+mn-lt"/>
                <a:cs typeface="+mn-lt"/>
              </a:rPr>
              <a:t>istenmiştir</a:t>
            </a:r>
            <a:r>
              <a:rPr lang="en-US" sz="2400" dirty="0">
                <a:latin typeface="Arial"/>
                <a:ea typeface="+mn-lt"/>
                <a:cs typeface="+mn-lt"/>
              </a:rPr>
              <a:t>. </a:t>
            </a:r>
            <a:endParaRPr lang="tr-TR"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6088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CFD96A-0349-4823-92DE-D3CD45C3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3146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Hash </a:t>
            </a:r>
            <a:r>
              <a:rPr lang="en-US" dirty="0" err="1">
                <a:ea typeface="+mj-lt"/>
                <a:cs typeface="+mj-lt"/>
              </a:rPr>
              <a:t>Fonksiyonu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7782C4E-4B3F-458B-A3C6-CE7D8F934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27065"/>
            <a:ext cx="5538200" cy="4997535"/>
          </a:xfrm>
        </p:spPr>
        <p:txBody>
          <a:bodyPr/>
          <a:lstStyle/>
          <a:p>
            <a:pPr marL="0" marR="580390" indent="0">
              <a:lnSpc>
                <a:spcPts val="2666"/>
              </a:lnSpc>
              <a:spcBef>
                <a:spcPts val="367"/>
              </a:spcBef>
              <a:buNone/>
            </a:pPr>
            <a:r>
              <a:rPr lang="en-US" sz="2000" err="1">
                <a:latin typeface="Arial"/>
                <a:cs typeface="Arial"/>
              </a:rPr>
              <a:t>Verilen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anahtar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için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öncelikle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indeks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oluşturulur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114300" marR="1214120" indent="0">
              <a:lnSpc>
                <a:spcPts val="2330"/>
              </a:lnSpc>
              <a:spcBef>
                <a:spcPts val="1070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index = f(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anahtar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,  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dizi_boyutu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lang="en-US" sz="2000">
              <a:ea typeface="+mn-lt"/>
              <a:cs typeface="+mn-lt"/>
            </a:endParaRPr>
          </a:p>
          <a:p>
            <a:pPr marL="0" marR="666750" indent="0">
              <a:lnSpc>
                <a:spcPts val="2666"/>
              </a:lnSpc>
              <a:spcBef>
                <a:spcPts val="852"/>
              </a:spcBef>
              <a:buNone/>
            </a:pPr>
            <a:r>
              <a:rPr lang="en-US" sz="2000" err="1">
                <a:latin typeface="Arial"/>
                <a:cs typeface="Arial"/>
              </a:rPr>
              <a:t>Genellikle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bu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işlem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iki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err="1">
                <a:latin typeface="Arial"/>
                <a:cs typeface="Arial"/>
              </a:rPr>
              <a:t>adımda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err="1">
                <a:latin typeface="Arial"/>
                <a:cs typeface="Arial"/>
              </a:rPr>
              <a:t>yapılır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114935" indent="0">
              <a:spcBef>
                <a:spcPts val="839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hash = </a:t>
            </a:r>
            <a:r>
              <a:rPr lang="en-US" sz="2000" err="1">
                <a:solidFill>
                  <a:srgbClr val="0000FF"/>
                </a:solidFill>
                <a:latin typeface="Arial"/>
                <a:cs typeface="Arial"/>
              </a:rPr>
              <a:t>hashfunc</a:t>
            </a: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(key)</a:t>
            </a:r>
            <a:endParaRPr lang="en-US" sz="2000">
              <a:ea typeface="+mn-lt"/>
              <a:cs typeface="+mn-lt"/>
            </a:endParaRPr>
          </a:p>
          <a:p>
            <a:pPr marL="114935" indent="0">
              <a:spcBef>
                <a:spcPts val="680"/>
              </a:spcBef>
              <a:buNone/>
            </a:pPr>
            <a:r>
              <a:rPr lang="en-US" sz="2000" dirty="0">
                <a:solidFill>
                  <a:srgbClr val="0000FF"/>
                </a:solidFill>
                <a:latin typeface="Arial"/>
                <a:cs typeface="Arial"/>
              </a:rPr>
              <a:t>index = hash % </a:t>
            </a:r>
            <a:r>
              <a:rPr lang="en-US" sz="2000" dirty="0" err="1">
                <a:solidFill>
                  <a:srgbClr val="0000FF"/>
                </a:solidFill>
                <a:latin typeface="Arial"/>
                <a:cs typeface="Arial"/>
              </a:rPr>
              <a:t>dizi_boyutu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pPr marL="0" marR="615950" indent="0">
              <a:lnSpc>
                <a:spcPts val="2666"/>
              </a:lnSpc>
              <a:spcBef>
                <a:spcPts val="901"/>
              </a:spcBef>
              <a:buNone/>
            </a:pPr>
            <a:r>
              <a:rPr lang="en-US" sz="2000" dirty="0" err="1">
                <a:latin typeface="Arial"/>
                <a:cs typeface="Arial"/>
              </a:rPr>
              <a:t>Hashfunc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fonksiyonu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verilen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anahtar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için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sayısal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değer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üretir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pPr marL="0" marR="345440" indent="0">
              <a:lnSpc>
                <a:spcPts val="2657"/>
              </a:lnSpc>
              <a:spcBef>
                <a:spcPts val="1079"/>
              </a:spcBef>
              <a:buNone/>
            </a:pPr>
            <a:r>
              <a:rPr lang="en-US" sz="2000" dirty="0">
                <a:latin typeface="Arial"/>
                <a:cs typeface="Arial"/>
              </a:rPr>
              <a:t>Mod </a:t>
            </a:r>
            <a:r>
              <a:rPr lang="en-US" sz="2000" dirty="0" err="1">
                <a:latin typeface="Arial"/>
                <a:cs typeface="Arial"/>
              </a:rPr>
              <a:t>işlemi</a:t>
            </a:r>
            <a:r>
              <a:rPr lang="en-US" sz="2000" dirty="0">
                <a:latin typeface="Arial"/>
                <a:cs typeface="Arial"/>
              </a:rPr>
              <a:t> hash </a:t>
            </a:r>
            <a:r>
              <a:rPr lang="en-US" sz="2000" dirty="0" err="1">
                <a:latin typeface="Arial"/>
                <a:cs typeface="Arial"/>
              </a:rPr>
              <a:t>dizisi</a:t>
            </a:r>
            <a:r>
              <a:rPr lang="en-US" sz="2000" dirty="0">
                <a:latin typeface="Arial"/>
                <a:cs typeface="Arial"/>
              </a:rPr>
              <a:t>  </a:t>
            </a:r>
            <a:r>
              <a:rPr lang="en-US" sz="2000" dirty="0" err="1">
                <a:latin typeface="Arial"/>
                <a:cs typeface="Arial"/>
              </a:rPr>
              <a:t>içinde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kalmamızı</a:t>
            </a:r>
            <a:r>
              <a:rPr lang="en-US" sz="2000" dirty="0">
                <a:latin typeface="Arial"/>
                <a:cs typeface="Arial"/>
              </a:rPr>
              <a:t> </a:t>
            </a:r>
            <a:r>
              <a:rPr lang="en-US" sz="2000" dirty="0" err="1">
                <a:latin typeface="Arial"/>
                <a:cs typeface="Arial"/>
              </a:rPr>
              <a:t>sağlar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ea typeface="+mn-lt"/>
              <a:cs typeface="+mn-lt"/>
            </a:endParaRPr>
          </a:p>
          <a:p>
            <a:endParaRPr lang="tr-TR" sz="2000" dirty="0"/>
          </a:p>
        </p:txBody>
      </p:sp>
      <p:pic>
        <p:nvPicPr>
          <p:cNvPr id="4" name="Resim 4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38371EE8-77DD-4FD8-A87D-574803FE19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49917" y="1327763"/>
            <a:ext cx="3790480" cy="294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581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D12EC7C-8984-4B21-9323-C46D4DCA2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7120"/>
            <a:ext cx="8229600" cy="1143000"/>
          </a:xfrm>
        </p:spPr>
        <p:txBody>
          <a:bodyPr/>
          <a:lstStyle/>
          <a:p>
            <a:r>
              <a:rPr lang="en-US" dirty="0">
                <a:ea typeface="+mj-lt"/>
                <a:cs typeface="+mj-lt"/>
              </a:rPr>
              <a:t>Hash </a:t>
            </a:r>
            <a:r>
              <a:rPr lang="en-US" dirty="0" err="1">
                <a:ea typeface="+mj-lt"/>
                <a:cs typeface="+mj-lt"/>
              </a:rPr>
              <a:t>Fonksiyonu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40D07C0-0DA4-4C3D-A78A-4ABCE0EFD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500" y="1146888"/>
            <a:ext cx="4141828" cy="4389437"/>
          </a:xfrm>
        </p:spPr>
        <p:txBody>
          <a:bodyPr/>
          <a:lstStyle/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err="1">
                <a:ea typeface="+mn-lt"/>
                <a:cs typeface="+mn-lt"/>
              </a:rPr>
              <a:t>fonksiyonu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değişken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uzunluklu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veri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kümelerini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sabit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uzunluklu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veri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kümelerine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haritalayan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algoritma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veya</a:t>
            </a:r>
            <a:r>
              <a:rPr lang="en-US" sz="1800" dirty="0">
                <a:ea typeface="+mn-lt"/>
                <a:cs typeface="+mn-lt"/>
              </a:rPr>
              <a:t> alt  </a:t>
            </a:r>
            <a:r>
              <a:rPr lang="en-US" sz="1800" err="1">
                <a:ea typeface="+mn-lt"/>
                <a:cs typeface="+mn-lt"/>
              </a:rPr>
              <a:t>programdır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tr-TR" dirty="0"/>
          </a:p>
          <a:p>
            <a:pPr algn="just">
              <a:buNone/>
            </a:pPr>
            <a:r>
              <a:rPr lang="en-US" sz="1800" err="1">
                <a:ea typeface="+mn-lt"/>
                <a:cs typeface="+mn-lt"/>
              </a:rPr>
              <a:t>Örneğin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bir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kişinin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ismi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değişken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uzunlukta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ise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tekil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tamsayı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olarak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hash'lenebilir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en-US" dirty="0"/>
          </a:p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dirty="0" err="1">
                <a:ea typeface="+mn-lt"/>
                <a:cs typeface="+mn-lt"/>
              </a:rPr>
              <a:t>fonksiyonundan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üretilen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bir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dirty="0" err="1">
                <a:ea typeface="+mn-lt"/>
                <a:cs typeface="+mn-lt"/>
              </a:rPr>
              <a:t>değer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çalışabilir</a:t>
            </a:r>
            <a:r>
              <a:rPr lang="en-US" sz="1800" dirty="0">
                <a:ea typeface="+mn-lt"/>
                <a:cs typeface="+mn-lt"/>
              </a:rPr>
              <a:t>. (Hash Collision) </a:t>
            </a:r>
            <a:endParaRPr lang="en-US" dirty="0"/>
          </a:p>
          <a:p>
            <a:pPr algn="just">
              <a:buNone/>
            </a:pPr>
            <a:r>
              <a:rPr lang="en-US" sz="1800" dirty="0">
                <a:ea typeface="+mn-lt"/>
                <a:cs typeface="+mn-lt"/>
              </a:rPr>
              <a:t>Hash </a:t>
            </a:r>
            <a:r>
              <a:rPr lang="en-US" sz="1800" err="1">
                <a:ea typeface="+mn-lt"/>
                <a:cs typeface="+mn-lt"/>
              </a:rPr>
              <a:t>çakışması</a:t>
            </a:r>
            <a:r>
              <a:rPr lang="en-US" sz="1800" dirty="0">
                <a:ea typeface="+mn-lt"/>
                <a:cs typeface="+mn-lt"/>
              </a:rPr>
              <a:t>, separate  chaining (</a:t>
            </a:r>
            <a:r>
              <a:rPr lang="en-US" sz="1800" err="1">
                <a:ea typeface="+mn-lt"/>
                <a:cs typeface="+mn-lt"/>
              </a:rPr>
              <a:t>ayrı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zincirleme</a:t>
            </a:r>
            <a:r>
              <a:rPr lang="en-US" sz="1800" dirty="0">
                <a:ea typeface="+mn-lt"/>
                <a:cs typeface="+mn-lt"/>
              </a:rPr>
              <a:t>) </a:t>
            </a:r>
            <a:r>
              <a:rPr lang="en-US" sz="1800" err="1">
                <a:ea typeface="+mn-lt"/>
                <a:cs typeface="+mn-lt"/>
              </a:rPr>
              <a:t>ile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çözülebilir</a:t>
            </a:r>
            <a:r>
              <a:rPr lang="en-US" sz="1800" dirty="0">
                <a:ea typeface="+mn-lt"/>
                <a:cs typeface="+mn-lt"/>
              </a:rPr>
              <a:t>. Bu </a:t>
            </a:r>
            <a:r>
              <a:rPr lang="en-US" sz="1800" err="1">
                <a:ea typeface="+mn-lt"/>
                <a:cs typeface="+mn-lt"/>
              </a:rPr>
              <a:t>yöntemde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çakışma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olan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kayda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ekleme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yapılır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ve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bu</a:t>
            </a:r>
            <a:r>
              <a:rPr lang="en-US" sz="1800" dirty="0">
                <a:ea typeface="+mn-lt"/>
                <a:cs typeface="+mn-lt"/>
              </a:rPr>
              <a:t>  </a:t>
            </a:r>
            <a:r>
              <a:rPr lang="en-US" sz="1800" err="1">
                <a:ea typeface="+mn-lt"/>
                <a:cs typeface="+mn-lt"/>
              </a:rPr>
              <a:t>yapı</a:t>
            </a:r>
            <a:r>
              <a:rPr lang="en-US" sz="1800" dirty="0">
                <a:ea typeface="+mn-lt"/>
                <a:cs typeface="+mn-lt"/>
              </a:rPr>
              <a:t> dizi </a:t>
            </a:r>
            <a:r>
              <a:rPr lang="en-US" sz="1800" err="1">
                <a:ea typeface="+mn-lt"/>
                <a:cs typeface="+mn-lt"/>
              </a:rPr>
              <a:t>gibi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çalışır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en-US" dirty="0"/>
          </a:p>
          <a:p>
            <a:pPr marL="0" marR="386715" indent="0" algn="just">
              <a:lnSpc>
                <a:spcPts val="2231"/>
              </a:lnSpc>
              <a:spcBef>
                <a:spcPts val="308"/>
              </a:spcBef>
              <a:buNone/>
            </a:pPr>
            <a:r>
              <a:rPr lang="en-US" sz="1800" err="1">
                <a:ea typeface="+mn-lt"/>
                <a:cs typeface="+mn-lt"/>
              </a:rPr>
              <a:t>Farklı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çözümleme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yöntemleri</a:t>
            </a:r>
            <a:r>
              <a:rPr lang="en-US" sz="1800" dirty="0">
                <a:ea typeface="+mn-lt"/>
                <a:cs typeface="+mn-lt"/>
              </a:rPr>
              <a:t> de  </a:t>
            </a:r>
            <a:r>
              <a:rPr lang="en-US" sz="1800" err="1">
                <a:ea typeface="+mn-lt"/>
                <a:cs typeface="+mn-lt"/>
              </a:rPr>
              <a:t>vardır</a:t>
            </a:r>
            <a:r>
              <a:rPr lang="en-US" sz="1800" dirty="0">
                <a:ea typeface="+mn-lt"/>
                <a:cs typeface="+mn-lt"/>
              </a:rPr>
              <a:t>. </a:t>
            </a:r>
            <a:endParaRPr lang="tr-TR" dirty="0"/>
          </a:p>
        </p:txBody>
      </p:sp>
      <p:pic>
        <p:nvPicPr>
          <p:cNvPr id="4" name="Resim 4" descr="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id="{7A2414F1-D782-4E90-ABBB-5B58426B2E6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39119" y="1145560"/>
            <a:ext cx="4691366" cy="244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54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C46C48-D4B5-48FF-97D4-050D94623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8013"/>
            <a:ext cx="8229600" cy="114300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Kullanım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Yerleri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4DB393-2D30-4B77-AF20-22EACBA15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023" y="1439675"/>
            <a:ext cx="8691304" cy="4389437"/>
          </a:xfrm>
        </p:spPr>
        <p:txBody>
          <a:bodyPr/>
          <a:lstStyle/>
          <a:p>
            <a:pPr>
              <a:spcBef>
                <a:spcPts val="1229"/>
              </a:spcBef>
            </a:pPr>
            <a:r>
              <a:rPr lang="en-US" sz="2200" dirty="0">
                <a:latin typeface="Arial"/>
                <a:cs typeface="Arial"/>
              </a:rPr>
              <a:t>Associative arrays (</a:t>
            </a:r>
            <a:r>
              <a:rPr lang="en-US" sz="2200" dirty="0" err="1">
                <a:latin typeface="Arial"/>
                <a:cs typeface="Arial"/>
              </a:rPr>
              <a:t>İlişkisel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diziler</a:t>
            </a:r>
            <a:r>
              <a:rPr lang="en-US" sz="2200" dirty="0">
                <a:latin typeface="Arial"/>
                <a:cs typeface="Arial"/>
              </a:rPr>
              <a:t>):</a:t>
            </a:r>
            <a:endParaRPr lang="en-US" sz="2200">
              <a:ea typeface="+mn-lt"/>
              <a:cs typeface="+mn-lt"/>
            </a:endParaRPr>
          </a:p>
          <a:p>
            <a:pPr marL="386715" indent="-265430">
              <a:spcBef>
                <a:spcPts val="997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Hash Table</a:t>
            </a:r>
            <a:endParaRPr lang="en-US" sz="2200">
              <a:ea typeface="+mn-lt"/>
              <a:cs typeface="+mn-lt"/>
            </a:endParaRPr>
          </a:p>
          <a:p>
            <a:pPr marL="386715" indent="-265430">
              <a:spcBef>
                <a:spcPts val="743"/>
              </a:spcBef>
              <a:buFont typeface="Calibri,Sans-Serif" panose="05020102010507070707" pitchFamily="18" charset="2"/>
              <a:buChar char="–"/>
            </a:pP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.Net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ve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 Java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framework’leri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tarafından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desteklenir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sz="2200">
              <a:ea typeface="+mn-lt"/>
              <a:cs typeface="+mn-lt"/>
            </a:endParaRPr>
          </a:p>
          <a:p>
            <a:pPr marR="1569085">
              <a:lnSpc>
                <a:spcPts val="4053"/>
              </a:lnSpc>
              <a:spcBef>
                <a:spcPts val="68"/>
              </a:spcBef>
            </a:pPr>
            <a:r>
              <a:rPr lang="en-US" sz="2200" dirty="0">
                <a:latin typeface="Arial"/>
                <a:cs typeface="Arial"/>
              </a:rPr>
              <a:t>Database Indexing (</a:t>
            </a:r>
            <a:r>
              <a:rPr lang="en-US" sz="2200" dirty="0" err="1">
                <a:latin typeface="Arial"/>
                <a:cs typeface="Arial"/>
              </a:rPr>
              <a:t>Veritabanı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İndeksleme</a:t>
            </a:r>
            <a:r>
              <a:rPr lang="en-US" sz="2200" dirty="0">
                <a:latin typeface="Arial"/>
                <a:cs typeface="Arial"/>
              </a:rPr>
              <a:t>)  Caches</a:t>
            </a:r>
            <a:endParaRPr lang="en-US" sz="2200">
              <a:ea typeface="+mn-lt"/>
              <a:cs typeface="+mn-lt"/>
            </a:endParaRPr>
          </a:p>
          <a:p>
            <a:pPr>
              <a:spcBef>
                <a:spcPts val="666"/>
              </a:spcBef>
            </a:pPr>
            <a:r>
              <a:rPr lang="en-US" sz="2200" dirty="0">
                <a:latin typeface="Arial"/>
                <a:cs typeface="Arial"/>
              </a:rPr>
              <a:t>Bloom filters</a:t>
            </a:r>
            <a:endParaRPr lang="en-US" sz="2200">
              <a:ea typeface="+mn-lt"/>
              <a:cs typeface="+mn-lt"/>
            </a:endParaRPr>
          </a:p>
          <a:p>
            <a:pPr marR="205105">
              <a:lnSpc>
                <a:spcPct val="131000"/>
              </a:lnSpc>
              <a:spcBef>
                <a:spcPct val="0"/>
              </a:spcBef>
            </a:pPr>
            <a:r>
              <a:rPr lang="en-US" sz="2200" dirty="0">
                <a:latin typeface="Arial"/>
                <a:cs typeface="Arial"/>
              </a:rPr>
              <a:t>Finding duplicate records (</a:t>
            </a:r>
            <a:r>
              <a:rPr lang="en-US" sz="2200" dirty="0" err="1">
                <a:latin typeface="Arial"/>
                <a:cs typeface="Arial"/>
              </a:rPr>
              <a:t>Yinelenen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kayıtları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  </a:t>
            </a:r>
            <a:endParaRPr lang="en-US" sz="2200">
              <a:latin typeface="Constantia"/>
              <a:cs typeface="Arial"/>
            </a:endParaRPr>
          </a:p>
          <a:p>
            <a:pPr marR="205105">
              <a:lnSpc>
                <a:spcPct val="131000"/>
              </a:lnSpc>
              <a:spcBef>
                <a:spcPct val="0"/>
              </a:spcBef>
            </a:pPr>
            <a:r>
              <a:rPr lang="en-US" sz="2200" dirty="0">
                <a:latin typeface="Arial"/>
                <a:cs typeface="Arial"/>
              </a:rPr>
              <a:t>Protecting data (</a:t>
            </a:r>
            <a:r>
              <a:rPr lang="en-US" sz="2200" dirty="0" err="1">
                <a:latin typeface="Arial"/>
                <a:cs typeface="Arial"/>
              </a:rPr>
              <a:t>Veri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koruma</a:t>
            </a:r>
            <a:r>
              <a:rPr lang="en-US" sz="2200" dirty="0">
                <a:latin typeface="Arial"/>
                <a:cs typeface="Arial"/>
              </a:rPr>
              <a:t>)</a:t>
            </a:r>
            <a:endParaRPr lang="en-US" sz="2200">
              <a:ea typeface="+mn-lt"/>
              <a:cs typeface="+mn-lt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Cryptographic hash function (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Kriptografik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 hash </a:t>
            </a:r>
            <a:r>
              <a:rPr lang="en-US" sz="2200" dirty="0" err="1">
                <a:solidFill>
                  <a:srgbClr val="0000FF"/>
                </a:solidFill>
                <a:latin typeface="Arial"/>
                <a:cs typeface="Arial"/>
              </a:rPr>
              <a:t>fonksiyonu</a:t>
            </a:r>
            <a:r>
              <a:rPr lang="en-US" sz="2200" dirty="0">
                <a:solidFill>
                  <a:srgbClr val="0000FF"/>
                </a:solidFill>
                <a:latin typeface="Arial"/>
                <a:cs typeface="Arial"/>
              </a:rPr>
              <a:t>) </a:t>
            </a:r>
            <a:r>
              <a:rPr lang="en-US" sz="2200" dirty="0">
                <a:latin typeface="Arial"/>
                <a:cs typeface="Arial"/>
              </a:rPr>
              <a:t> </a:t>
            </a:r>
            <a:endParaRPr lang="en-US" sz="2200" dirty="0">
              <a:latin typeface="Constantia"/>
              <a:cs typeface="Arial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latin typeface="Arial"/>
                <a:cs typeface="Arial"/>
              </a:rPr>
              <a:t>Finding similar records (Benzer </a:t>
            </a:r>
            <a:r>
              <a:rPr lang="en-US" sz="2200" dirty="0" err="1">
                <a:latin typeface="Arial"/>
                <a:cs typeface="Arial"/>
              </a:rPr>
              <a:t>kayıtları</a:t>
            </a:r>
            <a:r>
              <a:rPr lang="en-US" sz="2200" dirty="0">
                <a:latin typeface="Arial"/>
                <a:cs typeface="Arial"/>
              </a:rPr>
              <a:t> 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  </a:t>
            </a:r>
            <a:endParaRPr lang="en-US" sz="2200" dirty="0">
              <a:latin typeface="Constantia"/>
              <a:cs typeface="Arial"/>
            </a:endParaRPr>
          </a:p>
          <a:p>
            <a:pPr marL="34290" marR="27305" indent="86995">
              <a:lnSpc>
                <a:spcPct val="128699"/>
              </a:lnSpc>
              <a:spcBef>
                <a:spcPts val="218"/>
              </a:spcBef>
              <a:buFont typeface="Calibri,Sans-Serif" panose="05020102010507070707" pitchFamily="18" charset="2"/>
              <a:buChar char="–"/>
            </a:pPr>
            <a:r>
              <a:rPr lang="en-US" sz="2200" dirty="0">
                <a:latin typeface="Arial"/>
                <a:cs typeface="Arial"/>
              </a:rPr>
              <a:t>Finding similar substrings (Benzer alt </a:t>
            </a:r>
            <a:r>
              <a:rPr lang="en-US" sz="2200" dirty="0" err="1">
                <a:latin typeface="Arial"/>
                <a:cs typeface="Arial"/>
              </a:rPr>
              <a:t>katarları</a:t>
            </a:r>
            <a:r>
              <a:rPr lang="en-US" sz="2200" dirty="0">
                <a:latin typeface="Arial"/>
                <a:cs typeface="Arial"/>
              </a:rPr>
              <a:t> </a:t>
            </a:r>
            <a:r>
              <a:rPr lang="en-US" sz="2200" dirty="0" err="1">
                <a:latin typeface="Arial"/>
                <a:cs typeface="Arial"/>
              </a:rPr>
              <a:t>bulma</a:t>
            </a:r>
            <a:r>
              <a:rPr lang="en-US" sz="2200" dirty="0">
                <a:latin typeface="Arial"/>
                <a:cs typeface="Arial"/>
              </a:rPr>
              <a:t>)</a:t>
            </a:r>
            <a:endParaRPr lang="en-US" sz="2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4027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43CD72-27E4-49B5-98B5-21C1E547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4495"/>
            <a:ext cx="8229600" cy="1143000"/>
          </a:xfrm>
        </p:spPr>
        <p:txBody>
          <a:bodyPr/>
          <a:lstStyle/>
          <a:p>
            <a:r>
              <a:rPr lang="en-US" dirty="0" err="1">
                <a:ea typeface="+mj-lt"/>
                <a:cs typeface="+mj-lt"/>
              </a:rPr>
              <a:t>İlişkisel</a:t>
            </a:r>
            <a:r>
              <a:rPr lang="en-US" dirty="0">
                <a:ea typeface="+mj-lt"/>
                <a:cs typeface="+mj-lt"/>
              </a:rPr>
              <a:t> </a:t>
            </a:r>
            <a:r>
              <a:rPr lang="en-US" dirty="0" err="1">
                <a:ea typeface="+mj-lt"/>
                <a:cs typeface="+mj-lt"/>
              </a:rPr>
              <a:t>dizilerin</a:t>
            </a:r>
            <a:r>
              <a:rPr lang="en-US" dirty="0">
                <a:ea typeface="+mj-lt"/>
                <a:cs typeface="+mj-lt"/>
              </a:rPr>
              <a:t> </a:t>
            </a:r>
            <a:r>
              <a:rPr lang="en-US" dirty="0" err="1">
                <a:ea typeface="+mj-lt"/>
                <a:cs typeface="+mj-lt"/>
              </a:rPr>
              <a:t>karşılaştırılması</a:t>
            </a:r>
            <a:endParaRPr lang="tr-TR" dirty="0" err="1">
              <a:ea typeface="+mj-lt"/>
              <a:cs typeface="+mj-lt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250AE8-A994-4595-87BA-67D53A0C1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301"/>
              </a:spcBef>
            </a:pPr>
            <a:r>
              <a:rPr lang="en-US" dirty="0">
                <a:latin typeface="Arial"/>
                <a:cs typeface="Arial"/>
              </a:rPr>
              <a:t>Dizi</a:t>
            </a:r>
            <a:endParaRPr lang="en-US" dirty="0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Doğrusal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endParaRPr lang="en-US" dirty="0" err="1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err="1">
                <a:latin typeface="Arial"/>
                <a:cs typeface="Arial"/>
              </a:rPr>
              <a:t>ArrayList</a:t>
            </a:r>
            <a:endParaRPr lang="en-US" err="1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endParaRPr lang="en-US" err="1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dirty="0">
                <a:latin typeface="Arial"/>
                <a:cs typeface="Arial"/>
              </a:rPr>
              <a:t>Dictionary</a:t>
            </a:r>
            <a:endParaRPr lang="en-US" dirty="0">
              <a:ea typeface="+mn-lt"/>
              <a:cs typeface="+mn-lt"/>
            </a:endParaRPr>
          </a:p>
          <a:p>
            <a:pPr marL="426085" indent="-293370">
              <a:spcBef>
                <a:spcPts val="1061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Hızlı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sağlar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>
              <a:spcBef>
                <a:spcPts val="798"/>
              </a:spcBef>
            </a:pPr>
            <a:r>
              <a:rPr lang="en-US" dirty="0">
                <a:latin typeface="Arial"/>
                <a:cs typeface="Arial"/>
              </a:rPr>
              <a:t>Hash Table</a:t>
            </a:r>
            <a:endParaRPr lang="en-US" dirty="0">
              <a:ea typeface="+mn-lt"/>
              <a:cs typeface="+mn-lt"/>
            </a:endParaRPr>
          </a:p>
          <a:p>
            <a:pPr marL="426085" marR="27305" indent="-293370">
              <a:lnSpc>
                <a:spcPts val="2820"/>
              </a:lnSpc>
              <a:spcBef>
                <a:spcPts val="1347"/>
              </a:spcBef>
              <a:buFont typeface="Calibri,Sans-Serif" panose="05020102010507070707" pitchFamily="18" charset="2"/>
              <a:buChar char="–"/>
            </a:pP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Arama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hızı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optimize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eder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Ancak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hız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bakımından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Dictionary’den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lang="en-US" dirty="0" err="1">
                <a:solidFill>
                  <a:srgbClr val="0000FF"/>
                </a:solidFill>
                <a:latin typeface="Arial"/>
                <a:cs typeface="Arial"/>
              </a:rPr>
              <a:t>yavaştır</a:t>
            </a:r>
            <a:r>
              <a:rPr lang="en-US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1485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536B95-C4DF-41AB-8EB4-F8C78D85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3313D980-207E-481D-97A9-0EEF61B238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4954" y="640138"/>
            <a:ext cx="4879137" cy="606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55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7184" y="844204"/>
            <a:ext cx="8338441" cy="5656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r>
              <a:rPr lang="en-US" sz="3600" b="1" dirty="0" err="1">
                <a:latin typeface="Tahoma"/>
                <a:ea typeface="Tahoma"/>
                <a:cs typeface="Arial"/>
              </a:rPr>
              <a:t>Algoritmik</a:t>
            </a:r>
            <a:r>
              <a:rPr lang="en-US" sz="3600" b="1" dirty="0">
                <a:latin typeface="Tahoma"/>
                <a:ea typeface="Tahoma"/>
                <a:cs typeface="Arial"/>
              </a:rPr>
              <a:t> Program </a:t>
            </a:r>
            <a:r>
              <a:rPr lang="en-US" sz="3600" b="1" dirty="0" err="1">
                <a:latin typeface="Tahoma"/>
                <a:ea typeface="Tahoma"/>
                <a:cs typeface="Arial"/>
              </a:rPr>
              <a:t>Tasarımı</a:t>
            </a:r>
            <a:endParaRPr lang="en-US" sz="3600" b="1" dirty="0">
              <a:latin typeface="Tahoma"/>
              <a:ea typeface="Tahoma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105" y="1589732"/>
            <a:ext cx="7934899" cy="5011904"/>
          </a:xfrm>
          <a:prstGeom prst="rect">
            <a:avLst/>
          </a:prstGeom>
        </p:spPr>
        <p:txBody>
          <a:bodyPr vert="horz" wrap="square" lIns="0" tIns="10941" rIns="0" bIns="0" rtlCol="0" anchor="t">
            <a:spAutoFit/>
          </a:bodyPr>
          <a:lstStyle/>
          <a:p>
            <a:pPr marL="123825" indent="-111760">
              <a:spcBef>
                <a:spcPts val="150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Program </a:t>
            </a:r>
            <a:r>
              <a:rPr lang="en-US" sz="2400" spc="-5" dirty="0" err="1">
                <a:latin typeface="Arial"/>
                <a:cs typeface="Arial"/>
              </a:rPr>
              <a:t>Tasarımı</a:t>
            </a:r>
            <a:endParaRPr lang="en-US" sz="2400" spc="-5" dirty="0">
              <a:latin typeface="Arial"/>
              <a:cs typeface="Arial"/>
            </a:endParaRP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 err="1">
                <a:latin typeface="Arial"/>
                <a:cs typeface="Arial"/>
              </a:rPr>
              <a:t>Algoritma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Kaba </a:t>
            </a:r>
            <a:r>
              <a:rPr lang="en-US" sz="2400" spc="-5" dirty="0" err="1">
                <a:latin typeface="Arial"/>
                <a:cs typeface="Arial"/>
              </a:rPr>
              <a:t>Kod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0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 err="1">
                <a:latin typeface="Arial"/>
                <a:cs typeface="Arial"/>
              </a:rPr>
              <a:t>Akış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dirty="0" err="1">
                <a:latin typeface="Arial"/>
                <a:cs typeface="Arial"/>
              </a:rPr>
              <a:t>şeması</a:t>
            </a:r>
            <a:endParaRPr lang="en-US" sz="2400" spc="-5" dirty="0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N-S (Nassi-</a:t>
            </a:r>
            <a:r>
              <a:rPr lang="en-US" sz="2400" spc="-5" err="1">
                <a:latin typeface="Arial"/>
                <a:cs typeface="Arial"/>
              </a:rPr>
              <a:t>Schnederman</a:t>
            </a:r>
            <a:r>
              <a:rPr lang="en-US" sz="2400" spc="-5" dirty="0">
                <a:latin typeface="Arial"/>
                <a:cs typeface="Arial"/>
              </a:rPr>
              <a:t>) </a:t>
            </a:r>
            <a:r>
              <a:rPr lang="en-US" sz="2400" spc="-5" err="1">
                <a:latin typeface="Arial"/>
                <a:cs typeface="Arial"/>
              </a:rPr>
              <a:t>Şeması</a:t>
            </a:r>
            <a:endParaRPr lang="en-US" sz="2400" spc="-5">
              <a:latin typeface="Arial"/>
              <a:cs typeface="Arial"/>
            </a:endParaRPr>
          </a:p>
          <a:p>
            <a:pPr marL="698500" lvl="1" indent="-229235">
              <a:spcBef>
                <a:spcPts val="1019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dirty="0">
                <a:latin typeface="Arial"/>
                <a:cs typeface="Arial"/>
              </a:rPr>
              <a:t>W-O (</a:t>
            </a:r>
            <a:r>
              <a:rPr lang="en-US" sz="2400" spc="-5" err="1">
                <a:latin typeface="Arial"/>
                <a:cs typeface="Arial"/>
              </a:rPr>
              <a:t>Warnier</a:t>
            </a:r>
            <a:r>
              <a:rPr lang="en-US" sz="2400" spc="-5" dirty="0">
                <a:latin typeface="Arial"/>
                <a:cs typeface="Arial"/>
              </a:rPr>
              <a:t>-Orr) </a:t>
            </a:r>
            <a:r>
              <a:rPr lang="en-US" sz="2400" spc="-5" err="1">
                <a:latin typeface="Arial"/>
                <a:cs typeface="Arial"/>
              </a:rPr>
              <a:t>Diyagramı</a:t>
            </a:r>
            <a:endParaRPr lang="en-US" sz="2400" spc="-5">
              <a:latin typeface="Arial"/>
              <a:cs typeface="Arial"/>
            </a:endParaRPr>
          </a:p>
          <a:p>
            <a:pPr marL="123825" indent="-111760">
              <a:spcBef>
                <a:spcPts val="139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err="1">
                <a:latin typeface="Arial"/>
                <a:cs typeface="Arial"/>
              </a:rPr>
              <a:t>Tarihi</a:t>
            </a:r>
            <a:endParaRPr lang="en-US" sz="2400" spc="-5">
              <a:latin typeface="Arial"/>
              <a:cs typeface="Arial"/>
            </a:endParaRP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Patent </a:t>
            </a:r>
            <a:r>
              <a:rPr lang="en-US" sz="2400" spc="-5" err="1">
                <a:latin typeface="Arial"/>
                <a:cs typeface="Arial"/>
              </a:rPr>
              <a:t>Olur</a:t>
            </a:r>
            <a:r>
              <a:rPr lang="en-US" sz="2400" spc="-5" dirty="0">
                <a:latin typeface="Arial"/>
                <a:cs typeface="Arial"/>
              </a:rPr>
              <a:t> mu?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400" spc="-5" err="1">
                <a:latin typeface="Arial"/>
                <a:cs typeface="Arial"/>
              </a:rPr>
              <a:t>Algoritma</a:t>
            </a:r>
            <a:r>
              <a:rPr lang="en-US" sz="2400" spc="-5" dirty="0">
                <a:latin typeface="Arial"/>
                <a:cs typeface="Arial"/>
              </a:rPr>
              <a:t> </a:t>
            </a:r>
            <a:r>
              <a:rPr lang="en-US" sz="2400" spc="-5" err="1">
                <a:latin typeface="Arial"/>
                <a:cs typeface="Arial"/>
              </a:rPr>
              <a:t>Örnekleri</a:t>
            </a:r>
            <a:endParaRPr lang="en-US" sz="2400" spc="-5">
              <a:latin typeface="Arial"/>
              <a:cs typeface="Arial"/>
            </a:endParaRPr>
          </a:p>
          <a:p>
            <a:pPr marL="11430" marR="1277620">
              <a:lnSpc>
                <a:spcPct val="130500"/>
              </a:lnSpc>
              <a:spcBef>
                <a:spcPts val="86"/>
              </a:spcBef>
            </a:pPr>
            <a:endParaRPr sz="2400" spc="-5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543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04848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Program</a:t>
            </a:r>
            <a:r>
              <a:rPr spc="-141" dirty="0"/>
              <a:t> </a:t>
            </a:r>
            <a:r>
              <a:rPr spc="-50" dirty="0"/>
              <a:t>Tasarımı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48559"/>
            <a:ext cx="8385071" cy="4929733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24184">
              <a:lnSpc>
                <a:spcPct val="90000"/>
              </a:lnSpc>
              <a:spcBef>
                <a:spcPts val="385"/>
              </a:spcBef>
              <a:buSzPct val="40740"/>
              <a:buChar char="●"/>
              <a:tabLst>
                <a:tab pos="96737" algn="l"/>
              </a:tabLst>
            </a:pPr>
            <a:r>
              <a:rPr sz="2400" spc="-5" dirty="0">
                <a:latin typeface="Arial"/>
                <a:cs typeface="Arial"/>
              </a:rPr>
              <a:t>Program tasarımı, </a:t>
            </a:r>
            <a:r>
              <a:rPr sz="2400" dirty="0">
                <a:latin typeface="Arial"/>
                <a:cs typeface="Arial"/>
              </a:rPr>
              <a:t>verilen </a:t>
            </a:r>
            <a:r>
              <a:rPr sz="2400" spc="-9" dirty="0">
                <a:latin typeface="Arial"/>
                <a:cs typeface="Arial"/>
              </a:rPr>
              <a:t>bir </a:t>
            </a:r>
            <a:r>
              <a:rPr sz="2400" spc="-5" dirty="0">
                <a:latin typeface="Arial"/>
                <a:cs typeface="Arial"/>
              </a:rPr>
              <a:t>problemin bilgisayar </a:t>
            </a:r>
            <a:r>
              <a:rPr sz="2400" spc="-9" dirty="0">
                <a:latin typeface="Arial"/>
                <a:cs typeface="Arial"/>
              </a:rPr>
              <a:t>ortamında  </a:t>
            </a:r>
            <a:r>
              <a:rPr sz="2400" spc="-5" dirty="0">
                <a:latin typeface="Arial"/>
                <a:cs typeface="Arial"/>
              </a:rPr>
              <a:t>çözülecek biçimde adım adım ortaya </a:t>
            </a:r>
            <a:r>
              <a:rPr sz="2400" dirty="0">
                <a:latin typeface="Arial"/>
                <a:cs typeface="Arial"/>
              </a:rPr>
              <a:t>koyulması ve </a:t>
            </a:r>
            <a:r>
              <a:rPr sz="2400" spc="-5" dirty="0">
                <a:latin typeface="Arial"/>
                <a:cs typeface="Arial"/>
              </a:rPr>
              <a:t>herhangi  bir programlama aracıyla (programlama dili </a:t>
            </a:r>
            <a:r>
              <a:rPr sz="2400" dirty="0">
                <a:latin typeface="Arial"/>
                <a:cs typeface="Arial"/>
              </a:rPr>
              <a:t>veya tasarım  </a:t>
            </a:r>
            <a:r>
              <a:rPr sz="2400" spc="-5" dirty="0">
                <a:latin typeface="Arial"/>
                <a:cs typeface="Arial"/>
              </a:rPr>
              <a:t>araçlarıyla) </a:t>
            </a:r>
            <a:r>
              <a:rPr sz="2400" dirty="0">
                <a:latin typeface="Arial"/>
                <a:cs typeface="Arial"/>
              </a:rPr>
              <a:t>kodlanması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sürecidir.</a:t>
            </a:r>
            <a:endParaRPr sz="2400">
              <a:latin typeface="Arial"/>
              <a:cs typeface="Arial"/>
            </a:endParaRPr>
          </a:p>
          <a:p>
            <a:pPr marL="96162" indent="-85221">
              <a:spcBef>
                <a:spcPts val="970"/>
              </a:spcBef>
              <a:buSzPct val="40740"/>
              <a:buChar char="●"/>
              <a:tabLst>
                <a:tab pos="96737" algn="l"/>
              </a:tabLst>
            </a:pPr>
            <a:r>
              <a:rPr sz="2400" spc="-5" dirty="0">
                <a:latin typeface="Arial"/>
                <a:cs typeface="Arial"/>
              </a:rPr>
              <a:t>Program tasarımı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için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5"/>
              </a:spcBef>
              <a:buSzPct val="74074"/>
              <a:buChar char="–"/>
              <a:tabLst>
                <a:tab pos="633976" algn="l"/>
              </a:tabLst>
            </a:pPr>
            <a:r>
              <a:rPr sz="2400" dirty="0">
                <a:latin typeface="Arial"/>
                <a:cs typeface="Arial"/>
              </a:rPr>
              <a:t>Mevcut / Eski </a:t>
            </a:r>
            <a:r>
              <a:rPr sz="2400" spc="-5" dirty="0">
                <a:latin typeface="Arial"/>
                <a:cs typeface="Arial"/>
              </a:rPr>
              <a:t>programın</a:t>
            </a:r>
            <a:r>
              <a:rPr sz="2400" spc="-23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incelenmesi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9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Anahtar kelimeler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belirlenmesi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71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Mevcut </a:t>
            </a:r>
            <a:r>
              <a:rPr sz="2400" dirty="0">
                <a:latin typeface="Arial"/>
                <a:cs typeface="Arial"/>
              </a:rPr>
              <a:t>open-source ve ticari </a:t>
            </a:r>
            <a:r>
              <a:rPr sz="2400" spc="-5" dirty="0">
                <a:latin typeface="Arial"/>
                <a:cs typeface="Arial"/>
              </a:rPr>
              <a:t>uygulamaların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incelenmesi</a:t>
            </a:r>
            <a:endParaRPr sz="2400">
              <a:latin typeface="Arial"/>
              <a:cs typeface="Arial"/>
            </a:endParaRPr>
          </a:p>
          <a:p>
            <a:pPr marL="633400" marR="143379" lvl="1" indent="-207294">
              <a:lnSpc>
                <a:spcPct val="8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Algoritmanın tasarlanması </a:t>
            </a:r>
            <a:r>
              <a:rPr sz="2400" dirty="0">
                <a:latin typeface="Arial"/>
                <a:cs typeface="Arial"/>
              </a:rPr>
              <a:t>/ Akış </a:t>
            </a:r>
            <a:r>
              <a:rPr sz="2400" spc="-5" dirty="0">
                <a:latin typeface="Arial"/>
                <a:cs typeface="Arial"/>
              </a:rPr>
              <a:t>şemalarının çizilmesi</a:t>
            </a:r>
            <a:r>
              <a:rPr sz="2400" spc="-141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/  Pseudo </a:t>
            </a:r>
            <a:r>
              <a:rPr sz="2400" spc="-5" dirty="0">
                <a:latin typeface="Arial"/>
                <a:cs typeface="Arial"/>
              </a:rPr>
              <a:t>(Kaba) kodun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yazılması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85"/>
              </a:spcBef>
              <a:buSzPct val="74074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Uygun programlama dilinin</a:t>
            </a:r>
            <a:r>
              <a:rPr sz="2400" spc="-14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seçimi</a:t>
            </a:r>
            <a:endParaRPr sz="2400">
              <a:latin typeface="Arial"/>
              <a:cs typeface="Arial"/>
            </a:endParaRPr>
          </a:p>
          <a:p>
            <a:pPr marL="633400" lvl="1" indent="-207870">
              <a:spcBef>
                <a:spcPts val="676"/>
              </a:spcBef>
              <a:buSzPct val="74074"/>
              <a:buChar char="–"/>
              <a:tabLst>
                <a:tab pos="633976" algn="l"/>
              </a:tabLst>
            </a:pPr>
            <a:r>
              <a:rPr sz="2400" dirty="0">
                <a:latin typeface="Arial"/>
                <a:cs typeface="Arial"/>
              </a:rPr>
              <a:t>Kodun</a:t>
            </a:r>
            <a:r>
              <a:rPr sz="2400" spc="-1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gerçekleştirilmesi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2054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72341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39392"/>
            <a:ext cx="8389102" cy="5438045"/>
          </a:xfrm>
          <a:prstGeom prst="rect">
            <a:avLst/>
          </a:prstGeom>
        </p:spPr>
        <p:txBody>
          <a:bodyPr vert="horz" wrap="square" lIns="0" tIns="61613" rIns="0" bIns="0" rtlCol="0">
            <a:spAutoFit/>
          </a:bodyPr>
          <a:lstStyle/>
          <a:p>
            <a:pPr marL="11516" marR="4607">
              <a:lnSpc>
                <a:spcPts val="3138"/>
              </a:lnSpc>
              <a:spcBef>
                <a:spcPts val="48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Algoritma, matematikte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bilgisayar biliminde </a:t>
            </a:r>
            <a:r>
              <a:rPr sz="2900" dirty="0">
                <a:latin typeface="Arial"/>
                <a:cs typeface="Arial"/>
              </a:rPr>
              <a:t>bir  </a:t>
            </a:r>
            <a:r>
              <a:rPr sz="2900" spc="-5" dirty="0">
                <a:latin typeface="Arial"/>
                <a:cs typeface="Arial"/>
              </a:rPr>
              <a:t>işi yapmak için </a:t>
            </a:r>
            <a:r>
              <a:rPr sz="2900" spc="-9" dirty="0">
                <a:latin typeface="Arial"/>
                <a:cs typeface="Arial"/>
              </a:rPr>
              <a:t>tanımlanan, bir başlangıç  </a:t>
            </a:r>
            <a:r>
              <a:rPr sz="2900" spc="-5" dirty="0">
                <a:latin typeface="Arial"/>
                <a:cs typeface="Arial"/>
              </a:rPr>
              <a:t>durumundan başladığında, açıkça </a:t>
            </a:r>
            <a:r>
              <a:rPr sz="2900" spc="-9" dirty="0">
                <a:latin typeface="Arial"/>
                <a:cs typeface="Arial"/>
              </a:rPr>
              <a:t>belirlenmiş </a:t>
            </a:r>
            <a:r>
              <a:rPr sz="2900" spc="-5" dirty="0">
                <a:latin typeface="Arial"/>
                <a:cs typeface="Arial"/>
              </a:rPr>
              <a:t>bir  </a:t>
            </a:r>
            <a:r>
              <a:rPr sz="2900" dirty="0">
                <a:latin typeface="Arial"/>
                <a:cs typeface="Arial"/>
              </a:rPr>
              <a:t>son </a:t>
            </a:r>
            <a:r>
              <a:rPr sz="2900" spc="-5" dirty="0">
                <a:latin typeface="Arial"/>
                <a:cs typeface="Arial"/>
              </a:rPr>
              <a:t>durumunda sonlanan, </a:t>
            </a:r>
            <a:r>
              <a:rPr sz="2900" dirty="0">
                <a:latin typeface="Arial"/>
                <a:cs typeface="Arial"/>
              </a:rPr>
              <a:t>sonlu </a:t>
            </a:r>
            <a:r>
              <a:rPr sz="2900" spc="-5" dirty="0">
                <a:latin typeface="Arial"/>
                <a:cs typeface="Arial"/>
              </a:rPr>
              <a:t>işlemler</a:t>
            </a:r>
            <a:r>
              <a:rPr sz="2900" spc="-91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kümesidir.</a:t>
            </a:r>
            <a:endParaRPr sz="2900">
              <a:latin typeface="Arial"/>
              <a:cs typeface="Arial"/>
            </a:endParaRPr>
          </a:p>
          <a:p>
            <a:pPr marL="11516" marR="618429">
              <a:lnSpc>
                <a:spcPts val="3138"/>
              </a:lnSpc>
              <a:spcBef>
                <a:spcPts val="126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9" dirty="0">
                <a:latin typeface="Arial"/>
                <a:cs typeface="Arial"/>
              </a:rPr>
              <a:t>Yani </a:t>
            </a:r>
            <a:r>
              <a:rPr sz="2900" spc="-9" dirty="0">
                <a:latin typeface="Arial"/>
                <a:cs typeface="Arial"/>
              </a:rPr>
              <a:t>belli </a:t>
            </a:r>
            <a:r>
              <a:rPr sz="2900" spc="-5" dirty="0">
                <a:latin typeface="Arial"/>
                <a:cs typeface="Arial"/>
              </a:rPr>
              <a:t>bir problemi </a:t>
            </a:r>
            <a:r>
              <a:rPr sz="2900" dirty="0">
                <a:latin typeface="Arial"/>
                <a:cs typeface="Arial"/>
              </a:rPr>
              <a:t>çözmek veya </a:t>
            </a:r>
            <a:r>
              <a:rPr sz="2900" spc="-5" dirty="0">
                <a:latin typeface="Arial"/>
                <a:cs typeface="Arial"/>
              </a:rPr>
              <a:t>belirli bir  amaca ulaşmak için çizilen </a:t>
            </a:r>
            <a:r>
              <a:rPr sz="2900" dirty="0">
                <a:latin typeface="Arial"/>
                <a:cs typeface="Arial"/>
              </a:rPr>
              <a:t>yola </a:t>
            </a:r>
            <a:r>
              <a:rPr sz="2900" spc="-5" dirty="0">
                <a:latin typeface="Arial"/>
                <a:cs typeface="Arial"/>
              </a:rPr>
              <a:t>algoritma</a:t>
            </a:r>
            <a:r>
              <a:rPr sz="2900" spc="-77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denir.</a:t>
            </a:r>
            <a:endParaRPr sz="2900">
              <a:latin typeface="Arial"/>
              <a:cs typeface="Arial"/>
            </a:endParaRPr>
          </a:p>
          <a:p>
            <a:pPr marL="633400" marR="200384" lvl="1" indent="-207294">
              <a:lnSpc>
                <a:spcPts val="2784"/>
              </a:lnSpc>
              <a:spcBef>
                <a:spcPts val="1202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Tüm </a:t>
            </a:r>
            <a:r>
              <a:rPr sz="2900" spc="-5" dirty="0">
                <a:latin typeface="Arial"/>
                <a:cs typeface="Arial"/>
              </a:rPr>
              <a:t>programlama dillerinin temeli algoritmaya  </a:t>
            </a:r>
            <a:r>
              <a:rPr sz="2900" spc="-23" dirty="0">
                <a:latin typeface="Arial"/>
                <a:cs typeface="Arial"/>
              </a:rPr>
              <a:t>dayanır.</a:t>
            </a:r>
            <a:endParaRPr sz="2900">
              <a:latin typeface="Arial"/>
              <a:cs typeface="Arial"/>
            </a:endParaRPr>
          </a:p>
          <a:p>
            <a:pPr marL="633400" marR="404224" lvl="1" indent="-207294">
              <a:lnSpc>
                <a:spcPct val="80000"/>
              </a:lnSpc>
              <a:spcBef>
                <a:spcPts val="128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zamanda algoritma tek </a:t>
            </a:r>
            <a:r>
              <a:rPr sz="2900" spc="-9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problemi  </a:t>
            </a:r>
            <a:r>
              <a:rPr sz="2900" dirty="0">
                <a:latin typeface="Arial"/>
                <a:cs typeface="Arial"/>
              </a:rPr>
              <a:t>çözecek davranışın, </a:t>
            </a:r>
            <a:r>
              <a:rPr sz="2900" spc="-5" dirty="0">
                <a:latin typeface="Arial"/>
                <a:cs typeface="Arial"/>
              </a:rPr>
              <a:t>temel işleri </a:t>
            </a:r>
            <a:r>
              <a:rPr sz="2900" dirty="0">
                <a:latin typeface="Arial"/>
                <a:cs typeface="Arial"/>
              </a:rPr>
              <a:t>yapan  </a:t>
            </a:r>
            <a:r>
              <a:rPr sz="2900" spc="-5" dirty="0">
                <a:latin typeface="Arial"/>
                <a:cs typeface="Arial"/>
              </a:rPr>
              <a:t>komutların </a:t>
            </a:r>
            <a:r>
              <a:rPr sz="2900" dirty="0">
                <a:latin typeface="Arial"/>
                <a:cs typeface="Arial"/>
              </a:rPr>
              <a:t>veya </a:t>
            </a:r>
            <a:r>
              <a:rPr sz="2900" spc="-5" dirty="0">
                <a:latin typeface="Arial"/>
                <a:cs typeface="Arial"/>
              </a:rPr>
              <a:t>deyimlerin adım adım ortaya  konulmasıdır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bu adımların </a:t>
            </a:r>
            <a:r>
              <a:rPr sz="2900" dirty="0">
                <a:latin typeface="Arial"/>
                <a:cs typeface="Arial"/>
              </a:rPr>
              <a:t>sıralamasına  dikkat</a:t>
            </a:r>
            <a:r>
              <a:rPr sz="2900" spc="-23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edilmelidir.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774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82476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496713"/>
            <a:ext cx="5517329" cy="5063790"/>
          </a:xfrm>
          <a:prstGeom prst="rect">
            <a:avLst/>
          </a:prstGeom>
        </p:spPr>
        <p:txBody>
          <a:bodyPr vert="horz" wrap="square" lIns="0" tIns="71977" rIns="0" bIns="0" rtlCol="0" anchor="t">
            <a:spAutoFit/>
          </a:bodyPr>
          <a:lstStyle/>
          <a:p>
            <a:pPr marL="11430" marR="4445" algn="just">
              <a:lnSpc>
                <a:spcPct val="80000"/>
              </a:lnSpc>
              <a:spcBef>
                <a:spcPts val="567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Algoritma kelimesi, Özbekistan'ın</a:t>
            </a:r>
            <a:r>
              <a:rPr lang="tr-TR" sz="2000" spc="-5" dirty="0">
                <a:latin typeface="Arial"/>
                <a:cs typeface="Arial"/>
              </a:rPr>
              <a:t>  Harezmi</a:t>
            </a:r>
            <a:r>
              <a:rPr sz="2000" spc="-5" dirty="0">
                <a:latin typeface="Arial"/>
                <a:cs typeface="Arial"/>
              </a:rPr>
              <a:t>, bugünkü Türkmenistan'ın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5" dirty="0" err="1">
                <a:latin typeface="Arial"/>
                <a:cs typeface="Arial"/>
              </a:rPr>
              <a:t>Khiva</a:t>
            </a:r>
            <a:r>
              <a:rPr sz="2000" spc="-5" dirty="0">
                <a:latin typeface="Arial"/>
                <a:cs typeface="Arial"/>
              </a:rPr>
              <a:t> kentinde</a:t>
            </a:r>
            <a:r>
              <a:rPr sz="2000" spc="5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doğmuştur.</a:t>
            </a:r>
            <a:endParaRPr lang="tr-TR" sz="2000">
              <a:latin typeface="Arial"/>
              <a:cs typeface="Arial"/>
            </a:endParaRPr>
          </a:p>
          <a:p>
            <a:pPr marL="11430" marR="77470">
              <a:lnSpc>
                <a:spcPct val="80000"/>
              </a:lnSpc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b="1" spc="-5" dirty="0">
                <a:solidFill>
                  <a:srgbClr val="FF0000"/>
                </a:solidFill>
                <a:latin typeface="Arial"/>
                <a:cs typeface="Arial"/>
              </a:rPr>
              <a:t>Algoritma sözcüğü </a:t>
            </a:r>
            <a:r>
              <a:rPr sz="2000" spc="-5" dirty="0">
                <a:latin typeface="Arial"/>
                <a:cs typeface="Arial"/>
              </a:rPr>
              <a:t>Fars âlim Ebu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Abdullah Muhammed bin Musa el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Harezmi'nin Latince isminden</a:t>
            </a:r>
            <a:r>
              <a:rPr lang="tr-TR" sz="2000" spc="-5" dirty="0">
                <a:latin typeface="Arial"/>
                <a:cs typeface="Arial"/>
              </a:rPr>
              <a:t> </a:t>
            </a:r>
            <a:r>
              <a:rPr sz="2000" spc="-5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kaynaklanır.</a:t>
            </a:r>
            <a:endParaRPr sz="200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Algoritma, programlama dilinden  </a:t>
            </a:r>
            <a:r>
              <a:rPr sz="2000" spc="-9" dirty="0">
                <a:latin typeface="Arial"/>
                <a:cs typeface="Arial"/>
              </a:rPr>
              <a:t>bağımsız </a:t>
            </a:r>
            <a:r>
              <a:rPr sz="2000" spc="-5" dirty="0">
                <a:latin typeface="Arial"/>
                <a:cs typeface="Arial"/>
              </a:rPr>
              <a:t>yaratılır ve birden fazla  programlama diline </a:t>
            </a:r>
            <a:r>
              <a:rPr sz="2000" spc="-9" dirty="0">
                <a:latin typeface="Arial"/>
                <a:cs typeface="Arial"/>
              </a:rPr>
              <a:t>uygulanabilir.</a:t>
            </a:r>
            <a:endParaRPr sz="200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endParaRPr lang="tr-TR" sz="2000" spc="-9" dirty="0">
              <a:latin typeface="Arial"/>
              <a:cs typeface="Arial"/>
            </a:endParaRP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r>
              <a:rPr lang="tr-TR" sz="2000" spc="-9" dirty="0">
                <a:latin typeface="Arial"/>
                <a:cs typeface="Arial"/>
              </a:rPr>
              <a:t>Ay</a:t>
            </a:r>
            <a:r>
              <a:rPr lang="tr-TR" sz="2000" spc="-5" dirty="0">
                <a:latin typeface="Arial"/>
                <a:cs typeface="Arial"/>
              </a:rPr>
              <a:t>rıca, On rakamdan oluşan </a:t>
            </a:r>
            <a:r>
              <a:rPr lang="tr-TR" sz="2000" spc="-5" dirty="0" err="1">
                <a:latin typeface="Arial"/>
                <a:cs typeface="Arial"/>
              </a:rPr>
              <a:t>rakamlama</a:t>
            </a:r>
            <a:r>
              <a:rPr lang="tr-TR" sz="2000" spc="-5" dirty="0">
                <a:latin typeface="Arial"/>
                <a:cs typeface="Arial"/>
              </a:rPr>
              <a:t> sistemi yine, Harezmi tarafından tanıtıldığı için Arap Rakamları olarak adlandırılır ve </a:t>
            </a:r>
            <a:r>
              <a:rPr lang="tr-TR" sz="2000" b="1" spc="-5" dirty="0">
                <a:solidFill>
                  <a:srgbClr val="FF0000"/>
                </a:solidFill>
                <a:latin typeface="Arial"/>
                <a:cs typeface="Arial"/>
              </a:rPr>
              <a:t>0'ı bulan kişi </a:t>
            </a:r>
            <a:r>
              <a:rPr lang="tr-TR" sz="2000" spc="-5" dirty="0">
                <a:latin typeface="Arial"/>
                <a:cs typeface="Arial"/>
              </a:rPr>
              <a:t>olarak tanınır. Bu aynı zamanda bilgisayarın çalışma mantığı olan ikilik sisteminde temelidir.</a:t>
            </a:r>
          </a:p>
          <a:p>
            <a:pPr marL="11430" marR="146050" algn="just">
              <a:lnSpc>
                <a:spcPts val="1913"/>
              </a:lnSpc>
              <a:spcBef>
                <a:spcPts val="1256"/>
              </a:spcBef>
              <a:buSzPct val="40909"/>
              <a:tabLst>
                <a:tab pos="81766" algn="l"/>
              </a:tabLst>
            </a:pPr>
            <a:endParaRPr lang="tr-TR" sz="2000" spc="-9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72353" y="1241004"/>
            <a:ext cx="2349340" cy="2480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1001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657453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Algoritmanın</a:t>
            </a:r>
            <a:r>
              <a:rPr spc="-82" dirty="0"/>
              <a:t> </a:t>
            </a:r>
            <a:r>
              <a:rPr spc="-5" dirty="0"/>
              <a:t>etkinliği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622809"/>
            <a:ext cx="8300426" cy="4093259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0795">
              <a:lnSpc>
                <a:spcPts val="2353"/>
              </a:lnSpc>
              <a:spcBef>
                <a:spcPts val="91"/>
              </a:spcBef>
              <a:buSzPct val="39583"/>
              <a:tabLst>
                <a:tab pos="87524" algn="l"/>
              </a:tabLst>
            </a:pPr>
            <a:r>
              <a:rPr sz="2200" spc="-5" dirty="0">
                <a:latin typeface="Arial"/>
                <a:cs typeface="Arial"/>
              </a:rPr>
              <a:t>Bir algoritmanın </a:t>
            </a:r>
            <a:r>
              <a:rPr sz="2200" spc="-9" dirty="0">
                <a:latin typeface="Arial"/>
                <a:cs typeface="Arial"/>
              </a:rPr>
              <a:t>etkinliği, </a:t>
            </a:r>
            <a:r>
              <a:rPr sz="2200" spc="-5" dirty="0">
                <a:latin typeface="Arial"/>
                <a:cs typeface="Arial"/>
              </a:rPr>
              <a:t>uygulama öncesi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5" dirty="0">
                <a:latin typeface="Arial"/>
                <a:cs typeface="Arial"/>
              </a:rPr>
              <a:t>sonrasında iki</a:t>
            </a:r>
            <a:r>
              <a:rPr sz="2200" spc="15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farklı</a:t>
            </a:r>
            <a:endParaRPr lang="tr-TR" sz="2200" dirty="0">
              <a:latin typeface="Arial"/>
              <a:cs typeface="Arial"/>
            </a:endParaRPr>
          </a:p>
          <a:p>
            <a:pPr marL="11430">
              <a:lnSpc>
                <a:spcPts val="2353"/>
              </a:lnSpc>
            </a:pPr>
            <a:r>
              <a:rPr sz="2200" spc="-5" dirty="0">
                <a:latin typeface="Arial"/>
                <a:cs typeface="Arial"/>
              </a:rPr>
              <a:t>aşamada </a:t>
            </a:r>
            <a:r>
              <a:rPr sz="2200" spc="-9" dirty="0">
                <a:latin typeface="Arial"/>
                <a:cs typeface="Arial"/>
              </a:rPr>
              <a:t>analiz </a:t>
            </a:r>
            <a:r>
              <a:rPr sz="2200" spc="-18" dirty="0">
                <a:latin typeface="Arial"/>
                <a:cs typeface="Arial"/>
              </a:rPr>
              <a:t>edilebilir. </a:t>
            </a:r>
            <a:r>
              <a:rPr sz="2200" spc="-5" dirty="0">
                <a:latin typeface="Arial"/>
                <a:cs typeface="Arial"/>
              </a:rPr>
              <a:t>Bunlar şunlardır</a:t>
            </a:r>
            <a:r>
              <a:rPr sz="2200" spc="168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–</a:t>
            </a:r>
          </a:p>
          <a:p>
            <a:pPr marL="768985" marR="4445" lvl="1" indent="-342900">
              <a:lnSpc>
                <a:spcPct val="80000"/>
              </a:lnSpc>
              <a:spcBef>
                <a:spcPts val="1687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r>
              <a:rPr sz="2200" b="1" spc="-5" dirty="0">
                <a:latin typeface="Calibri"/>
                <a:cs typeface="Calibri"/>
              </a:rPr>
              <a:t>Öncelikli </a:t>
            </a:r>
            <a:r>
              <a:rPr sz="2200" b="1" dirty="0">
                <a:latin typeface="Calibri"/>
                <a:cs typeface="Calibri"/>
              </a:rPr>
              <a:t>(Priori) Analiz</a:t>
            </a:r>
            <a:r>
              <a:rPr sz="2200" dirty="0">
                <a:latin typeface="Calibri"/>
                <a:cs typeface="Calibri"/>
              </a:rPr>
              <a:t> - Bu </a:t>
            </a:r>
            <a:r>
              <a:rPr sz="2200" spc="-5" dirty="0">
                <a:latin typeface="Calibri"/>
                <a:cs typeface="Calibri"/>
              </a:rPr>
              <a:t>bir algoritmanın teorik bir </a:t>
            </a:r>
            <a:r>
              <a:rPr sz="2200" spc="-23" dirty="0">
                <a:latin typeface="Calibri"/>
                <a:cs typeface="Calibri"/>
              </a:rPr>
              <a:t>analizidir. </a:t>
            </a:r>
            <a:r>
              <a:rPr sz="2200" dirty="0">
                <a:latin typeface="Calibri"/>
                <a:cs typeface="Calibri"/>
              </a:rPr>
              <a:t>Bir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algoritmanın verimliliği, </a:t>
            </a:r>
            <a:r>
              <a:rPr sz="2200" spc="-9" dirty="0">
                <a:latin typeface="Calibri"/>
                <a:cs typeface="Calibri"/>
              </a:rPr>
              <a:t>diğer </a:t>
            </a:r>
            <a:r>
              <a:rPr sz="2200" dirty="0">
                <a:latin typeface="Calibri"/>
                <a:cs typeface="Calibri"/>
              </a:rPr>
              <a:t>tüm </a:t>
            </a:r>
            <a:r>
              <a:rPr sz="2200" spc="-9" dirty="0">
                <a:latin typeface="Calibri"/>
                <a:cs typeface="Calibri"/>
              </a:rPr>
              <a:t>faktörlerin, </a:t>
            </a:r>
            <a:r>
              <a:rPr sz="2200" spc="-5" dirty="0">
                <a:latin typeface="Calibri"/>
                <a:cs typeface="Calibri"/>
              </a:rPr>
              <a:t>örneğin </a:t>
            </a:r>
            <a:r>
              <a:rPr sz="2200" dirty="0">
                <a:latin typeface="Calibri"/>
                <a:cs typeface="Calibri"/>
              </a:rPr>
              <a:t>işlemci </a:t>
            </a:r>
            <a:r>
              <a:rPr sz="2200" spc="-5" dirty="0">
                <a:latin typeface="Calibri"/>
                <a:cs typeface="Calibri"/>
              </a:rPr>
              <a:t>hızının</a:t>
            </a:r>
            <a:r>
              <a:rPr lang="tr-TR" sz="2200" spc="-5" dirty="0">
                <a:latin typeface="Calibri"/>
                <a:cs typeface="Calibri"/>
              </a:rPr>
              <a:t> 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sabit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olduğu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3" dirty="0" err="1">
                <a:latin typeface="Calibri"/>
                <a:cs typeface="Calibri"/>
              </a:rPr>
              <a:t>varsay</a:t>
            </a:r>
            <a:r>
              <a:rPr lang="tr-TR" sz="2200" spc="-23" dirty="0" err="1">
                <a:latin typeface="Calibri"/>
                <a:cs typeface="Calibri"/>
              </a:rPr>
              <a:t>ıl</a:t>
            </a:r>
            <a:r>
              <a:rPr sz="2200" spc="-23" dirty="0">
                <a:latin typeface="Calibri"/>
                <a:cs typeface="Calibri"/>
              </a:rPr>
              <a:t>arak </a:t>
            </a:r>
            <a:r>
              <a:rPr sz="2200" spc="-5" dirty="0" err="1">
                <a:latin typeface="Calibri"/>
                <a:cs typeface="Calibri"/>
              </a:rPr>
              <a:t>ölçülür</a:t>
            </a:r>
            <a:r>
              <a:rPr lang="tr-TR" sz="2200" spc="-5" dirty="0">
                <a:latin typeface="Calibri"/>
                <a:cs typeface="Calibri"/>
              </a:rPr>
              <a:t>.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lang="tr-TR" sz="2200" spc="-14" dirty="0">
                <a:latin typeface="Calibri"/>
                <a:cs typeface="Calibri"/>
              </a:rPr>
              <a:t>Bunda, algoritmanın verimliliği, karmaşıklığına göre hesaplanır. Bu sadece yaklaşık bir analizdir.</a:t>
            </a:r>
            <a:endParaRPr sz="2200" dirty="0">
              <a:latin typeface="Calibri"/>
              <a:cs typeface="Calibri"/>
            </a:endParaRPr>
          </a:p>
          <a:p>
            <a:pPr marL="768985" marR="4445" lvl="1" indent="-342900">
              <a:lnSpc>
                <a:spcPct val="80000"/>
              </a:lnSpc>
              <a:spcBef>
                <a:spcPts val="1687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endParaRPr lang="tr-TR" sz="2200" spc="-36" dirty="0">
              <a:latin typeface="Calibri"/>
              <a:cs typeface="Calibri"/>
            </a:endParaRPr>
          </a:p>
          <a:p>
            <a:pPr marL="768985" marR="307975" lvl="1" indent="-342900">
              <a:lnSpc>
                <a:spcPts val="2086"/>
              </a:lnSpc>
              <a:spcBef>
                <a:spcPts val="444"/>
              </a:spcBef>
              <a:buSzPct val="43750"/>
              <a:buFont typeface="Wingdings" panose="05000000000000000000" pitchFamily="2" charset="2"/>
              <a:buChar char="Ø"/>
              <a:tabLst>
                <a:tab pos="633400" algn="l"/>
                <a:tab pos="633976" algn="l"/>
              </a:tabLst>
            </a:pPr>
            <a:r>
              <a:rPr sz="2200" b="1" spc="-9" dirty="0">
                <a:latin typeface="Calibri"/>
                <a:cs typeface="Calibri"/>
              </a:rPr>
              <a:t>Kaba </a:t>
            </a:r>
            <a:r>
              <a:rPr sz="2200" b="1" spc="-14" dirty="0">
                <a:latin typeface="Calibri"/>
                <a:cs typeface="Calibri"/>
              </a:rPr>
              <a:t>(Posterior) </a:t>
            </a:r>
            <a:r>
              <a:rPr sz="2200" b="1" dirty="0">
                <a:latin typeface="Calibri"/>
                <a:cs typeface="Calibri"/>
              </a:rPr>
              <a:t>Analiz</a:t>
            </a:r>
            <a:r>
              <a:rPr sz="2200" dirty="0">
                <a:latin typeface="Calibri"/>
                <a:cs typeface="Calibri"/>
              </a:rPr>
              <a:t> - Bu, </a:t>
            </a:r>
            <a:r>
              <a:rPr sz="2200" spc="-5" dirty="0">
                <a:latin typeface="Calibri"/>
                <a:cs typeface="Calibri"/>
              </a:rPr>
              <a:t>bir algoritmanın </a:t>
            </a:r>
            <a:r>
              <a:rPr sz="2200" dirty="0">
                <a:latin typeface="Calibri"/>
                <a:cs typeface="Calibri"/>
              </a:rPr>
              <a:t>ampirik </a:t>
            </a:r>
            <a:r>
              <a:rPr sz="2200" spc="-5" dirty="0">
                <a:latin typeface="Calibri"/>
                <a:cs typeface="Calibri"/>
              </a:rPr>
              <a:t>bir </a:t>
            </a:r>
            <a:r>
              <a:rPr sz="2200" spc="-23" dirty="0">
                <a:latin typeface="Calibri"/>
                <a:cs typeface="Calibri"/>
              </a:rPr>
              <a:t>analizidir.</a:t>
            </a:r>
            <a:r>
              <a:rPr lang="tr-TR" sz="2200" spc="-23" dirty="0">
                <a:latin typeface="Calibri"/>
                <a:cs typeface="Calibri"/>
              </a:rPr>
              <a:t> </a:t>
            </a:r>
            <a:r>
              <a:rPr sz="2200" spc="-23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Seçilen </a:t>
            </a:r>
            <a:r>
              <a:rPr sz="2200" spc="-5" dirty="0">
                <a:latin typeface="Calibri"/>
                <a:cs typeface="Calibri"/>
              </a:rPr>
              <a:t>algoritma, </a:t>
            </a:r>
            <a:r>
              <a:rPr sz="2200" spc="-9" dirty="0">
                <a:latin typeface="Calibri"/>
                <a:cs typeface="Calibri"/>
              </a:rPr>
              <a:t>programlama </a:t>
            </a:r>
            <a:r>
              <a:rPr sz="2200" spc="-5" dirty="0">
                <a:latin typeface="Calibri"/>
                <a:cs typeface="Calibri"/>
              </a:rPr>
              <a:t>dili </a:t>
            </a:r>
            <a:r>
              <a:rPr sz="2200" spc="-9" dirty="0">
                <a:latin typeface="Calibri"/>
                <a:cs typeface="Calibri"/>
              </a:rPr>
              <a:t>kullanılarak </a:t>
            </a:r>
            <a:r>
              <a:rPr sz="2200" spc="-18" dirty="0">
                <a:latin typeface="Calibri"/>
                <a:cs typeface="Calibri"/>
              </a:rPr>
              <a:t>gerçekleştirilir. </a:t>
            </a:r>
            <a:r>
              <a:rPr sz="2200" dirty="0">
                <a:latin typeface="Calibri"/>
                <a:cs typeface="Calibri"/>
              </a:rPr>
              <a:t>Bu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daha </a:t>
            </a:r>
            <a:r>
              <a:rPr sz="2200" spc="-14" dirty="0">
                <a:latin typeface="Calibri"/>
                <a:cs typeface="Calibri"/>
              </a:rPr>
              <a:t>sonra </a:t>
            </a:r>
            <a:r>
              <a:rPr sz="2200" spc="-9" dirty="0">
                <a:latin typeface="Calibri"/>
                <a:cs typeface="Calibri"/>
              </a:rPr>
              <a:t>hedef </a:t>
            </a:r>
            <a:r>
              <a:rPr sz="2200" spc="-14" dirty="0">
                <a:latin typeface="Calibri"/>
                <a:cs typeface="Calibri"/>
              </a:rPr>
              <a:t>bilgisayar </a:t>
            </a:r>
            <a:r>
              <a:rPr sz="2200" spc="-5" dirty="0">
                <a:latin typeface="Calibri"/>
                <a:cs typeface="Calibri"/>
              </a:rPr>
              <a:t>makinesinde </a:t>
            </a:r>
            <a:r>
              <a:rPr sz="2200" spc="-27" dirty="0" err="1">
                <a:latin typeface="Calibri"/>
                <a:cs typeface="Calibri"/>
              </a:rPr>
              <a:t>yürütülür</a:t>
            </a:r>
            <a:r>
              <a:rPr sz="2200" spc="-27" dirty="0">
                <a:latin typeface="Calibri"/>
                <a:cs typeface="Calibri"/>
              </a:rPr>
              <a:t>. </a:t>
            </a:r>
            <a:r>
              <a:rPr sz="2200" dirty="0">
                <a:latin typeface="Calibri"/>
                <a:cs typeface="Calibri"/>
              </a:rPr>
              <a:t>Bu </a:t>
            </a:r>
            <a:r>
              <a:rPr sz="2200" spc="-9" dirty="0" err="1">
                <a:latin typeface="Calibri"/>
                <a:cs typeface="Calibri"/>
              </a:rPr>
              <a:t>analizde</a:t>
            </a:r>
            <a:r>
              <a:rPr sz="2200" spc="-9" dirty="0">
                <a:latin typeface="Calibri"/>
                <a:cs typeface="Calibri"/>
              </a:rPr>
              <a:t>,</a:t>
            </a:r>
            <a:r>
              <a:rPr lang="tr-TR" sz="2200" spc="-9" dirty="0">
                <a:latin typeface="Calibri"/>
                <a:cs typeface="Calibri"/>
              </a:rPr>
              <a:t> </a:t>
            </a:r>
            <a:r>
              <a:rPr sz="2200" spc="-9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çalışma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5" dirty="0" err="1">
                <a:latin typeface="Calibri"/>
                <a:cs typeface="Calibri"/>
              </a:rPr>
              <a:t>süresileri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9" dirty="0" err="1">
                <a:latin typeface="Calibri"/>
                <a:cs typeface="Calibri"/>
              </a:rPr>
              <a:t>toplanıp</a:t>
            </a:r>
            <a:r>
              <a:rPr sz="2200" spc="-9" dirty="0">
                <a:latin typeface="Calibri"/>
                <a:cs typeface="Calibri"/>
              </a:rPr>
              <a:t> </a:t>
            </a:r>
            <a:r>
              <a:rPr sz="2200" spc="-18" dirty="0" err="1">
                <a:latin typeface="Calibri"/>
                <a:cs typeface="Calibri"/>
              </a:rPr>
              <a:t>değerlendirilir</a:t>
            </a:r>
            <a:r>
              <a:rPr sz="2200" spc="-18" dirty="0">
                <a:latin typeface="Calibri"/>
                <a:cs typeface="Calibri"/>
              </a:rPr>
              <a:t>. </a:t>
            </a:r>
            <a:r>
              <a:rPr sz="2200" spc="-5" dirty="0">
                <a:latin typeface="Calibri"/>
                <a:cs typeface="Calibri"/>
              </a:rPr>
              <a:t>(C# </a:t>
            </a:r>
            <a:r>
              <a:rPr sz="2200" dirty="0" err="1">
                <a:latin typeface="Calibri"/>
                <a:cs typeface="Calibri"/>
              </a:rPr>
              <a:t>için</a:t>
            </a:r>
            <a:r>
              <a:rPr lang="tr-TR" sz="2200" dirty="0">
                <a:latin typeface="Calibri"/>
                <a:cs typeface="Calibri"/>
              </a:rPr>
              <a:t> 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8" dirty="0">
                <a:latin typeface="Calibri"/>
                <a:cs typeface="Calibri"/>
              </a:rPr>
              <a:t>stopwatch </a:t>
            </a:r>
            <a:r>
              <a:rPr sz="2200" spc="-5" dirty="0" err="1">
                <a:latin typeface="Calibri"/>
                <a:cs typeface="Calibri"/>
              </a:rPr>
              <a:t>sınıfı</a:t>
            </a:r>
            <a:r>
              <a:rPr sz="2200" spc="-23" dirty="0">
                <a:latin typeface="Calibri"/>
                <a:cs typeface="Calibri"/>
              </a:rPr>
              <a:t> </a:t>
            </a:r>
            <a:r>
              <a:rPr lang="tr-TR" sz="2200" spc="-9" dirty="0">
                <a:latin typeface="Calibri"/>
                <a:cs typeface="Calibri"/>
              </a:rPr>
              <a:t>kullanılabilir</a:t>
            </a:r>
            <a:r>
              <a:rPr sz="2200" spc="-9" dirty="0">
                <a:latin typeface="Calibri"/>
                <a:cs typeface="Calibri"/>
              </a:rPr>
              <a:t>.)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50402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7957" y="659806"/>
            <a:ext cx="328423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Algor</a:t>
            </a:r>
            <a:r>
              <a:rPr spc="5" dirty="0"/>
              <a:t>i</a:t>
            </a:r>
            <a:r>
              <a:rPr dirty="0"/>
              <a:t>tma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3090" y="1714065"/>
            <a:ext cx="6623016" cy="2658690"/>
          </a:xfrm>
          <a:prstGeom prst="rect">
            <a:avLst/>
          </a:prstGeom>
        </p:spPr>
        <p:txBody>
          <a:bodyPr vert="horz" wrap="square" lIns="0" tIns="86373" rIns="0" bIns="0" rtlCol="0" anchor="t">
            <a:spAutoFit/>
          </a:bodyPr>
          <a:lstStyle/>
          <a:p>
            <a:pPr marL="10795">
              <a:spcBef>
                <a:spcPts val="680"/>
              </a:spcBef>
              <a:buSzPct val="40909"/>
              <a:tabLst>
                <a:tab pos="81766" algn="l"/>
              </a:tabLst>
            </a:pPr>
            <a:r>
              <a:rPr sz="2400" spc="-5" dirty="0">
                <a:latin typeface="Arial"/>
                <a:cs typeface="Arial"/>
              </a:rPr>
              <a:t>Algoritmayı belirtmek</a:t>
            </a:r>
            <a:r>
              <a:rPr sz="2400" spc="27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için</a:t>
            </a:r>
            <a:endParaRPr lang="tr-TR" sz="2400">
              <a:latin typeface="Arial"/>
              <a:cs typeface="Arial"/>
            </a:endParaRPr>
          </a:p>
          <a:p>
            <a:pPr marL="633095" marR="4445" lvl="1" indent="-207010">
              <a:lnSpc>
                <a:spcPct val="70000"/>
              </a:lnSpc>
              <a:spcBef>
                <a:spcPts val="1310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Kaba kod (metinsel olarak </a:t>
            </a:r>
            <a:r>
              <a:rPr sz="2400" spc="-9" dirty="0">
                <a:latin typeface="Arial"/>
                <a:cs typeface="Arial"/>
              </a:rPr>
              <a:t>düz</a:t>
            </a:r>
            <a:r>
              <a:rPr lang="tr-TR" sz="2400" spc="-9" dirty="0">
                <a:latin typeface="Arial"/>
                <a:cs typeface="Arial"/>
              </a:rPr>
              <a:t> </a:t>
            </a:r>
            <a:r>
              <a:rPr sz="2400" spc="-9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ifade)</a:t>
            </a:r>
            <a:endParaRPr sz="2400">
              <a:latin typeface="Arial"/>
              <a:cs typeface="Arial"/>
            </a:endParaRPr>
          </a:p>
          <a:p>
            <a:pPr marL="633095" lvl="1" indent="-207645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lang="tr-TR" sz="2400" spc="-9" dirty="0">
                <a:latin typeface="Arial"/>
                <a:cs typeface="Arial"/>
              </a:rPr>
              <a:t>Akış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5" err="1">
                <a:latin typeface="Arial"/>
                <a:cs typeface="Arial"/>
              </a:rPr>
              <a:t>diyagramı</a:t>
            </a:r>
            <a:endParaRPr sz="2400">
              <a:latin typeface="Arial"/>
              <a:cs typeface="Arial"/>
            </a:endParaRPr>
          </a:p>
          <a:p>
            <a:pPr marL="633095" marR="442595" lvl="1" indent="-207010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5" dirty="0">
                <a:latin typeface="Arial"/>
                <a:cs typeface="Arial"/>
              </a:rPr>
              <a:t>N-S (Nassi-Schnederman)</a:t>
            </a:r>
            <a:r>
              <a:rPr lang="tr-TR" sz="2400" spc="-5" dirty="0">
                <a:latin typeface="Arial"/>
                <a:cs typeface="Arial"/>
              </a:rPr>
              <a:t> 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Şeması</a:t>
            </a:r>
            <a:endParaRPr sz="2400">
              <a:latin typeface="Arial"/>
              <a:cs typeface="Arial"/>
            </a:endParaRPr>
          </a:p>
          <a:p>
            <a:pPr marL="633095" lvl="1" indent="-207645">
              <a:spcBef>
                <a:spcPts val="549"/>
              </a:spcBef>
              <a:buSzPct val="75000"/>
              <a:buChar char="–"/>
              <a:tabLst>
                <a:tab pos="633976" algn="l"/>
              </a:tabLst>
            </a:pPr>
            <a:r>
              <a:rPr sz="2400" spc="-14" dirty="0">
                <a:latin typeface="Arial"/>
                <a:cs typeface="Arial"/>
              </a:rPr>
              <a:t>W-O </a:t>
            </a:r>
            <a:r>
              <a:rPr sz="2400" spc="-9" dirty="0">
                <a:latin typeface="Arial"/>
                <a:cs typeface="Arial"/>
              </a:rPr>
              <a:t>(Warnier-Orr)</a:t>
            </a:r>
            <a:r>
              <a:rPr sz="2400" spc="41" dirty="0">
                <a:latin typeface="Arial"/>
                <a:cs typeface="Arial"/>
              </a:rPr>
              <a:t> </a:t>
            </a:r>
            <a:r>
              <a:rPr sz="2400" spc="-9" dirty="0">
                <a:latin typeface="Arial"/>
                <a:cs typeface="Arial"/>
              </a:rPr>
              <a:t>Diyagramı</a:t>
            </a:r>
            <a:endParaRPr sz="2400">
              <a:latin typeface="Arial"/>
              <a:cs typeface="Arial"/>
            </a:endParaRPr>
          </a:p>
          <a:p>
            <a:pPr marL="10795">
              <a:spcBef>
                <a:spcPts val="762"/>
              </a:spcBef>
              <a:buSzPct val="40909"/>
              <a:tabLst>
                <a:tab pos="81766" algn="l"/>
              </a:tabLst>
            </a:pPr>
            <a:r>
              <a:rPr sz="2400" spc="-5" dirty="0">
                <a:latin typeface="Arial"/>
                <a:cs typeface="Arial"/>
              </a:rPr>
              <a:t>olmak üzere 4 yöntem</a:t>
            </a:r>
            <a:r>
              <a:rPr sz="2400" spc="27" dirty="0">
                <a:latin typeface="Arial"/>
                <a:cs typeface="Arial"/>
              </a:rPr>
              <a:t> </a:t>
            </a:r>
            <a:r>
              <a:rPr sz="2400" spc="-18" dirty="0">
                <a:latin typeface="Arial"/>
                <a:cs typeface="Arial"/>
              </a:rPr>
              <a:t>kullanılır.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7037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320962"/>
            <a:ext cx="629839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Kaba kod (Pseudo</a:t>
            </a:r>
            <a:r>
              <a:rPr spc="-18" dirty="0"/>
              <a:t> </a:t>
            </a:r>
            <a:r>
              <a:rPr spc="-5" dirty="0"/>
              <a:t>Code)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226448"/>
            <a:ext cx="8101192" cy="5276592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81190" indent="-70250">
              <a:lnSpc>
                <a:spcPts val="2154"/>
              </a:lnSpc>
              <a:spcBef>
                <a:spcPts val="86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Pseudo kod (Kaba kod), bir programlama dilinden ziyade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programcının</a:t>
            </a:r>
            <a:endParaRPr sz="2000">
              <a:latin typeface="Arial"/>
              <a:cs typeface="Arial"/>
            </a:endParaRPr>
          </a:p>
          <a:p>
            <a:pPr marL="11516">
              <a:lnSpc>
                <a:spcPts val="2154"/>
              </a:lnSpc>
            </a:pPr>
            <a:r>
              <a:rPr sz="2000" spc="-5" dirty="0">
                <a:latin typeface="Arial"/>
                <a:cs typeface="Arial"/>
              </a:rPr>
              <a:t>dilinde </a:t>
            </a:r>
            <a:r>
              <a:rPr sz="2000" spc="-9" dirty="0">
                <a:latin typeface="Arial"/>
                <a:cs typeface="Arial"/>
              </a:rPr>
              <a:t>yazılmış </a:t>
            </a:r>
            <a:r>
              <a:rPr sz="2000" spc="-5" dirty="0">
                <a:latin typeface="Arial"/>
                <a:cs typeface="Arial"/>
              </a:rPr>
              <a:t>ön hazırlık</a:t>
            </a:r>
            <a:r>
              <a:rPr sz="2000" spc="59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kodudur.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Gerçek bir programlama dilinin sözdizimi kurallarını</a:t>
            </a:r>
            <a:r>
              <a:rPr sz="2000" spc="6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taşımaz.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Sadece genel olarak </a:t>
            </a:r>
            <a:r>
              <a:rPr sz="2000" spc="-9" dirty="0">
                <a:latin typeface="Arial"/>
                <a:cs typeface="Arial"/>
              </a:rPr>
              <a:t>algoritmanın </a:t>
            </a:r>
            <a:r>
              <a:rPr sz="2000" spc="-5" dirty="0">
                <a:latin typeface="Arial"/>
                <a:cs typeface="Arial"/>
              </a:rPr>
              <a:t>işleyişini</a:t>
            </a:r>
            <a:r>
              <a:rPr sz="2000" spc="41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gösterir.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Kullanıcının girdiği dört sayının </a:t>
            </a:r>
            <a:r>
              <a:rPr sz="2000" spc="-9" dirty="0">
                <a:latin typeface="Arial"/>
                <a:cs typeface="Arial"/>
              </a:rPr>
              <a:t>ortalamasını </a:t>
            </a:r>
            <a:r>
              <a:rPr sz="2000" spc="-5" dirty="0">
                <a:latin typeface="Arial"/>
                <a:cs typeface="Arial"/>
              </a:rPr>
              <a:t>görüntüleyen</a:t>
            </a:r>
            <a:r>
              <a:rPr sz="2000" spc="136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algoritma: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89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A0 --&gt;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Başla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A1 --&gt; Sayaç=0 (Sayaç'ın ilk sayısı 0 olarak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başlar.)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lnSpc>
                <a:spcPts val="2036"/>
              </a:lnSpc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A2 --&gt; Sayı=? : T=T+Sayı (Sayıyı giriniz. T'ye sayıyı ekle ve</a:t>
            </a:r>
            <a:r>
              <a:rPr sz="2000" spc="5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T'yi</a:t>
            </a:r>
            <a:endParaRPr sz="2000">
              <a:latin typeface="Arial"/>
              <a:cs typeface="Arial"/>
            </a:endParaRPr>
          </a:p>
          <a:p>
            <a:pPr marL="633400">
              <a:lnSpc>
                <a:spcPts val="2036"/>
              </a:lnSpc>
            </a:pP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4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A3 --&gt; Sayaç=Sayaç+1 (Sayaç'a 1 ekle ve sayacı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marR="4607" lvl="1" indent="-207294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A4 --&gt; Sayaç&lt;4 ise A2'ye git. (Eğer sayaç 4'ten küçükse Adım </a:t>
            </a:r>
            <a:r>
              <a:rPr sz="2000" spc="-9" dirty="0">
                <a:latin typeface="Arial"/>
                <a:cs typeface="Arial"/>
              </a:rPr>
              <a:t>2'ye  </a:t>
            </a:r>
            <a:r>
              <a:rPr sz="2000" spc="-5" dirty="0">
                <a:latin typeface="Arial"/>
                <a:cs typeface="Arial"/>
              </a:rPr>
              <a:t>git.)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3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A5 --&gt; O=T/4 (Ortalama için T değerini </a:t>
            </a:r>
            <a:r>
              <a:rPr sz="2000" spc="-9" dirty="0">
                <a:latin typeface="Arial"/>
                <a:cs typeface="Arial"/>
              </a:rPr>
              <a:t>4'e</a:t>
            </a:r>
            <a:r>
              <a:rPr sz="2000" spc="18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böl)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44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A6 --&gt; O'yu </a:t>
            </a:r>
            <a:r>
              <a:rPr sz="2000" spc="-18" dirty="0">
                <a:latin typeface="Arial"/>
                <a:cs typeface="Arial"/>
              </a:rPr>
              <a:t>göster. </a:t>
            </a:r>
            <a:r>
              <a:rPr sz="2000" spc="-5" dirty="0">
                <a:latin typeface="Arial"/>
                <a:cs typeface="Arial"/>
              </a:rPr>
              <a:t>(Ortalamayı</a:t>
            </a:r>
            <a:r>
              <a:rPr sz="2000" spc="95" dirty="0">
                <a:latin typeface="Arial"/>
                <a:cs typeface="Arial"/>
              </a:rPr>
              <a:t> </a:t>
            </a:r>
            <a:r>
              <a:rPr sz="2000" spc="-18" dirty="0">
                <a:latin typeface="Arial"/>
                <a:cs typeface="Arial"/>
              </a:rPr>
              <a:t>göster.)</a:t>
            </a:r>
            <a:endParaRPr sz="2000">
              <a:latin typeface="Arial"/>
              <a:cs typeface="Arial"/>
            </a:endParaRPr>
          </a:p>
          <a:p>
            <a:pPr marL="633400" lvl="1" indent="-207870"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000" spc="-5" dirty="0">
                <a:latin typeface="Arial"/>
                <a:cs typeface="Arial"/>
              </a:rPr>
              <a:t>A7 --&gt;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Dur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87076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456023"/>
            <a:ext cx="363159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Kaba</a:t>
            </a:r>
            <a:r>
              <a:rPr spc="-73" dirty="0"/>
              <a:t> </a:t>
            </a:r>
            <a:r>
              <a:rPr spc="-5" dirty="0"/>
              <a:t>kod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24659"/>
            <a:ext cx="4641653" cy="2689104"/>
          </a:xfrm>
          <a:prstGeom prst="rect">
            <a:avLst/>
          </a:prstGeom>
        </p:spPr>
        <p:txBody>
          <a:bodyPr vert="horz" wrap="square" lIns="0" tIns="173897" rIns="0" bIns="0" rtlCol="0" anchor="t">
            <a:spAutoFit/>
          </a:bodyPr>
          <a:lstStyle/>
          <a:p>
            <a:pPr marL="10795">
              <a:spcBef>
                <a:spcPts val="1369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= Dizinin ilk</a:t>
            </a:r>
            <a:r>
              <a:rPr sz="2000" spc="-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elemanı</a:t>
            </a:r>
            <a:endParaRPr lang="tr-TR" sz="2000">
              <a:latin typeface="Arial"/>
              <a:cs typeface="Arial"/>
            </a:endParaRPr>
          </a:p>
          <a:p>
            <a:pPr marL="11430" marR="444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for (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ikinci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elemandan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dizi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sonuna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 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kadar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079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if (</a:t>
            </a:r>
            <a:r>
              <a:rPr sz="2000" spc="-5" dirty="0" err="1">
                <a:solidFill>
                  <a:srgbClr val="0000FF"/>
                </a:solidFill>
                <a:latin typeface="Arial"/>
                <a:cs typeface="Arial"/>
              </a:rPr>
              <a:t>sıradaki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 err="1">
                <a:solidFill>
                  <a:srgbClr val="0000FF"/>
                </a:solidFill>
                <a:latin typeface="Arial"/>
                <a:cs typeface="Arial"/>
              </a:rPr>
              <a:t>eleman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&lt; en</a:t>
            </a:r>
            <a:r>
              <a:rPr sz="2000" spc="3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küçük</a:t>
            </a:r>
            <a:r>
              <a:rPr lang="tr-TR" sz="2000" spc="-5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endParaRPr sz="2000" dirty="0">
              <a:latin typeface="Arial"/>
              <a:cs typeface="Arial"/>
            </a:endParaRPr>
          </a:p>
          <a:p>
            <a:pPr marL="10795">
              <a:spcBef>
                <a:spcPts val="1265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= sıradaki</a:t>
            </a:r>
            <a:r>
              <a:rPr sz="2000" spc="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</a:t>
            </a:r>
            <a:endParaRPr sz="2000">
              <a:latin typeface="Arial"/>
              <a:cs typeface="Arial"/>
            </a:endParaRPr>
          </a:p>
          <a:p>
            <a:pPr marL="11430" marR="413385">
              <a:spcBef>
                <a:spcPts val="1274"/>
              </a:spcBef>
              <a:buSzPct val="40909"/>
              <a:tabLst>
                <a:tab pos="81766" algn="l"/>
              </a:tabLst>
            </a:pP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en küçük </a:t>
            </a:r>
            <a:r>
              <a:rPr sz="2000" spc="-9" dirty="0">
                <a:solidFill>
                  <a:srgbClr val="0000FF"/>
                </a:solidFill>
                <a:latin typeface="Arial"/>
                <a:cs typeface="Arial"/>
              </a:rPr>
              <a:t>elemanı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yazdır veya  gönder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25402" y="1241004"/>
            <a:ext cx="4029082" cy="2247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86443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043157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Akış Şeması </a:t>
            </a:r>
            <a:r>
              <a:rPr spc="-5" dirty="0"/>
              <a:t>(Flow</a:t>
            </a:r>
            <a:r>
              <a:rPr spc="-86" dirty="0"/>
              <a:t> </a:t>
            </a:r>
            <a:r>
              <a:rPr spc="-5" dirty="0"/>
              <a:t>Chart)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335118"/>
            <a:ext cx="8557637" cy="4586205"/>
          </a:xfrm>
          <a:prstGeom prst="rect">
            <a:avLst/>
          </a:prstGeom>
        </p:spPr>
        <p:txBody>
          <a:bodyPr vert="horz" wrap="square" lIns="0" tIns="86373" rIns="0" bIns="0" rtlCol="0" anchor="t">
            <a:spAutoFit/>
          </a:bodyPr>
          <a:lstStyle/>
          <a:p>
            <a:pPr marL="11430" marR="11430">
              <a:lnSpc>
                <a:spcPct val="80000"/>
              </a:lnSpc>
              <a:spcBef>
                <a:spcPts val="680"/>
              </a:spcBef>
              <a:buSzPct val="40740"/>
              <a:buChar char="●"/>
              <a:tabLst>
                <a:tab pos="96737" algn="l"/>
              </a:tabLst>
            </a:pPr>
            <a:r>
              <a:rPr sz="2200" dirty="0">
                <a:latin typeface="Arial"/>
                <a:cs typeface="Arial"/>
              </a:rPr>
              <a:t>Akış </a:t>
            </a:r>
            <a:r>
              <a:rPr sz="2200" spc="-5" dirty="0">
                <a:latin typeface="Arial"/>
                <a:cs typeface="Arial"/>
              </a:rPr>
              <a:t>şeması algoritmaları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5" dirty="0">
                <a:latin typeface="Arial"/>
                <a:cs typeface="Arial"/>
              </a:rPr>
              <a:t>işlemleri birbirine oklarla </a:t>
            </a:r>
            <a:r>
              <a:rPr sz="2200" spc="-9" dirty="0">
                <a:latin typeface="Arial"/>
                <a:cs typeface="Arial"/>
              </a:rPr>
              <a:t>bağlı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değişik </a:t>
            </a:r>
            <a:r>
              <a:rPr sz="2200" dirty="0">
                <a:latin typeface="Arial"/>
                <a:cs typeface="Arial"/>
              </a:rPr>
              <a:t>tiplerdeki kutular </a:t>
            </a:r>
            <a:r>
              <a:rPr sz="2200" spc="-5" dirty="0">
                <a:latin typeface="Arial"/>
                <a:cs typeface="Arial"/>
              </a:rPr>
              <a:t>içerisinde gösteren yaygın bir </a:t>
            </a:r>
            <a:r>
              <a:rPr sz="2200" dirty="0">
                <a:latin typeface="Arial"/>
                <a:cs typeface="Arial"/>
              </a:rPr>
              <a:t>şema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18" dirty="0">
                <a:latin typeface="Arial"/>
                <a:cs typeface="Arial"/>
              </a:rPr>
              <a:t>tipidir.</a:t>
            </a:r>
            <a:endParaRPr lang="tr-TR" sz="2200" dirty="0">
              <a:latin typeface="Arial"/>
              <a:cs typeface="Arial"/>
            </a:endParaRPr>
          </a:p>
          <a:p>
            <a:pPr marL="11430" marR="618490">
              <a:lnSpc>
                <a:spcPct val="80000"/>
              </a:lnSpc>
              <a:spcBef>
                <a:spcPts val="1260"/>
              </a:spcBef>
              <a:buSzPct val="40740"/>
              <a:buChar char="●"/>
              <a:tabLst>
                <a:tab pos="96737" algn="l"/>
              </a:tabLst>
            </a:pPr>
            <a:r>
              <a:rPr sz="2200" dirty="0">
                <a:latin typeface="Arial"/>
                <a:cs typeface="Arial"/>
              </a:rPr>
              <a:t>Akış şemaları </a:t>
            </a:r>
            <a:r>
              <a:rPr sz="2200" spc="-5" dirty="0">
                <a:latin typeface="Arial"/>
                <a:cs typeface="Arial"/>
              </a:rPr>
              <a:t>çeşitli alanlardaki işlem </a:t>
            </a:r>
            <a:r>
              <a:rPr sz="2200" dirty="0">
                <a:latin typeface="Arial"/>
                <a:cs typeface="Arial"/>
              </a:rPr>
              <a:t>ve </a:t>
            </a:r>
            <a:r>
              <a:rPr sz="2200" spc="-9" dirty="0">
                <a:latin typeface="Arial"/>
                <a:cs typeface="Arial"/>
              </a:rPr>
              <a:t>uygulamaların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yönetilmesi, </a:t>
            </a:r>
            <a:r>
              <a:rPr sz="2200" spc="-5" dirty="0">
                <a:latin typeface="Arial"/>
                <a:cs typeface="Arial"/>
              </a:rPr>
              <a:t>belgelendirilmesi, tasarlanması </a:t>
            </a:r>
            <a:r>
              <a:rPr sz="2200" dirty="0">
                <a:latin typeface="Arial"/>
                <a:cs typeface="Arial"/>
              </a:rPr>
              <a:t>ve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çözümlenmesinde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spc="-14" dirty="0">
                <a:latin typeface="Arial"/>
                <a:cs typeface="Arial"/>
              </a:rPr>
              <a:t>kullanılır.</a:t>
            </a:r>
            <a:endParaRPr sz="2200" dirty="0">
              <a:latin typeface="Arial"/>
              <a:cs typeface="Arial"/>
            </a:endParaRPr>
          </a:p>
          <a:p>
            <a:pPr marL="633095" lvl="1" indent="-207645">
              <a:lnSpc>
                <a:spcPts val="2498"/>
              </a:lnSpc>
              <a:spcBef>
                <a:spcPts val="435"/>
              </a:spcBef>
              <a:buSzPct val="74074"/>
              <a:buChar char="–"/>
              <a:tabLst>
                <a:tab pos="633976" algn="l"/>
              </a:tabLst>
            </a:pPr>
            <a:r>
              <a:rPr sz="2200" dirty="0">
                <a:latin typeface="Arial"/>
                <a:cs typeface="Arial"/>
              </a:rPr>
              <a:t>Süreç </a:t>
            </a:r>
            <a:r>
              <a:rPr sz="2200" spc="-5" dirty="0">
                <a:latin typeface="Arial"/>
                <a:cs typeface="Arial"/>
              </a:rPr>
              <a:t>akışını belgelemek </a:t>
            </a:r>
            <a:r>
              <a:rPr sz="2200" dirty="0">
                <a:latin typeface="Arial"/>
                <a:cs typeface="Arial"/>
              </a:rPr>
              <a:t>için </a:t>
            </a:r>
            <a:r>
              <a:rPr sz="2200" spc="-5" dirty="0">
                <a:latin typeface="Arial"/>
                <a:cs typeface="Arial"/>
              </a:rPr>
              <a:t>oluşturulan ilk </a:t>
            </a:r>
            <a:r>
              <a:rPr sz="2200" dirty="0">
                <a:latin typeface="Arial"/>
                <a:cs typeface="Arial"/>
              </a:rPr>
              <a:t>metod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olan</a:t>
            </a:r>
            <a:endParaRPr sz="2200" dirty="0">
              <a:latin typeface="Arial"/>
              <a:cs typeface="Arial"/>
            </a:endParaRPr>
          </a:p>
          <a:p>
            <a:pPr marL="633095">
              <a:lnSpc>
                <a:spcPts val="2058"/>
              </a:lnSpc>
            </a:pPr>
            <a:r>
              <a:rPr sz="2200" dirty="0">
                <a:latin typeface="Arial"/>
                <a:cs typeface="Arial"/>
              </a:rPr>
              <a:t>"akış süreç </a:t>
            </a:r>
            <a:r>
              <a:rPr sz="2200" spc="-5" dirty="0">
                <a:latin typeface="Arial"/>
                <a:cs typeface="Arial"/>
              </a:rPr>
              <a:t>şeması" Frank </a:t>
            </a:r>
            <a:r>
              <a:rPr sz="2200" dirty="0">
                <a:latin typeface="Arial"/>
                <a:cs typeface="Arial"/>
              </a:rPr>
              <a:t>Gilbreth tarafından</a:t>
            </a:r>
            <a:r>
              <a:rPr sz="2200" spc="-159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ASME</a:t>
            </a:r>
          </a:p>
          <a:p>
            <a:pPr marL="633095" marR="327660">
              <a:lnSpc>
                <a:spcPct val="70000"/>
              </a:lnSpc>
              <a:spcBef>
                <a:spcPts val="439"/>
              </a:spcBef>
            </a:pPr>
            <a:r>
              <a:rPr sz="2200" dirty="0">
                <a:latin typeface="Arial"/>
                <a:cs typeface="Arial"/>
              </a:rPr>
              <a:t>(Amerikalı Mekanik </a:t>
            </a:r>
            <a:r>
              <a:rPr sz="2200" spc="-5" dirty="0">
                <a:latin typeface="Arial"/>
                <a:cs typeface="Arial"/>
              </a:rPr>
              <a:t>Mühendisleri </a:t>
            </a:r>
            <a:r>
              <a:rPr sz="2200" spc="-32" dirty="0">
                <a:latin typeface="Arial"/>
                <a:cs typeface="Arial"/>
              </a:rPr>
              <a:t>Topluluğu) </a:t>
            </a:r>
            <a:r>
              <a:rPr sz="2200" spc="-5" dirty="0">
                <a:latin typeface="Arial"/>
                <a:cs typeface="Arial"/>
              </a:rPr>
              <a:t>üyelerine</a:t>
            </a:r>
            <a:r>
              <a:rPr lang="tr-TR" sz="2200" spc="-5" dirty="0">
                <a:latin typeface="Arial"/>
                <a:cs typeface="Arial"/>
              </a:rPr>
              <a:t> </a:t>
            </a:r>
            <a:r>
              <a:rPr sz="2200" spc="-5" dirty="0">
                <a:latin typeface="Arial"/>
                <a:cs typeface="Arial"/>
              </a:rPr>
              <a:t> 1921'de</a:t>
            </a:r>
            <a:r>
              <a:rPr sz="2200" spc="-18" dirty="0">
                <a:latin typeface="Arial"/>
                <a:cs typeface="Arial"/>
              </a:rPr>
              <a:t> </a:t>
            </a:r>
            <a:r>
              <a:rPr sz="2200" spc="-14" dirty="0">
                <a:latin typeface="Arial"/>
                <a:cs typeface="Arial"/>
              </a:rPr>
              <a:t>sunulmuştur.</a:t>
            </a:r>
            <a:endParaRPr sz="2200" dirty="0">
              <a:latin typeface="Arial"/>
              <a:cs typeface="Arial"/>
            </a:endParaRPr>
          </a:p>
          <a:p>
            <a:pPr marL="633095" marR="487045" lvl="1" indent="-207010">
              <a:lnSpc>
                <a:spcPct val="7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200" dirty="0">
                <a:latin typeface="Arial"/>
                <a:cs typeface="Arial"/>
              </a:rPr>
              <a:t>Gilbreth'in </a:t>
            </a:r>
            <a:r>
              <a:rPr sz="2200" spc="-5" dirty="0">
                <a:latin typeface="Arial"/>
                <a:cs typeface="Arial"/>
              </a:rPr>
              <a:t>araçları endüstri </a:t>
            </a:r>
            <a:r>
              <a:rPr sz="2200" spc="-9" dirty="0">
                <a:latin typeface="Arial"/>
                <a:cs typeface="Arial"/>
              </a:rPr>
              <a:t>mühendisliği </a:t>
            </a:r>
            <a:r>
              <a:rPr sz="2200" spc="-9" dirty="0" err="1">
                <a:latin typeface="Arial"/>
                <a:cs typeface="Arial"/>
              </a:rPr>
              <a:t>uygulaması</a:t>
            </a:r>
            <a:r>
              <a:rPr lang="tr-TR" sz="2200" spc="-9" dirty="0">
                <a:latin typeface="Arial"/>
                <a:cs typeface="Arial"/>
              </a:rPr>
              <a:t> </a:t>
            </a:r>
            <a:r>
              <a:rPr sz="2200" spc="-9" dirty="0">
                <a:latin typeface="Arial"/>
                <a:cs typeface="Arial"/>
              </a:rPr>
              <a:t> </a:t>
            </a:r>
            <a:r>
              <a:rPr sz="2200" dirty="0" err="1">
                <a:latin typeface="Arial"/>
                <a:cs typeface="Arial"/>
              </a:rPr>
              <a:t>yerini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18" dirty="0" err="1">
                <a:latin typeface="Arial"/>
                <a:cs typeface="Arial"/>
              </a:rPr>
              <a:t>edinmiştir</a:t>
            </a:r>
            <a:r>
              <a:rPr sz="2200" spc="-18" dirty="0">
                <a:latin typeface="Arial"/>
                <a:cs typeface="Arial"/>
              </a:rPr>
              <a:t>.</a:t>
            </a:r>
            <a:endParaRPr lang="tr-TR" sz="2200" dirty="0">
              <a:latin typeface="Arial"/>
              <a:cs typeface="Arial"/>
            </a:endParaRPr>
          </a:p>
          <a:p>
            <a:pPr marL="633095" marR="487045" lvl="1" indent="-207010">
              <a:lnSpc>
                <a:spcPct val="70000"/>
              </a:lnSpc>
              <a:spcBef>
                <a:spcPts val="1279"/>
              </a:spcBef>
              <a:buSzPct val="74074"/>
              <a:buChar char="–"/>
              <a:tabLst>
                <a:tab pos="633976" algn="l"/>
              </a:tabLst>
            </a:pPr>
            <a:r>
              <a:rPr sz="2200" spc="-9" dirty="0">
                <a:latin typeface="Arial"/>
                <a:cs typeface="Arial"/>
              </a:rPr>
              <a:t>1930'ların </a:t>
            </a:r>
            <a:r>
              <a:rPr sz="2200" spc="-5" dirty="0" err="1">
                <a:latin typeface="Arial"/>
                <a:cs typeface="Arial"/>
              </a:rPr>
              <a:t>başlarında</a:t>
            </a:r>
            <a:r>
              <a:rPr sz="2200" spc="-5" dirty="0">
                <a:latin typeface="Arial"/>
                <a:cs typeface="Arial"/>
              </a:rPr>
              <a:t>, </a:t>
            </a:r>
            <a:r>
              <a:rPr sz="2200" spc="-5" dirty="0" err="1">
                <a:latin typeface="Arial"/>
                <a:cs typeface="Arial"/>
              </a:rPr>
              <a:t>endüstri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mühendisi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olana</a:t>
            </a:r>
            <a:r>
              <a:rPr sz="2200" spc="-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Allan</a:t>
            </a:r>
            <a:r>
              <a:rPr sz="2200" spc="-150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H.Mogensen</a:t>
            </a:r>
            <a:r>
              <a:rPr sz="2200" spc="-5" dirty="0">
                <a:latin typeface="Arial"/>
                <a:cs typeface="Arial"/>
              </a:rPr>
              <a:t> New </a:t>
            </a:r>
            <a:r>
              <a:rPr sz="2200" spc="-36" dirty="0" err="1">
                <a:latin typeface="Arial"/>
                <a:cs typeface="Arial"/>
              </a:rPr>
              <a:t>York'ta</a:t>
            </a:r>
            <a:r>
              <a:rPr sz="2200" spc="-36" dirty="0">
                <a:latin typeface="Arial"/>
                <a:cs typeface="Arial"/>
              </a:rPr>
              <a:t> </a:t>
            </a:r>
            <a:r>
              <a:rPr sz="2200" spc="-5" dirty="0" err="1">
                <a:latin typeface="Arial"/>
                <a:cs typeface="Arial"/>
              </a:rPr>
              <a:t>iş</a:t>
            </a:r>
            <a:r>
              <a:rPr sz="2200" spc="-5" dirty="0">
                <a:latin typeface="Arial"/>
                <a:cs typeface="Arial"/>
              </a:rPr>
              <a:t> dünyasında kullanılmak</a:t>
            </a:r>
            <a:r>
              <a:rPr sz="2200" spc="-41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üzere</a:t>
            </a:r>
            <a:endParaRPr sz="2200" dirty="0">
              <a:latin typeface="Arial"/>
              <a:cs typeface="Arial"/>
            </a:endParaRPr>
          </a:p>
          <a:p>
            <a:pPr marL="633095" marR="959485">
              <a:lnSpc>
                <a:spcPct val="70100"/>
              </a:lnSpc>
              <a:spcBef>
                <a:spcPts val="435"/>
              </a:spcBef>
            </a:pPr>
            <a:r>
              <a:rPr sz="2200" spc="-5" dirty="0">
                <a:latin typeface="Arial"/>
                <a:cs typeface="Arial"/>
              </a:rPr>
              <a:t>bazı endüstriyel </a:t>
            </a:r>
            <a:r>
              <a:rPr sz="2200" spc="-9" dirty="0">
                <a:latin typeface="Arial"/>
                <a:cs typeface="Arial"/>
              </a:rPr>
              <a:t>uygulamaların </a:t>
            </a:r>
            <a:r>
              <a:rPr sz="2200" spc="-5" dirty="0">
                <a:latin typeface="Arial"/>
                <a:cs typeface="Arial"/>
              </a:rPr>
              <a:t>eğitimini </a:t>
            </a:r>
            <a:r>
              <a:rPr sz="2200" dirty="0">
                <a:latin typeface="Arial"/>
                <a:cs typeface="Arial"/>
              </a:rPr>
              <a:t>vermeye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başladı.</a:t>
            </a: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26435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675" y="831327"/>
            <a:ext cx="8410699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rgbClr val="000000"/>
                </a:solidFill>
              </a:rPr>
              <a:t>Akış Şeması </a:t>
            </a:r>
            <a:r>
              <a:rPr spc="-5" dirty="0">
                <a:solidFill>
                  <a:srgbClr val="000000"/>
                </a:solidFill>
              </a:rPr>
              <a:t>Çiziminde</a:t>
            </a:r>
            <a:r>
              <a:rPr spc="-54" dirty="0">
                <a:solidFill>
                  <a:srgbClr val="000000"/>
                </a:solidFill>
              </a:rPr>
              <a:t> </a:t>
            </a:r>
            <a:r>
              <a:rPr spc="-5" dirty="0">
                <a:solidFill>
                  <a:srgbClr val="000000"/>
                </a:solidFill>
              </a:rPr>
              <a:t>kullanılan</a:t>
            </a:r>
            <a:r>
              <a:rPr lang="tr-TR" spc="-5" dirty="0">
                <a:solidFill>
                  <a:srgbClr val="000000"/>
                </a:solidFill>
              </a:rPr>
              <a:t> semboller</a:t>
            </a:r>
            <a:endParaRPr lang="tr-TR" dirty="0"/>
          </a:p>
        </p:txBody>
      </p:sp>
      <p:sp>
        <p:nvSpPr>
          <p:cNvPr id="3" name="object 3"/>
          <p:cNvSpPr/>
          <p:nvPr/>
        </p:nvSpPr>
        <p:spPr>
          <a:xfrm>
            <a:off x="1481465" y="1536745"/>
            <a:ext cx="6046096" cy="31619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9675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675" y="831327"/>
            <a:ext cx="8301629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Akış Şeması </a:t>
            </a:r>
            <a:r>
              <a:rPr spc="-5" dirty="0">
                <a:solidFill>
                  <a:schemeClr val="tx1"/>
                </a:solidFill>
              </a:rPr>
              <a:t>Çiziminde</a:t>
            </a:r>
            <a:r>
              <a:rPr spc="-54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kullanılan</a:t>
            </a:r>
            <a:r>
              <a:rPr lang="tr-TR" spc="-5" dirty="0">
                <a:solidFill>
                  <a:schemeClr val="tx1"/>
                </a:solidFill>
              </a:rPr>
              <a:t> semboller</a:t>
            </a:r>
          </a:p>
        </p:txBody>
      </p:sp>
      <p:sp>
        <p:nvSpPr>
          <p:cNvPr id="3" name="object 3"/>
          <p:cNvSpPr/>
          <p:nvPr/>
        </p:nvSpPr>
        <p:spPr>
          <a:xfrm>
            <a:off x="1480084" y="1446918"/>
            <a:ext cx="5433885" cy="3688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6506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80978"/>
            <a:ext cx="471531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Akış</a:t>
            </a:r>
            <a:r>
              <a:rPr spc="-86" dirty="0"/>
              <a:t> </a:t>
            </a:r>
            <a:r>
              <a:rPr dirty="0"/>
              <a:t>Şeması</a:t>
            </a:r>
          </a:p>
        </p:txBody>
      </p:sp>
      <p:sp>
        <p:nvSpPr>
          <p:cNvPr id="3" name="object 3"/>
          <p:cNvSpPr/>
          <p:nvPr/>
        </p:nvSpPr>
        <p:spPr>
          <a:xfrm>
            <a:off x="2546961" y="1303343"/>
            <a:ext cx="3590344" cy="4831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11101" y="6218475"/>
            <a:ext cx="5968360" cy="25785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>
                <a:latin typeface="Calibri"/>
                <a:cs typeface="Calibri"/>
              </a:rPr>
              <a:t>Akış </a:t>
            </a:r>
            <a:r>
              <a:rPr dirty="0">
                <a:latin typeface="Calibri"/>
                <a:cs typeface="Calibri"/>
              </a:rPr>
              <a:t>şemaları </a:t>
            </a:r>
            <a:r>
              <a:rPr spc="-5" dirty="0">
                <a:latin typeface="Calibri"/>
                <a:cs typeface="Calibri"/>
              </a:rPr>
              <a:t>sadece </a:t>
            </a:r>
            <a:r>
              <a:rPr spc="-9" dirty="0">
                <a:latin typeface="Calibri"/>
                <a:cs typeface="Calibri"/>
              </a:rPr>
              <a:t>programlamada </a:t>
            </a:r>
            <a:r>
              <a:rPr spc="-5" dirty="0">
                <a:latin typeface="Calibri"/>
                <a:cs typeface="Calibri"/>
              </a:rPr>
              <a:t>değil, bir </a:t>
            </a:r>
            <a:r>
              <a:rPr spc="-9" dirty="0">
                <a:latin typeface="Calibri"/>
                <a:cs typeface="Calibri"/>
              </a:rPr>
              <a:t>çok </a:t>
            </a:r>
            <a:r>
              <a:rPr dirty="0">
                <a:latin typeface="Calibri"/>
                <a:cs typeface="Calibri"/>
              </a:rPr>
              <a:t>alanda</a:t>
            </a:r>
            <a:r>
              <a:rPr spc="77" dirty="0">
                <a:latin typeface="Calibri"/>
                <a:cs typeface="Calibri"/>
              </a:rPr>
              <a:t> </a:t>
            </a:r>
            <a:r>
              <a:rPr spc="-18" dirty="0">
                <a:latin typeface="Calibri"/>
                <a:cs typeface="Calibri"/>
              </a:rPr>
              <a:t>kullanılabilir.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73267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97544"/>
            <a:ext cx="5120718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Akış</a:t>
            </a:r>
            <a:r>
              <a:rPr spc="-86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Şeması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783574" y="1305957"/>
            <a:ext cx="7451554" cy="5093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7043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35934"/>
            <a:ext cx="8591784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N-S </a:t>
            </a:r>
            <a:r>
              <a:rPr dirty="0"/>
              <a:t>(Nassi-Schnederman)</a:t>
            </a:r>
            <a:r>
              <a:rPr spc="-77" dirty="0"/>
              <a:t> </a:t>
            </a:r>
            <a:r>
              <a:rPr dirty="0"/>
              <a:t>Şeması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404272"/>
            <a:ext cx="5206037" cy="3416264"/>
          </a:xfrm>
          <a:prstGeom prst="rect">
            <a:avLst/>
          </a:prstGeom>
        </p:spPr>
        <p:txBody>
          <a:bodyPr vert="horz" wrap="square" lIns="0" tIns="94433" rIns="0" bIns="0" rtlCol="0" anchor="t">
            <a:spAutoFit/>
          </a:bodyPr>
          <a:lstStyle/>
          <a:p>
            <a:pPr marL="11430" marR="544195">
              <a:lnSpc>
                <a:spcPct val="80000"/>
              </a:lnSpc>
              <a:spcBef>
                <a:spcPts val="743"/>
              </a:spcBef>
              <a:buSzPct val="41666"/>
              <a:tabLst>
                <a:tab pos="107102" algn="l"/>
              </a:tabLst>
            </a:pPr>
            <a:r>
              <a:rPr sz="2200" dirty="0">
                <a:latin typeface="Arial"/>
                <a:cs typeface="Arial"/>
              </a:rPr>
              <a:t>Programın bir kutu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içerisinde parçalara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bölünüp ifade edilmesi.</a:t>
            </a:r>
            <a:endParaRPr lang="tr-TR" sz="2200" dirty="0">
              <a:latin typeface="Arial"/>
              <a:cs typeface="Arial"/>
            </a:endParaRPr>
          </a:p>
          <a:p>
            <a:pPr marL="11430" marR="5080">
              <a:lnSpc>
                <a:spcPct val="80000"/>
              </a:lnSpc>
              <a:spcBef>
                <a:spcPts val="1274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Bir karar (Decision)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ardından bir süreç yandaki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gibi bir diyagram ile bir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algoritma gösterir.</a:t>
            </a:r>
          </a:p>
          <a:p>
            <a:pPr marL="11430" marR="107315">
              <a:lnSpc>
                <a:spcPts val="2612"/>
              </a:lnSpc>
              <a:spcBef>
                <a:spcPts val="1242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Kararın her bir sonuç ile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>
                <a:latin typeface="Arial"/>
                <a:cs typeface="Arial"/>
              </a:rPr>
              <a:t> ilişkili için bir süreci vardır.</a:t>
            </a:r>
          </a:p>
          <a:p>
            <a:pPr marL="11430" marR="4445">
              <a:lnSpc>
                <a:spcPct val="80000"/>
              </a:lnSpc>
              <a:spcBef>
                <a:spcPts val="1297"/>
              </a:spcBef>
              <a:buSzPct val="41666"/>
              <a:tabLst>
                <a:tab pos="106526" algn="l"/>
              </a:tabLst>
            </a:pPr>
            <a:r>
              <a:rPr sz="2200" dirty="0">
                <a:latin typeface="Arial"/>
                <a:cs typeface="Arial"/>
              </a:rPr>
              <a:t>Karar </a:t>
            </a:r>
            <a:r>
              <a:rPr lang="tr-TR" sz="2200" dirty="0">
                <a:latin typeface="Arial"/>
                <a:cs typeface="Arial"/>
              </a:rPr>
              <a:t>doğru olarak </a:t>
            </a:r>
            <a:r>
              <a:rPr sz="2200" dirty="0">
                <a:latin typeface="Arial"/>
                <a:cs typeface="Arial"/>
              </a:rPr>
              <a:t>değerlendirilirse, o zaman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lang="en-US" sz="2200" dirty="0">
                <a:latin typeface="Arial"/>
                <a:cs typeface="Arial"/>
              </a:rPr>
              <a:t>Proc  2 </a:t>
            </a:r>
            <a:r>
              <a:rPr lang="en-US" sz="2200" dirty="0" err="1">
                <a:latin typeface="Arial"/>
                <a:cs typeface="Arial"/>
              </a:rPr>
              <a:t>yürütülmektedir</a:t>
            </a:r>
            <a:r>
              <a:rPr lang="en-US" sz="2200" dirty="0">
                <a:latin typeface="Arial"/>
                <a:cs typeface="Arial"/>
              </a:rPr>
              <a:t>, </a:t>
            </a:r>
            <a:r>
              <a:rPr lang="en-US" sz="2200" dirty="0" err="1">
                <a:latin typeface="Arial"/>
                <a:cs typeface="Arial"/>
              </a:rPr>
              <a:t>eğer</a:t>
            </a:r>
            <a:r>
              <a:rPr lang="tr-TR" sz="2200" dirty="0">
                <a:latin typeface="Arial"/>
                <a:cs typeface="Arial"/>
              </a:rPr>
              <a:t> </a:t>
            </a:r>
            <a:r>
              <a:rPr sz="2200" dirty="0" err="1">
                <a:latin typeface="Arial"/>
                <a:cs typeface="Arial"/>
              </a:rPr>
              <a:t>yanlış</a:t>
            </a:r>
            <a:r>
              <a:rPr sz="2200" dirty="0">
                <a:latin typeface="Arial"/>
                <a:cs typeface="Arial"/>
              </a:rPr>
              <a:t> </a:t>
            </a:r>
            <a:r>
              <a:rPr lang="tr-TR" sz="2200" dirty="0">
                <a:latin typeface="Arial"/>
                <a:cs typeface="Arial"/>
              </a:rPr>
              <a:t>ise </a:t>
            </a:r>
            <a:r>
              <a:rPr sz="2200" dirty="0">
                <a:latin typeface="Arial"/>
                <a:cs typeface="Arial"/>
              </a:rPr>
              <a:t>Proc 3 </a:t>
            </a:r>
            <a:r>
              <a:rPr sz="2200" dirty="0" err="1">
                <a:latin typeface="Arial"/>
                <a:cs typeface="Arial"/>
              </a:rPr>
              <a:t>gerçekleştirilir</a:t>
            </a:r>
            <a:r>
              <a:rPr sz="2200" dirty="0">
                <a:latin typeface="Arial"/>
                <a:cs typeface="Arial"/>
              </a:rPr>
              <a:t>.</a:t>
            </a:r>
          </a:p>
        </p:txBody>
      </p:sp>
      <p:sp>
        <p:nvSpPr>
          <p:cNvPr id="4" name="object 4"/>
          <p:cNvSpPr/>
          <p:nvPr/>
        </p:nvSpPr>
        <p:spPr>
          <a:xfrm>
            <a:off x="5680302" y="1362262"/>
            <a:ext cx="3076254" cy="26768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5329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9397" y="175119"/>
            <a:ext cx="8445639" cy="51946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0795">
              <a:spcBef>
                <a:spcPts val="91"/>
              </a:spcBef>
              <a:buSzPct val="41666"/>
              <a:tabLst>
                <a:tab pos="124953" algn="l"/>
              </a:tabLst>
            </a:pPr>
            <a:r>
              <a:rPr sz="3300" dirty="0">
                <a:latin typeface="Arial"/>
                <a:cs typeface="Arial"/>
              </a:rPr>
              <a:t>N-S (Nassi-Schnederman)</a:t>
            </a:r>
            <a:r>
              <a:rPr sz="3300" spc="-91" dirty="0">
                <a:latin typeface="Arial"/>
                <a:cs typeface="Arial"/>
              </a:rPr>
              <a:t> </a:t>
            </a:r>
            <a:r>
              <a:rPr sz="3300" dirty="0">
                <a:latin typeface="Arial"/>
                <a:cs typeface="Arial"/>
              </a:rPr>
              <a:t>Şeması</a:t>
            </a:r>
            <a:endParaRPr lang="tr-TR" sz="33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4960" y="781147"/>
            <a:ext cx="6881951" cy="59554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3236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767841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18" dirty="0"/>
              <a:t>W-O </a:t>
            </a:r>
            <a:r>
              <a:rPr spc="-9" dirty="0"/>
              <a:t>(Warnier-Orr)</a:t>
            </a:r>
            <a:r>
              <a:rPr spc="-73" dirty="0"/>
              <a:t> </a:t>
            </a:r>
            <a:r>
              <a:rPr spc="-5" dirty="0"/>
              <a:t>Diyagramı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83615"/>
            <a:ext cx="7221917" cy="904762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Programların </a:t>
            </a:r>
            <a:r>
              <a:rPr sz="2900" dirty="0">
                <a:latin typeface="Arial"/>
                <a:cs typeface="Arial"/>
              </a:rPr>
              <a:t>küme </a:t>
            </a:r>
            <a:r>
              <a:rPr sz="2900" spc="-5" dirty="0">
                <a:latin typeface="Arial"/>
                <a:cs typeface="Arial"/>
              </a:rPr>
              <a:t>parantezi </a:t>
            </a:r>
            <a:r>
              <a:rPr sz="2900" dirty="0">
                <a:latin typeface="Arial"/>
                <a:cs typeface="Arial"/>
              </a:rPr>
              <a:t>şeklinde</a:t>
            </a:r>
            <a:r>
              <a:rPr sz="2900" spc="-73" dirty="0">
                <a:latin typeface="Arial"/>
                <a:cs typeface="Arial"/>
              </a:rPr>
              <a:t> </a:t>
            </a:r>
            <a:r>
              <a:rPr sz="2900" spc="-9" dirty="0">
                <a:latin typeface="Arial"/>
                <a:cs typeface="Arial"/>
              </a:rPr>
              <a:t>ifade  </a:t>
            </a:r>
            <a:r>
              <a:rPr sz="2900" spc="-5" dirty="0">
                <a:latin typeface="Arial"/>
                <a:cs typeface="Arial"/>
              </a:rPr>
              <a:t>edilmesi.</a:t>
            </a:r>
            <a:endParaRPr sz="29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46803" y="2370070"/>
            <a:ext cx="5565172" cy="3832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58014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5541635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</a:t>
            </a:r>
            <a:r>
              <a:rPr spc="-131" dirty="0"/>
              <a:t> </a:t>
            </a:r>
            <a:r>
              <a:rPr spc="-63" dirty="0"/>
              <a:t>Tarihi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31975"/>
            <a:ext cx="8435743" cy="5004859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74281" indent="-63340">
              <a:lnSpc>
                <a:spcPts val="1959"/>
              </a:lnSpc>
              <a:spcBef>
                <a:spcPts val="95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spc="5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1600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Babilliler bilinen ilk </a:t>
            </a:r>
            <a:r>
              <a:rPr sz="1800" dirty="0">
                <a:latin typeface="Arial"/>
                <a:cs typeface="Arial"/>
              </a:rPr>
              <a:t>çarpanlara </a:t>
            </a:r>
            <a:r>
              <a:rPr sz="1800" spc="-5" dirty="0">
                <a:latin typeface="Arial"/>
                <a:cs typeface="Arial"/>
              </a:rPr>
              <a:t>ayırma ve </a:t>
            </a:r>
            <a:r>
              <a:rPr sz="1800" dirty="0">
                <a:latin typeface="Arial"/>
                <a:cs typeface="Arial"/>
              </a:rPr>
              <a:t>kök</a:t>
            </a:r>
            <a:r>
              <a:rPr sz="1800" spc="-73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bulma</a:t>
            </a:r>
            <a:endParaRPr sz="1800">
              <a:latin typeface="Arial"/>
              <a:cs typeface="Arial"/>
            </a:endParaRPr>
          </a:p>
          <a:p>
            <a:pPr marL="11516">
              <a:lnSpc>
                <a:spcPts val="1959"/>
              </a:lnSpc>
            </a:pPr>
            <a:r>
              <a:rPr sz="1800" spc="-5" dirty="0">
                <a:latin typeface="Arial"/>
                <a:cs typeface="Arial"/>
              </a:rPr>
              <a:t>algoritmasını</a:t>
            </a:r>
            <a:r>
              <a:rPr sz="1800" spc="-36" dirty="0">
                <a:latin typeface="Arial"/>
                <a:cs typeface="Arial"/>
              </a:rPr>
              <a:t> </a:t>
            </a:r>
            <a:r>
              <a:rPr sz="1800" spc="-9" dirty="0">
                <a:latin typeface="Arial"/>
                <a:cs typeface="Arial"/>
              </a:rPr>
              <a:t>geliştirdiler.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300 </a:t>
            </a:r>
            <a:r>
              <a:rPr sz="1800" dirty="0">
                <a:latin typeface="Arial"/>
                <a:cs typeface="Arial"/>
              </a:rPr>
              <a:t>- </a:t>
            </a:r>
            <a:r>
              <a:rPr sz="1800" spc="-5" dirty="0">
                <a:latin typeface="Arial"/>
                <a:cs typeface="Arial"/>
              </a:rPr>
              <a:t>Öklid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algoritması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25"/>
              </a:spcBef>
              <a:buSzPct val="40000"/>
              <a:buChar char="●"/>
              <a:tabLst>
                <a:tab pos="74856" algn="l"/>
              </a:tabLst>
            </a:pPr>
            <a:r>
              <a:rPr sz="1800" spc="-23" dirty="0">
                <a:latin typeface="Arial"/>
                <a:cs typeface="Arial"/>
              </a:rPr>
              <a:t>Yaklaşık </a:t>
            </a:r>
            <a:r>
              <a:rPr sz="1800" dirty="0">
                <a:latin typeface="Arial"/>
                <a:cs typeface="Arial"/>
              </a:rPr>
              <a:t>MÖ </a:t>
            </a:r>
            <a:r>
              <a:rPr sz="1800" spc="-5" dirty="0">
                <a:latin typeface="Arial"/>
                <a:cs typeface="Arial"/>
              </a:rPr>
              <a:t>200 </a:t>
            </a:r>
            <a:r>
              <a:rPr sz="1800" dirty="0">
                <a:latin typeface="Arial"/>
                <a:cs typeface="Arial"/>
              </a:rPr>
              <a:t>- Eratosthenes</a:t>
            </a:r>
            <a:r>
              <a:rPr sz="1800" spc="-77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Elemesi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263 - Gaussal </a:t>
            </a:r>
            <a:r>
              <a:rPr sz="1800" spc="-5" dirty="0">
                <a:latin typeface="Arial"/>
                <a:cs typeface="Arial"/>
              </a:rPr>
              <a:t>eleme, Liu Hui tarafından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tanımlandı.</a:t>
            </a:r>
            <a:endParaRPr sz="1800">
              <a:latin typeface="Arial"/>
              <a:cs typeface="Arial"/>
            </a:endParaRPr>
          </a:p>
          <a:p>
            <a:pPr marL="11516" marR="315548">
              <a:lnSpc>
                <a:spcPts val="1741"/>
              </a:lnSpc>
              <a:spcBef>
                <a:spcPts val="1260"/>
              </a:spcBef>
              <a:buSzPct val="40000"/>
              <a:buChar char="●"/>
              <a:tabLst>
                <a:tab pos="74856" algn="l"/>
              </a:tabLst>
            </a:pPr>
            <a:r>
              <a:rPr sz="1800" spc="-5" dirty="0">
                <a:latin typeface="Arial"/>
                <a:cs typeface="Arial"/>
              </a:rPr>
              <a:t>813 </a:t>
            </a:r>
            <a:r>
              <a:rPr sz="1800" dirty="0">
                <a:latin typeface="Arial"/>
                <a:cs typeface="Arial"/>
              </a:rPr>
              <a:t>ve </a:t>
            </a:r>
            <a:r>
              <a:rPr sz="1800" spc="-5" dirty="0">
                <a:latin typeface="Arial"/>
                <a:cs typeface="Arial"/>
              </a:rPr>
              <a:t>833 </a:t>
            </a:r>
            <a:r>
              <a:rPr sz="1800" spc="-9" dirty="0">
                <a:latin typeface="Arial"/>
                <a:cs typeface="Arial"/>
              </a:rPr>
              <a:t>yılları </a:t>
            </a:r>
            <a:r>
              <a:rPr sz="1800" spc="-5" dirty="0">
                <a:latin typeface="Arial"/>
                <a:cs typeface="Arial"/>
              </a:rPr>
              <a:t>arasında </a:t>
            </a:r>
            <a:r>
              <a:rPr sz="1800" dirty="0">
                <a:latin typeface="Arial"/>
                <a:cs typeface="Arial"/>
              </a:rPr>
              <a:t>Harezmi doğrusal ve </a:t>
            </a:r>
            <a:r>
              <a:rPr sz="1800" spc="-5" dirty="0">
                <a:latin typeface="Arial"/>
                <a:cs typeface="Arial"/>
              </a:rPr>
              <a:t>ikinci dereceden denklemleri  </a:t>
            </a:r>
            <a:r>
              <a:rPr sz="1800" dirty="0">
                <a:latin typeface="Arial"/>
                <a:cs typeface="Arial"/>
              </a:rPr>
              <a:t>çözmek </a:t>
            </a:r>
            <a:r>
              <a:rPr sz="1800" spc="-5" dirty="0">
                <a:latin typeface="Arial"/>
                <a:cs typeface="Arial"/>
              </a:rPr>
              <a:t>için bir algoritma </a:t>
            </a:r>
            <a:r>
              <a:rPr sz="1800" dirty="0">
                <a:latin typeface="Arial"/>
                <a:cs typeface="Arial"/>
              </a:rPr>
              <a:t>geliştirdi. Algoritma </a:t>
            </a:r>
            <a:r>
              <a:rPr sz="1800" spc="-5" dirty="0">
                <a:latin typeface="Arial"/>
                <a:cs typeface="Arial"/>
              </a:rPr>
              <a:t>ismi bu </a:t>
            </a:r>
            <a:r>
              <a:rPr sz="1800" dirty="0">
                <a:latin typeface="Arial"/>
                <a:cs typeface="Arial"/>
              </a:rPr>
              <a:t>kişinin </a:t>
            </a:r>
            <a:r>
              <a:rPr sz="1800" spc="-5" dirty="0">
                <a:latin typeface="Arial"/>
                <a:cs typeface="Arial"/>
              </a:rPr>
              <a:t>adından</a:t>
            </a:r>
            <a:r>
              <a:rPr sz="1800" spc="-199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türetilmiştir</a:t>
            </a:r>
            <a:endParaRPr sz="1800">
              <a:latin typeface="Arial"/>
              <a:cs typeface="Arial"/>
            </a:endParaRPr>
          </a:p>
          <a:p>
            <a:pPr marL="11516" marR="485415">
              <a:lnSpc>
                <a:spcPct val="80000"/>
              </a:lnSpc>
              <a:spcBef>
                <a:spcPts val="127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1614 - John </a:t>
            </a:r>
            <a:r>
              <a:rPr sz="1800" spc="-5" dirty="0">
                <a:latin typeface="Arial"/>
                <a:cs typeface="Arial"/>
              </a:rPr>
              <a:t>Napier logaritmayi kullanan hesaplamaları </a:t>
            </a:r>
            <a:r>
              <a:rPr sz="1800" dirty="0">
                <a:latin typeface="Arial"/>
                <a:cs typeface="Arial"/>
              </a:rPr>
              <a:t>yapmak </a:t>
            </a:r>
            <a:r>
              <a:rPr sz="1800" spc="-5" dirty="0">
                <a:latin typeface="Arial"/>
                <a:cs typeface="Arial"/>
              </a:rPr>
              <a:t>için bir </a:t>
            </a:r>
            <a:r>
              <a:rPr sz="1800" dirty="0">
                <a:latin typeface="Arial"/>
                <a:cs typeface="Arial"/>
              </a:rPr>
              <a:t>metod  geliştirdi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1671 - Newton-Raphson </a:t>
            </a:r>
            <a:r>
              <a:rPr sz="1800" spc="-5" dirty="0">
                <a:latin typeface="Arial"/>
                <a:cs typeface="Arial"/>
              </a:rPr>
              <a:t>metodu, </a:t>
            </a:r>
            <a:r>
              <a:rPr sz="1800" dirty="0">
                <a:latin typeface="Arial"/>
                <a:cs typeface="Arial"/>
              </a:rPr>
              <a:t>Isaac Newton </a:t>
            </a:r>
            <a:r>
              <a:rPr sz="1800" spc="-5" dirty="0">
                <a:latin typeface="Arial"/>
                <a:cs typeface="Arial"/>
              </a:rPr>
              <a:t>tarafindan</a:t>
            </a:r>
            <a:r>
              <a:rPr sz="1800" spc="-17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geliştirildi.</a:t>
            </a:r>
            <a:endParaRPr sz="1800">
              <a:latin typeface="Arial"/>
              <a:cs typeface="Arial"/>
            </a:endParaRPr>
          </a:p>
          <a:p>
            <a:pPr marL="11516" marR="4607">
              <a:lnSpc>
                <a:spcPct val="80000"/>
              </a:lnSpc>
              <a:spcBef>
                <a:spcPts val="1274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1690 - Newton-Raphson methodu </a:t>
            </a:r>
            <a:r>
              <a:rPr sz="1800" spc="-5" dirty="0">
                <a:latin typeface="Arial"/>
                <a:cs typeface="Arial"/>
              </a:rPr>
              <a:t>bağımsız olarak </a:t>
            </a:r>
            <a:r>
              <a:rPr sz="1800" dirty="0">
                <a:latin typeface="Arial"/>
                <a:cs typeface="Arial"/>
              </a:rPr>
              <a:t>Joseph Raphson </a:t>
            </a:r>
            <a:r>
              <a:rPr sz="1800" spc="-5" dirty="0">
                <a:latin typeface="Arial"/>
                <a:cs typeface="Arial"/>
              </a:rPr>
              <a:t>tarafından</a:t>
            </a:r>
            <a:r>
              <a:rPr sz="1800" spc="-19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da  </a:t>
            </a:r>
            <a:r>
              <a:rPr sz="1800" dirty="0">
                <a:latin typeface="Arial"/>
                <a:cs typeface="Arial"/>
              </a:rPr>
              <a:t>bulundu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25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1805 - </a:t>
            </a:r>
            <a:r>
              <a:rPr sz="1800" spc="-9" dirty="0">
                <a:latin typeface="Arial"/>
                <a:cs typeface="Arial"/>
              </a:rPr>
              <a:t>Cooley-Tukey </a:t>
            </a:r>
            <a:r>
              <a:rPr sz="1800" spc="-5" dirty="0">
                <a:latin typeface="Arial"/>
                <a:cs typeface="Arial"/>
              </a:rPr>
              <a:t>algoritmasi </a:t>
            </a:r>
            <a:r>
              <a:rPr sz="1800" dirty="0">
                <a:latin typeface="Arial"/>
                <a:cs typeface="Arial"/>
              </a:rPr>
              <a:t>Carl Friedrich Gauss </a:t>
            </a:r>
            <a:r>
              <a:rPr sz="1800" spc="-5" dirty="0">
                <a:latin typeface="Arial"/>
                <a:cs typeface="Arial"/>
              </a:rPr>
              <a:t>tarafından</a:t>
            </a:r>
            <a:r>
              <a:rPr sz="1800" spc="-1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biliniyordu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1926 - Boruvka</a:t>
            </a:r>
            <a:r>
              <a:rPr sz="1800" spc="-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algoritması</a:t>
            </a:r>
            <a:endParaRPr sz="1800">
              <a:latin typeface="Arial"/>
              <a:cs typeface="Arial"/>
            </a:endParaRPr>
          </a:p>
          <a:p>
            <a:pPr marL="74281" indent="-63340">
              <a:spcBef>
                <a:spcPts val="839"/>
              </a:spcBef>
              <a:buSzPct val="40000"/>
              <a:buChar char="●"/>
              <a:tabLst>
                <a:tab pos="74856" algn="l"/>
              </a:tabLst>
            </a:pPr>
            <a:r>
              <a:rPr sz="1800" dirty="0">
                <a:latin typeface="Arial"/>
                <a:cs typeface="Arial"/>
              </a:rPr>
              <a:t>1934 - </a:t>
            </a:r>
            <a:r>
              <a:rPr sz="1800" spc="-5" dirty="0">
                <a:latin typeface="Arial"/>
                <a:cs typeface="Arial"/>
              </a:rPr>
              <a:t>Delaunay </a:t>
            </a:r>
            <a:r>
              <a:rPr sz="1800" dirty="0">
                <a:latin typeface="Arial"/>
                <a:cs typeface="Arial"/>
              </a:rPr>
              <a:t>üçgen </a:t>
            </a:r>
            <a:r>
              <a:rPr sz="1800" spc="-5" dirty="0">
                <a:latin typeface="Arial"/>
                <a:cs typeface="Arial"/>
              </a:rPr>
              <a:t>bölümlemesi </a:t>
            </a:r>
            <a:r>
              <a:rPr sz="1800" dirty="0">
                <a:latin typeface="Arial"/>
                <a:cs typeface="Arial"/>
              </a:rPr>
              <a:t>Boris </a:t>
            </a:r>
            <a:r>
              <a:rPr sz="1800" spc="-5" dirty="0">
                <a:latin typeface="Arial"/>
                <a:cs typeface="Arial"/>
              </a:rPr>
              <a:t>Delaunay tarafından</a:t>
            </a:r>
            <a:r>
              <a:rPr sz="1800" spc="-131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geliştirildi</a:t>
            </a:r>
            <a:endParaRPr sz="1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6733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2945"/>
            <a:ext cx="8595372" cy="596404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3800" spc="-5" dirty="0"/>
              <a:t>Bilgisayarda </a:t>
            </a:r>
            <a:r>
              <a:rPr sz="3800" dirty="0"/>
              <a:t>Önemli Algoritmaların</a:t>
            </a:r>
            <a:r>
              <a:rPr sz="3800" spc="-322" dirty="0"/>
              <a:t> </a:t>
            </a:r>
            <a:r>
              <a:rPr sz="3800" spc="-63" dirty="0"/>
              <a:t>Tarihi</a:t>
            </a:r>
            <a:endParaRPr lang="tr-TR" sz="3800" spc="-63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26448"/>
            <a:ext cx="8367221" cy="4927778"/>
          </a:xfrm>
          <a:prstGeom prst="rect">
            <a:avLst/>
          </a:prstGeom>
        </p:spPr>
        <p:txBody>
          <a:bodyPr vert="horz" wrap="square" lIns="0" tIns="10941" rIns="0" bIns="0" rtlCol="0">
            <a:spAutoFit/>
          </a:bodyPr>
          <a:lstStyle/>
          <a:p>
            <a:pPr marL="81190" indent="-70250">
              <a:lnSpc>
                <a:spcPts val="2154"/>
              </a:lnSpc>
              <a:spcBef>
                <a:spcPts val="86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Bilgisayar </a:t>
            </a:r>
            <a:r>
              <a:rPr sz="2000" spc="-9" dirty="0">
                <a:latin typeface="Arial"/>
                <a:cs typeface="Arial"/>
              </a:rPr>
              <a:t>alanında </a:t>
            </a:r>
            <a:r>
              <a:rPr sz="2000" spc="-5" dirty="0">
                <a:latin typeface="Arial"/>
                <a:cs typeface="Arial"/>
              </a:rPr>
              <a:t>yüzlerce algoritma </a:t>
            </a:r>
            <a:r>
              <a:rPr sz="2000" spc="-18" dirty="0">
                <a:latin typeface="Arial"/>
                <a:cs typeface="Arial"/>
              </a:rPr>
              <a:t>mevcuttur. </a:t>
            </a:r>
            <a:r>
              <a:rPr sz="2000" spc="-5" dirty="0">
                <a:latin typeface="Arial"/>
                <a:cs typeface="Arial"/>
              </a:rPr>
              <a:t>Aşağıda bazı</a:t>
            </a:r>
            <a:endParaRPr sz="2000">
              <a:latin typeface="Arial"/>
              <a:cs typeface="Arial"/>
            </a:endParaRPr>
          </a:p>
          <a:p>
            <a:pPr marL="11516">
              <a:lnSpc>
                <a:spcPts val="2154"/>
              </a:lnSpc>
            </a:pPr>
            <a:r>
              <a:rPr sz="2000" spc="-5" dirty="0">
                <a:latin typeface="Arial"/>
                <a:cs typeface="Arial"/>
              </a:rPr>
              <a:t>algoritmalara yer</a:t>
            </a:r>
            <a:r>
              <a:rPr sz="2000" spc="27" dirty="0">
                <a:latin typeface="Arial"/>
                <a:cs typeface="Arial"/>
              </a:rPr>
              <a:t> </a:t>
            </a:r>
            <a:r>
              <a:rPr sz="2000" spc="-14" dirty="0">
                <a:latin typeface="Arial"/>
                <a:cs typeface="Arial"/>
              </a:rPr>
              <a:t>verilmiştir.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1945 - Birleştirmeli sıralama John von </a:t>
            </a:r>
            <a:r>
              <a:rPr sz="2000" spc="-9" dirty="0">
                <a:latin typeface="Arial"/>
                <a:cs typeface="Arial"/>
              </a:rPr>
              <a:t>Neumann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14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1952 - </a:t>
            </a:r>
            <a:r>
              <a:rPr sz="2000" spc="-9" dirty="0">
                <a:latin typeface="Arial"/>
                <a:cs typeface="Arial"/>
              </a:rPr>
              <a:t>Huffman </a:t>
            </a:r>
            <a:r>
              <a:rPr sz="2000" spc="-5" dirty="0">
                <a:latin typeface="Arial"/>
                <a:cs typeface="Arial"/>
              </a:rPr>
              <a:t>kodlaması </a:t>
            </a:r>
            <a:r>
              <a:rPr sz="2000" spc="-9" dirty="0">
                <a:latin typeface="Arial"/>
                <a:cs typeface="Arial"/>
              </a:rPr>
              <a:t>David </a:t>
            </a:r>
            <a:r>
              <a:rPr sz="2000" spc="-5" dirty="0">
                <a:latin typeface="Arial"/>
                <a:cs typeface="Arial"/>
              </a:rPr>
              <a:t>A. </a:t>
            </a:r>
            <a:r>
              <a:rPr sz="2000" spc="-9" dirty="0">
                <a:latin typeface="Arial"/>
                <a:cs typeface="Arial"/>
              </a:rPr>
              <a:t>Huffman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9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1957 - Prim algoritması Robert Prim tarafından</a:t>
            </a:r>
            <a:r>
              <a:rPr sz="2000" spc="82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1960 - Hızlı Sıralama C. A. R. </a:t>
            </a:r>
            <a:r>
              <a:rPr sz="2000" spc="-9" dirty="0">
                <a:latin typeface="Arial"/>
                <a:cs typeface="Arial"/>
              </a:rPr>
              <a:t>Hoare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8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1973 - </a:t>
            </a:r>
            <a:r>
              <a:rPr sz="2000" spc="-9" dirty="0">
                <a:latin typeface="Arial"/>
                <a:cs typeface="Arial"/>
              </a:rPr>
              <a:t>RSA </a:t>
            </a:r>
            <a:r>
              <a:rPr sz="2000" spc="-5" dirty="0">
                <a:latin typeface="Arial"/>
                <a:cs typeface="Arial"/>
              </a:rPr>
              <a:t>şifreleme algoritması </a:t>
            </a:r>
            <a:r>
              <a:rPr sz="2000" spc="-9" dirty="0">
                <a:latin typeface="Arial"/>
                <a:cs typeface="Arial"/>
              </a:rPr>
              <a:t>Clifford </a:t>
            </a:r>
            <a:r>
              <a:rPr sz="2000" spc="-5" dirty="0">
                <a:latin typeface="Arial"/>
                <a:cs typeface="Arial"/>
              </a:rPr>
              <a:t>Cocks tarafından</a:t>
            </a:r>
            <a:r>
              <a:rPr sz="2000" spc="-1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0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1975 - Genetik </a:t>
            </a:r>
            <a:r>
              <a:rPr sz="2000" spc="-9" dirty="0">
                <a:latin typeface="Arial"/>
                <a:cs typeface="Arial"/>
              </a:rPr>
              <a:t>algoritma </a:t>
            </a:r>
            <a:r>
              <a:rPr sz="2000" spc="-5" dirty="0">
                <a:latin typeface="Arial"/>
                <a:cs typeface="Arial"/>
              </a:rPr>
              <a:t>John Holland tarafından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popülerleştirildi</a:t>
            </a:r>
            <a:endParaRPr sz="2000">
              <a:latin typeface="Arial"/>
              <a:cs typeface="Arial"/>
            </a:endParaRPr>
          </a:p>
          <a:p>
            <a:pPr marL="11516" marR="4607">
              <a:lnSpc>
                <a:spcPct val="80000"/>
              </a:lnSpc>
              <a:spcBef>
                <a:spcPts val="1279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1978 - LZ78 algoritması LZ77 algoritmasından Abraham </a:t>
            </a:r>
            <a:r>
              <a:rPr sz="2000" spc="-9" dirty="0">
                <a:latin typeface="Arial"/>
                <a:cs typeface="Arial"/>
              </a:rPr>
              <a:t>Lempel </a:t>
            </a:r>
            <a:r>
              <a:rPr sz="2000" spc="-5" dirty="0">
                <a:latin typeface="Arial"/>
                <a:cs typeface="Arial"/>
              </a:rPr>
              <a:t>ve Jacob  Ziv tarafından</a:t>
            </a:r>
            <a:r>
              <a:rPr sz="2000" spc="18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1984 - </a:t>
            </a:r>
            <a:r>
              <a:rPr sz="2000" spc="-9" dirty="0">
                <a:latin typeface="Arial"/>
                <a:cs typeface="Arial"/>
              </a:rPr>
              <a:t>LZW </a:t>
            </a:r>
            <a:r>
              <a:rPr sz="2000" spc="-5" dirty="0">
                <a:latin typeface="Arial"/>
                <a:cs typeface="Arial"/>
              </a:rPr>
              <a:t>algoritması LZ78'den </a:t>
            </a:r>
            <a:r>
              <a:rPr sz="2000" spc="-50" dirty="0">
                <a:latin typeface="Arial"/>
                <a:cs typeface="Arial"/>
              </a:rPr>
              <a:t>Terry </a:t>
            </a:r>
            <a:r>
              <a:rPr sz="2000" spc="-14" dirty="0">
                <a:latin typeface="Arial"/>
                <a:cs typeface="Arial"/>
              </a:rPr>
              <a:t>Welch </a:t>
            </a:r>
            <a:r>
              <a:rPr sz="2000" spc="-5" dirty="0">
                <a:latin typeface="Arial"/>
                <a:cs typeface="Arial"/>
              </a:rPr>
              <a:t>tarafından</a:t>
            </a:r>
            <a:r>
              <a:rPr sz="2000" spc="14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84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1994 - Shor'un algoritması Peter Shor tarafından</a:t>
            </a:r>
            <a:r>
              <a:rPr sz="2000" spc="91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geliştirildi</a:t>
            </a:r>
            <a:endParaRPr sz="2000">
              <a:latin typeface="Arial"/>
              <a:cs typeface="Arial"/>
            </a:endParaRPr>
          </a:p>
          <a:p>
            <a:pPr marL="81190" indent="-70250">
              <a:spcBef>
                <a:spcPts val="793"/>
              </a:spcBef>
              <a:buSzPct val="40909"/>
              <a:buChar char="●"/>
              <a:tabLst>
                <a:tab pos="81766" algn="l"/>
              </a:tabLst>
            </a:pPr>
            <a:r>
              <a:rPr sz="2000" spc="-5" dirty="0">
                <a:latin typeface="Arial"/>
                <a:cs typeface="Arial"/>
              </a:rPr>
              <a:t>2001 - LZMA sıkıştırma</a:t>
            </a:r>
            <a:r>
              <a:rPr sz="2000" spc="-50" dirty="0">
                <a:latin typeface="Arial"/>
                <a:cs typeface="Arial"/>
              </a:rPr>
              <a:t> </a:t>
            </a:r>
            <a:r>
              <a:rPr sz="2000" spc="-9" dirty="0">
                <a:latin typeface="Arial"/>
                <a:cs typeface="Arial"/>
              </a:rPr>
              <a:t>algoritması</a:t>
            </a:r>
            <a:endParaRPr sz="20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99850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5731" y="352630"/>
            <a:ext cx="8734175" cy="934958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sz="3000" spc="-82" dirty="0"/>
              <a:t>Yeni </a:t>
            </a:r>
            <a:r>
              <a:rPr sz="3000" spc="-5" dirty="0"/>
              <a:t>algoritma geliştirdim!!! </a:t>
            </a:r>
            <a:r>
              <a:rPr sz="3000" dirty="0"/>
              <a:t>Bunu </a:t>
            </a:r>
            <a:r>
              <a:rPr sz="3000" spc="-5" dirty="0"/>
              <a:t>bir ortama</a:t>
            </a:r>
            <a:r>
              <a:rPr lang="tr-TR" sz="3000" spc="-5" dirty="0"/>
              <a:t> </a:t>
            </a:r>
            <a:r>
              <a:rPr sz="3000" spc="-5" dirty="0"/>
              <a:t> uygulamadığınız </a:t>
            </a:r>
            <a:r>
              <a:rPr sz="3000" dirty="0"/>
              <a:t>sürece</a:t>
            </a:r>
            <a:r>
              <a:rPr sz="3000" spc="-36" dirty="0"/>
              <a:t> </a:t>
            </a:r>
            <a:r>
              <a:rPr sz="3000" dirty="0"/>
              <a:t>sevinmeyin.</a:t>
            </a:r>
            <a:endParaRPr lang="tr-TR" sz="30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48559"/>
            <a:ext cx="8434016" cy="5368828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116891">
              <a:lnSpc>
                <a:spcPct val="90000"/>
              </a:lnSpc>
              <a:spcBef>
                <a:spcPts val="385"/>
              </a:spcBef>
              <a:buSzPct val="40740"/>
              <a:buChar char="●"/>
              <a:tabLst>
                <a:tab pos="96737" algn="l"/>
              </a:tabLst>
            </a:pPr>
            <a:r>
              <a:rPr sz="2400" spc="-14" dirty="0">
                <a:latin typeface="Arial"/>
                <a:cs typeface="Arial"/>
              </a:rPr>
              <a:t>Algoritmalar, </a:t>
            </a:r>
            <a:r>
              <a:rPr sz="2400" dirty="0">
                <a:latin typeface="Arial"/>
                <a:cs typeface="Arial"/>
              </a:rPr>
              <a:t>tek </a:t>
            </a:r>
            <a:r>
              <a:rPr sz="2400" spc="-5" dirty="0">
                <a:latin typeface="Arial"/>
                <a:cs typeface="Arial"/>
              </a:rPr>
              <a:t>başlarına, genellikle patent verilebilir  </a:t>
            </a:r>
            <a:r>
              <a:rPr sz="2400" spc="-18" dirty="0">
                <a:latin typeface="Arial"/>
                <a:cs typeface="Arial"/>
              </a:rPr>
              <a:t>değildirler. </a:t>
            </a:r>
            <a:r>
              <a:rPr sz="2400" dirty="0">
                <a:latin typeface="Arial"/>
                <a:cs typeface="Arial"/>
              </a:rPr>
              <a:t>Amerika Birleşik </a:t>
            </a:r>
            <a:r>
              <a:rPr sz="2400" spc="-5" dirty="0">
                <a:latin typeface="Arial"/>
                <a:cs typeface="Arial"/>
              </a:rPr>
              <a:t>Devletleri'nde </a:t>
            </a:r>
            <a:r>
              <a:rPr sz="2400" dirty="0">
                <a:latin typeface="Arial"/>
                <a:cs typeface="Arial"/>
              </a:rPr>
              <a:t>soyut</a:t>
            </a:r>
            <a:r>
              <a:rPr sz="2400" spc="-168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kavramların,  sayıların </a:t>
            </a:r>
            <a:r>
              <a:rPr sz="2400" dirty="0">
                <a:latin typeface="Arial"/>
                <a:cs typeface="Arial"/>
              </a:rPr>
              <a:t>ve </a:t>
            </a:r>
            <a:r>
              <a:rPr sz="2400" spc="-5" dirty="0">
                <a:latin typeface="Arial"/>
                <a:cs typeface="Arial"/>
              </a:rPr>
              <a:t>işaretlerin </a:t>
            </a:r>
            <a:r>
              <a:rPr sz="2400" dirty="0">
                <a:latin typeface="Arial"/>
                <a:cs typeface="Arial"/>
              </a:rPr>
              <a:t>yalnızca </a:t>
            </a:r>
            <a:r>
              <a:rPr sz="2400" spc="-5" dirty="0">
                <a:latin typeface="Arial"/>
                <a:cs typeface="Arial"/>
              </a:rPr>
              <a:t>basit </a:t>
            </a:r>
            <a:r>
              <a:rPr sz="2400" dirty="0">
                <a:latin typeface="Arial"/>
                <a:cs typeface="Arial"/>
              </a:rPr>
              <a:t>yönlendirmelerinden  </a:t>
            </a:r>
            <a:r>
              <a:rPr sz="2400" spc="-5" dirty="0">
                <a:latin typeface="Arial"/>
                <a:cs typeface="Arial"/>
              </a:rPr>
              <a:t>oluşan bir iddia </a:t>
            </a:r>
            <a:r>
              <a:rPr sz="2400" dirty="0">
                <a:latin typeface="Arial"/>
                <a:cs typeface="Arial"/>
              </a:rPr>
              <a:t>"süreç" </a:t>
            </a:r>
            <a:r>
              <a:rPr sz="2400" spc="-5" dirty="0">
                <a:latin typeface="Arial"/>
                <a:cs typeface="Arial"/>
              </a:rPr>
              <a:t>oluşturmaz </a:t>
            </a:r>
            <a:r>
              <a:rPr sz="2400" spc="-9" dirty="0">
                <a:latin typeface="Arial"/>
                <a:cs typeface="Arial"/>
              </a:rPr>
              <a:t>(USPTO </a:t>
            </a:r>
            <a:r>
              <a:rPr sz="2400" spc="-5" dirty="0">
                <a:latin typeface="Arial"/>
                <a:cs typeface="Arial"/>
              </a:rPr>
              <a:t>2006), </a:t>
            </a:r>
            <a:r>
              <a:rPr sz="2400" dirty="0">
                <a:latin typeface="Arial"/>
                <a:cs typeface="Arial"/>
              </a:rPr>
              <a:t>ve  </a:t>
            </a:r>
            <a:r>
              <a:rPr sz="2400" spc="-5" dirty="0">
                <a:latin typeface="Arial"/>
                <a:cs typeface="Arial"/>
              </a:rPr>
              <a:t>bundan dolayı algoritmalar patent </a:t>
            </a:r>
            <a:r>
              <a:rPr sz="2400" dirty="0">
                <a:latin typeface="Arial"/>
                <a:cs typeface="Arial"/>
              </a:rPr>
              <a:t>verilebilir </a:t>
            </a:r>
            <a:r>
              <a:rPr sz="2400" spc="-9" dirty="0">
                <a:latin typeface="Arial"/>
                <a:cs typeface="Arial"/>
              </a:rPr>
              <a:t>değildir  </a:t>
            </a:r>
            <a:r>
              <a:rPr sz="2400" spc="-5" dirty="0">
                <a:latin typeface="Arial"/>
                <a:cs typeface="Arial"/>
              </a:rPr>
              <a:t>(Gottschalk </a:t>
            </a:r>
            <a:r>
              <a:rPr sz="2400" spc="-18" dirty="0">
                <a:latin typeface="Arial"/>
                <a:cs typeface="Arial"/>
              </a:rPr>
              <a:t>v.Benson'da </a:t>
            </a:r>
            <a:r>
              <a:rPr sz="2400" spc="-5" dirty="0">
                <a:latin typeface="Arial"/>
                <a:cs typeface="Arial"/>
              </a:rPr>
              <a:t>olduğu</a:t>
            </a:r>
            <a:r>
              <a:rPr sz="2400" spc="-36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gibi).</a:t>
            </a:r>
            <a:endParaRPr sz="2400">
              <a:latin typeface="Arial"/>
              <a:cs typeface="Arial"/>
            </a:endParaRPr>
          </a:p>
          <a:p>
            <a:pPr marL="11516" marR="21305">
              <a:lnSpc>
                <a:spcPct val="90000"/>
              </a:lnSpc>
              <a:spcBef>
                <a:spcPts val="1260"/>
              </a:spcBef>
              <a:buSzPct val="40740"/>
              <a:buChar char="●"/>
              <a:tabLst>
                <a:tab pos="96737" algn="l"/>
              </a:tabLst>
            </a:pPr>
            <a:r>
              <a:rPr sz="2400" dirty="0">
                <a:latin typeface="Arial"/>
                <a:cs typeface="Arial"/>
              </a:rPr>
              <a:t>Bununla </a:t>
            </a:r>
            <a:r>
              <a:rPr sz="2400" spc="-5" dirty="0">
                <a:latin typeface="Arial"/>
                <a:cs typeface="Arial"/>
              </a:rPr>
              <a:t>birlikte, </a:t>
            </a:r>
            <a:r>
              <a:rPr sz="2400" spc="-9" dirty="0">
                <a:latin typeface="Arial"/>
                <a:cs typeface="Arial"/>
              </a:rPr>
              <a:t>algoritmanın </a:t>
            </a:r>
            <a:r>
              <a:rPr sz="2400" spc="-5" dirty="0">
                <a:latin typeface="Arial"/>
                <a:cs typeface="Arial"/>
              </a:rPr>
              <a:t>pratik uygulamaları zaman  </a:t>
            </a:r>
            <a:r>
              <a:rPr sz="2400" dirty="0">
                <a:latin typeface="Arial"/>
                <a:cs typeface="Arial"/>
              </a:rPr>
              <a:t>zaman </a:t>
            </a:r>
            <a:r>
              <a:rPr sz="2400" spc="-5" dirty="0">
                <a:latin typeface="Arial"/>
                <a:cs typeface="Arial"/>
              </a:rPr>
              <a:t>patent </a:t>
            </a:r>
            <a:r>
              <a:rPr sz="2400" spc="-9" dirty="0">
                <a:latin typeface="Arial"/>
                <a:cs typeface="Arial"/>
              </a:rPr>
              <a:t>verilebilirdir. </a:t>
            </a:r>
            <a:r>
              <a:rPr sz="2400" dirty="0">
                <a:latin typeface="Arial"/>
                <a:cs typeface="Arial"/>
              </a:rPr>
              <a:t>Örneğin, </a:t>
            </a:r>
            <a:r>
              <a:rPr sz="2400" spc="-9" dirty="0">
                <a:latin typeface="Arial"/>
                <a:cs typeface="Arial"/>
              </a:rPr>
              <a:t>Diamond </a:t>
            </a:r>
            <a:r>
              <a:rPr sz="2400" spc="-18" dirty="0">
                <a:latin typeface="Arial"/>
                <a:cs typeface="Arial"/>
              </a:rPr>
              <a:t>v.Diehr'da,  </a:t>
            </a:r>
            <a:r>
              <a:rPr sz="2400" dirty="0">
                <a:latin typeface="Arial"/>
                <a:cs typeface="Arial"/>
              </a:rPr>
              <a:t>sentetik kauçuğun </a:t>
            </a:r>
            <a:r>
              <a:rPr sz="2400" spc="-5" dirty="0">
                <a:latin typeface="Arial"/>
                <a:cs typeface="Arial"/>
              </a:rPr>
              <a:t>muhafaza </a:t>
            </a:r>
            <a:r>
              <a:rPr sz="2400" spc="-9" dirty="0">
                <a:latin typeface="Arial"/>
                <a:cs typeface="Arial"/>
              </a:rPr>
              <a:t>edilmesine </a:t>
            </a:r>
            <a:r>
              <a:rPr sz="2400" spc="-5" dirty="0">
                <a:latin typeface="Arial"/>
                <a:cs typeface="Arial"/>
              </a:rPr>
              <a:t>yardımcı olmak için  </a:t>
            </a:r>
            <a:r>
              <a:rPr sz="2400" dirty="0">
                <a:latin typeface="Arial"/>
                <a:cs typeface="Arial"/>
              </a:rPr>
              <a:t>kullanılan </a:t>
            </a:r>
            <a:r>
              <a:rPr sz="2400" spc="-5" dirty="0">
                <a:latin typeface="Arial"/>
                <a:cs typeface="Arial"/>
              </a:rPr>
              <a:t>basit geri bildirim </a:t>
            </a:r>
            <a:r>
              <a:rPr sz="2400" spc="-9" dirty="0">
                <a:latin typeface="Arial"/>
                <a:cs typeface="Arial"/>
              </a:rPr>
              <a:t>algoritmasının </a:t>
            </a:r>
            <a:r>
              <a:rPr sz="2400" spc="-5" dirty="0">
                <a:latin typeface="Arial"/>
                <a:cs typeface="Arial"/>
              </a:rPr>
              <a:t>uygulaması patent  </a:t>
            </a:r>
            <a:r>
              <a:rPr sz="2400" dirty="0">
                <a:latin typeface="Arial"/>
                <a:cs typeface="Arial"/>
              </a:rPr>
              <a:t>verilebilir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spc="-14" dirty="0">
                <a:latin typeface="Arial"/>
                <a:cs typeface="Arial"/>
              </a:rPr>
              <a:t>sayılmıştır.</a:t>
            </a:r>
            <a:endParaRPr sz="2400">
              <a:latin typeface="Arial"/>
              <a:cs typeface="Arial"/>
            </a:endParaRPr>
          </a:p>
          <a:p>
            <a:pPr marL="11516" marR="4607">
              <a:lnSpc>
                <a:spcPct val="90000"/>
              </a:lnSpc>
              <a:spcBef>
                <a:spcPts val="1274"/>
              </a:spcBef>
              <a:buSzPct val="40740"/>
              <a:buChar char="●"/>
              <a:tabLst>
                <a:tab pos="96737" algn="l"/>
              </a:tabLst>
            </a:pPr>
            <a:r>
              <a:rPr sz="2400" spc="-32" dirty="0">
                <a:latin typeface="Arial"/>
                <a:cs typeface="Arial"/>
              </a:rPr>
              <a:t>Yazılım </a:t>
            </a:r>
            <a:r>
              <a:rPr sz="2400" spc="-5" dirty="0">
                <a:latin typeface="Arial"/>
                <a:cs typeface="Arial"/>
              </a:rPr>
              <a:t>patenti </a:t>
            </a:r>
            <a:r>
              <a:rPr sz="2400" dirty="0">
                <a:latin typeface="Arial"/>
                <a:cs typeface="Arial"/>
              </a:rPr>
              <a:t>son </a:t>
            </a:r>
            <a:r>
              <a:rPr sz="2400" spc="-5" dirty="0">
                <a:latin typeface="Arial"/>
                <a:cs typeface="Arial"/>
              </a:rPr>
              <a:t>derece tartışmalıdır </a:t>
            </a:r>
            <a:r>
              <a:rPr sz="2400" dirty="0">
                <a:latin typeface="Arial"/>
                <a:cs typeface="Arial"/>
              </a:rPr>
              <a:t>ve </a:t>
            </a:r>
            <a:r>
              <a:rPr sz="2400" spc="-5" dirty="0">
                <a:latin typeface="Arial"/>
                <a:cs typeface="Arial"/>
              </a:rPr>
              <a:t>algoritmaları  içeren birçok eleştirilmiş patent </a:t>
            </a:r>
            <a:r>
              <a:rPr sz="2400" spc="-23" dirty="0">
                <a:latin typeface="Arial"/>
                <a:cs typeface="Arial"/>
              </a:rPr>
              <a:t>vardır, </a:t>
            </a:r>
            <a:r>
              <a:rPr sz="2400" spc="-5" dirty="0">
                <a:latin typeface="Arial"/>
                <a:cs typeface="Arial"/>
              </a:rPr>
              <a:t>özellikle </a:t>
            </a:r>
            <a:r>
              <a:rPr sz="2400" dirty="0">
                <a:latin typeface="Arial"/>
                <a:cs typeface="Arial"/>
              </a:rPr>
              <a:t>veri </a:t>
            </a:r>
            <a:r>
              <a:rPr sz="2400" spc="-5" dirty="0">
                <a:latin typeface="Arial"/>
                <a:cs typeface="Arial"/>
              </a:rPr>
              <a:t>sıkıştırma  algoritmaları, Unisys' LZW patentinde olduğu gibi. </a:t>
            </a:r>
            <a:r>
              <a:rPr sz="2400" dirty="0">
                <a:latin typeface="Arial"/>
                <a:cs typeface="Arial"/>
              </a:rPr>
              <a:t>Ek </a:t>
            </a:r>
            <a:r>
              <a:rPr sz="2400" spc="-5" dirty="0">
                <a:latin typeface="Arial"/>
                <a:cs typeface="Arial"/>
              </a:rPr>
              <a:t>olarak,  bazı kriptografik algoritmaların ihracat </a:t>
            </a:r>
            <a:r>
              <a:rPr sz="2400" dirty="0">
                <a:latin typeface="Arial"/>
                <a:cs typeface="Arial"/>
              </a:rPr>
              <a:t>kısıtlamaları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spc="-23" dirty="0">
                <a:latin typeface="Arial"/>
                <a:cs typeface="Arial"/>
              </a:rPr>
              <a:t>vardır.</a:t>
            </a:r>
            <a:endParaRPr sz="24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0792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842588"/>
            <a:ext cx="5986363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dirty="0">
                <a:solidFill>
                  <a:schemeClr val="tx1"/>
                </a:solidFill>
              </a:rPr>
              <a:t>Faktoriyel</a:t>
            </a:r>
            <a:r>
              <a:rPr spc="-82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Hesabı</a:t>
            </a:r>
            <a:endParaRPr lang="tr-TR" spc="-5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01443" y="1370909"/>
            <a:ext cx="3855681" cy="4896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5644" y="1522925"/>
            <a:ext cx="3818369" cy="2656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4951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72679A-0910-4516-8472-8C7431AD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179" y="1037875"/>
            <a:ext cx="8515206" cy="507831"/>
          </a:xfrm>
        </p:spPr>
        <p:txBody>
          <a:bodyPr/>
          <a:lstStyle/>
          <a:p>
            <a:r>
              <a:rPr lang="en-US" sz="3800" spc="-5">
                <a:solidFill>
                  <a:schemeClr val="tx2"/>
                </a:solidFill>
                <a:latin typeface="+mj-lt"/>
                <a:cs typeface="+mj-cs"/>
              </a:rPr>
              <a:t>Program Çalışma Hızı ve Bellek Gereksinimi</a:t>
            </a:r>
            <a:endParaRPr lang="tr-TR" sz="3800" spc="-5">
              <a:solidFill>
                <a:schemeClr val="tx2"/>
              </a:solidFill>
              <a:latin typeface="+mj-lt"/>
              <a:cs typeface="+mj-cs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1A34F13-B5CB-4A16-AC1B-4EA811FE354A}"/>
              </a:ext>
            </a:extLst>
          </p:cNvPr>
          <p:cNvSpPr txBox="1"/>
          <p:nvPr/>
        </p:nvSpPr>
        <p:spPr>
          <a:xfrm>
            <a:off x="824311" y="1646369"/>
            <a:ext cx="4353534" cy="40575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3825" indent="-111760">
              <a:spcBef>
                <a:spcPts val="150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Algoritma Analizi</a:t>
            </a:r>
          </a:p>
          <a:p>
            <a:pPr marL="123825" indent="-111760"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Yürütme Zamanı</a:t>
            </a:r>
          </a:p>
          <a:p>
            <a:pPr marL="123825" indent="-111760">
              <a:spcBef>
                <a:spcPts val="141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Zaman Karmaşıklığı</a:t>
            </a:r>
          </a:p>
          <a:p>
            <a:pPr marL="123825" indent="-111760">
              <a:spcBef>
                <a:spcPts val="1390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Alan Maliyeti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Alan Karmaşıklığı</a:t>
            </a:r>
          </a:p>
          <a:p>
            <a:pPr marL="123825" indent="-111760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Algoritma Performansı</a:t>
            </a:r>
          </a:p>
          <a:p>
            <a:pPr marL="123825" indent="-111760">
              <a:spcBef>
                <a:spcPts val="139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Kıyaslama</a:t>
            </a:r>
          </a:p>
          <a:p>
            <a:pPr marL="123825" indent="-111760" algn="l">
              <a:spcBef>
                <a:spcPts val="1405"/>
              </a:spcBef>
              <a:spcAft>
                <a:spcPts val="0"/>
              </a:spcAft>
              <a:buFont typeface="Arial"/>
              <a:buChar char="•"/>
            </a:pPr>
            <a:r>
              <a:rPr lang="en-US" sz="2200">
                <a:latin typeface="Arial"/>
                <a:cs typeface="Arial"/>
              </a:rPr>
              <a:t>Örnekler</a:t>
            </a:r>
            <a:endParaRPr lang="tr-TR" sz="22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9634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393265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363" dirty="0"/>
              <a:t>T</a:t>
            </a:r>
            <a:r>
              <a:rPr spc="-5" dirty="0"/>
              <a:t>anımlar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167064"/>
            <a:ext cx="8514630" cy="3522386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 algn="just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Programın Çalışma</a:t>
            </a:r>
            <a:r>
              <a:rPr sz="2900" spc="-4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Hızı</a:t>
            </a:r>
            <a:endParaRPr sz="2900">
              <a:latin typeface="Arial"/>
              <a:cs typeface="Arial"/>
            </a:endParaRPr>
          </a:p>
          <a:p>
            <a:pPr marL="633400" marR="4607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Belirlenen bir problemin çözümü için tasarlanan  </a:t>
            </a:r>
            <a:r>
              <a:rPr sz="2900" spc="-9" dirty="0">
                <a:latin typeface="Arial"/>
                <a:cs typeface="Arial"/>
              </a:rPr>
              <a:t>programın </a:t>
            </a:r>
            <a:r>
              <a:rPr sz="2900" spc="-5" dirty="0">
                <a:latin typeface="Arial"/>
                <a:cs typeface="Arial"/>
              </a:rPr>
              <a:t>görevini </a:t>
            </a:r>
            <a:r>
              <a:rPr sz="2900" dirty="0">
                <a:latin typeface="Arial"/>
                <a:cs typeface="Arial"/>
              </a:rPr>
              <a:t>yerine </a:t>
            </a:r>
            <a:r>
              <a:rPr sz="2900" spc="-5" dirty="0">
                <a:latin typeface="Arial"/>
                <a:cs typeface="Arial"/>
              </a:rPr>
              <a:t>getirebilmesi için  gerekli </a:t>
            </a:r>
            <a:r>
              <a:rPr sz="2900" dirty="0">
                <a:latin typeface="Arial"/>
                <a:cs typeface="Arial"/>
              </a:rPr>
              <a:t>zaman </a:t>
            </a:r>
            <a:r>
              <a:rPr sz="2900" spc="-5" dirty="0">
                <a:latin typeface="Arial"/>
                <a:cs typeface="Arial"/>
              </a:rPr>
              <a:t>ifadesini </a:t>
            </a:r>
            <a:r>
              <a:rPr sz="2900" dirty="0">
                <a:latin typeface="Arial"/>
                <a:cs typeface="Arial"/>
              </a:rPr>
              <a:t>veren bir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ifadedir.</a:t>
            </a:r>
            <a:endParaRPr sz="2900">
              <a:latin typeface="Arial"/>
              <a:cs typeface="Arial"/>
            </a:endParaRPr>
          </a:p>
          <a:p>
            <a:pPr marL="112285" indent="-101344" algn="just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Bellek</a:t>
            </a:r>
            <a:r>
              <a:rPr sz="2900" dirty="0">
                <a:latin typeface="Arial"/>
                <a:cs typeface="Arial"/>
              </a:rPr>
              <a:t> Gereksimini</a:t>
            </a:r>
            <a:endParaRPr sz="2900">
              <a:latin typeface="Arial"/>
              <a:cs typeface="Arial"/>
            </a:endParaRPr>
          </a:p>
          <a:p>
            <a:pPr marL="633400" marR="5758" lvl="1" indent="-207294" algn="just">
              <a:lnSpc>
                <a:spcPts val="3138"/>
              </a:lnSpc>
              <a:spcBef>
                <a:spcPts val="1306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Programın çalışabilmesi için bellekte ihtiyaç  </a:t>
            </a:r>
            <a:r>
              <a:rPr sz="2900" dirty="0">
                <a:latin typeface="Arial"/>
                <a:cs typeface="Arial"/>
              </a:rPr>
              <a:t>duyulan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alan.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7647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89523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 Analizi</a:t>
            </a:r>
            <a:r>
              <a:rPr spc="-254" dirty="0"/>
              <a:t> </a:t>
            </a:r>
            <a:r>
              <a:rPr spc="-5" dirty="0"/>
              <a:t>Kriterler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67064"/>
            <a:ext cx="8147258" cy="5048957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Kod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uzunluğu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2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Daha </a:t>
            </a:r>
            <a:r>
              <a:rPr sz="2900" dirty="0">
                <a:latin typeface="Arial"/>
                <a:cs typeface="Arial"/>
              </a:rPr>
              <a:t>kısa kod </a:t>
            </a:r>
            <a:r>
              <a:rPr sz="2900" spc="-5" dirty="0">
                <a:latin typeface="Arial"/>
                <a:cs typeface="Arial"/>
              </a:rPr>
              <a:t>ile yazabilir</a:t>
            </a:r>
            <a:r>
              <a:rPr sz="2900" spc="-86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Gereksiz kısımlar </a:t>
            </a:r>
            <a:r>
              <a:rPr sz="2900" spc="-5" dirty="0">
                <a:latin typeface="Arial"/>
                <a:cs typeface="Arial"/>
              </a:rPr>
              <a:t>(bug,</a:t>
            </a:r>
            <a:r>
              <a:rPr sz="2900" spc="-9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değişkenler)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16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Gereksiz kısımları </a:t>
            </a:r>
            <a:r>
              <a:rPr sz="2900" spc="-5" dirty="0">
                <a:latin typeface="Arial"/>
                <a:cs typeface="Arial"/>
              </a:rPr>
              <a:t>çıkarabilir</a:t>
            </a:r>
            <a:r>
              <a:rPr sz="2900" spc="-82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Bellek gereksinimi</a:t>
            </a:r>
            <a:endParaRPr sz="2900">
              <a:latin typeface="Arial"/>
              <a:cs typeface="Arial"/>
            </a:endParaRPr>
          </a:p>
          <a:p>
            <a:pPr marL="633400" marR="4607" lvl="1" indent="-207294">
              <a:lnSpc>
                <a:spcPts val="3138"/>
              </a:lnSpc>
              <a:spcBef>
                <a:spcPts val="1319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işlemi daha az </a:t>
            </a:r>
            <a:r>
              <a:rPr sz="2900" spc="-9" dirty="0">
                <a:latin typeface="Arial"/>
                <a:cs typeface="Arial"/>
              </a:rPr>
              <a:t>bellek </a:t>
            </a:r>
            <a:r>
              <a:rPr sz="2900" spc="-5" dirty="0">
                <a:latin typeface="Arial"/>
                <a:cs typeface="Arial"/>
              </a:rPr>
              <a:t>kullanarak yapabilir 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Çalışma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zamanı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92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14" dirty="0">
                <a:latin typeface="Arial"/>
                <a:cs typeface="Arial"/>
              </a:rPr>
              <a:t>Aynı </a:t>
            </a:r>
            <a:r>
              <a:rPr sz="2900" spc="-5" dirty="0">
                <a:latin typeface="Arial"/>
                <a:cs typeface="Arial"/>
              </a:rPr>
              <a:t>işlemi daha </a:t>
            </a:r>
            <a:r>
              <a:rPr sz="2900" dirty="0">
                <a:latin typeface="Arial"/>
                <a:cs typeface="Arial"/>
              </a:rPr>
              <a:t>kısa </a:t>
            </a:r>
            <a:r>
              <a:rPr sz="2900" spc="-5" dirty="0">
                <a:latin typeface="Arial"/>
                <a:cs typeface="Arial"/>
              </a:rPr>
              <a:t>sürede yapabilir</a:t>
            </a:r>
            <a:r>
              <a:rPr sz="2900" spc="-77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miyim?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22636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569998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77" dirty="0"/>
              <a:t>Temel </a:t>
            </a:r>
            <a:r>
              <a:rPr dirty="0"/>
              <a:t>Kavramlar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22875"/>
            <a:ext cx="6263755" cy="3072662"/>
          </a:xfrm>
          <a:prstGeom prst="rect">
            <a:avLst/>
          </a:prstGeom>
        </p:spPr>
        <p:txBody>
          <a:bodyPr vert="horz" wrap="square" lIns="0" tIns="172746" rIns="0" bIns="0" rtlCol="0">
            <a:spAutoFit/>
          </a:bodyPr>
          <a:lstStyle/>
          <a:p>
            <a:pPr marL="112285" indent="-101344">
              <a:spcBef>
                <a:spcPts val="1360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Yürütme</a:t>
            </a:r>
            <a:r>
              <a:rPr sz="2900" spc="-32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Zamanı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Zaman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Karmaşıklığı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Alan Maliyeti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60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Alan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Karmaşıklığı</a:t>
            </a:r>
            <a:endParaRPr sz="2900">
              <a:latin typeface="Arial"/>
              <a:cs typeface="Arial"/>
            </a:endParaRPr>
          </a:p>
          <a:p>
            <a:pPr marL="112285" indent="-10134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En </a:t>
            </a:r>
            <a:r>
              <a:rPr sz="2900" spc="-5" dirty="0">
                <a:latin typeface="Arial"/>
                <a:cs typeface="Arial"/>
              </a:rPr>
              <a:t>iyi, Ortalama </a:t>
            </a:r>
            <a:r>
              <a:rPr sz="2900" dirty="0">
                <a:latin typeface="Arial"/>
                <a:cs typeface="Arial"/>
              </a:rPr>
              <a:t>ve En </a:t>
            </a:r>
            <a:r>
              <a:rPr sz="2900" spc="-5" dirty="0">
                <a:latin typeface="Arial"/>
                <a:cs typeface="Arial"/>
              </a:rPr>
              <a:t>Kötü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Durumlar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40485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854631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Yürütme Zamanı (Running</a:t>
            </a:r>
            <a:r>
              <a:rPr spc="-168" dirty="0"/>
              <a:t> </a:t>
            </a:r>
            <a:r>
              <a:rPr spc="-32" dirty="0"/>
              <a:t>Time)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83614"/>
            <a:ext cx="8472020" cy="4195407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4607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programın </a:t>
            </a:r>
            <a:r>
              <a:rPr sz="2900" dirty="0">
                <a:latin typeface="Arial"/>
                <a:cs typeface="Arial"/>
              </a:rPr>
              <a:t>veya </a:t>
            </a:r>
            <a:r>
              <a:rPr sz="2900" spc="-5" dirty="0">
                <a:latin typeface="Arial"/>
                <a:cs typeface="Arial"/>
              </a:rPr>
              <a:t>algoritmanın işlevini </a:t>
            </a:r>
            <a:r>
              <a:rPr sz="2900" dirty="0">
                <a:latin typeface="Arial"/>
                <a:cs typeface="Arial"/>
              </a:rPr>
              <a:t>yerine  </a:t>
            </a:r>
            <a:r>
              <a:rPr sz="2900" spc="-5" dirty="0">
                <a:latin typeface="Arial"/>
                <a:cs typeface="Arial"/>
              </a:rPr>
              <a:t>getirebilmesi için </a:t>
            </a:r>
            <a:r>
              <a:rPr sz="2900" spc="-9" dirty="0">
                <a:latin typeface="Arial"/>
                <a:cs typeface="Arial"/>
              </a:rPr>
              <a:t>temel </a:t>
            </a:r>
            <a:r>
              <a:rPr sz="2900" spc="-5" dirty="0">
                <a:latin typeface="Arial"/>
                <a:cs typeface="Arial"/>
              </a:rPr>
              <a:t>kabul </a:t>
            </a:r>
            <a:r>
              <a:rPr sz="2900" spc="-9" dirty="0">
                <a:latin typeface="Arial"/>
                <a:cs typeface="Arial"/>
              </a:rPr>
              <a:t>edilen </a:t>
            </a:r>
            <a:r>
              <a:rPr sz="2900" spc="-5" dirty="0">
                <a:latin typeface="Arial"/>
                <a:cs typeface="Arial"/>
              </a:rPr>
              <a:t>işlemlerden </a:t>
            </a:r>
            <a:r>
              <a:rPr sz="2900" dirty="0">
                <a:latin typeface="Arial"/>
                <a:cs typeface="Arial"/>
              </a:rPr>
              <a:t>kaç  </a:t>
            </a:r>
            <a:r>
              <a:rPr sz="2900" spc="-5" dirty="0">
                <a:latin typeface="Arial"/>
                <a:cs typeface="Arial"/>
              </a:rPr>
              <a:t>adet yürütülmesi gerektiğini </a:t>
            </a:r>
            <a:r>
              <a:rPr sz="2900" dirty="0">
                <a:latin typeface="Arial"/>
                <a:cs typeface="Arial"/>
              </a:rPr>
              <a:t>veren </a:t>
            </a:r>
            <a:r>
              <a:rPr sz="2900" spc="-5" dirty="0">
                <a:latin typeface="Arial"/>
                <a:cs typeface="Arial"/>
              </a:rPr>
              <a:t>bir </a:t>
            </a:r>
            <a:r>
              <a:rPr sz="2900" spc="-23" dirty="0">
                <a:latin typeface="Arial"/>
                <a:cs typeface="Arial"/>
              </a:rPr>
              <a:t>bağıntıdır.  </a:t>
            </a:r>
            <a:r>
              <a:rPr sz="2900" spc="-5" dirty="0">
                <a:latin typeface="Arial"/>
                <a:cs typeface="Arial"/>
              </a:rPr>
              <a:t>Örneğin </a:t>
            </a:r>
            <a:r>
              <a:rPr sz="29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900" spc="-5" dirty="0">
                <a:latin typeface="Arial"/>
                <a:cs typeface="Arial"/>
              </a:rPr>
              <a:t>elemanlı </a:t>
            </a:r>
            <a:r>
              <a:rPr sz="2900" spc="-9" dirty="0">
                <a:latin typeface="Arial"/>
                <a:cs typeface="Arial"/>
              </a:rPr>
              <a:t>bir </a:t>
            </a:r>
            <a:r>
              <a:rPr sz="2900" dirty="0">
                <a:latin typeface="Arial"/>
                <a:cs typeface="Arial"/>
              </a:rPr>
              <a:t>küme </a:t>
            </a:r>
            <a:r>
              <a:rPr sz="2900" spc="-5" dirty="0">
                <a:latin typeface="Arial"/>
                <a:cs typeface="Arial"/>
              </a:rPr>
              <a:t>için yürütme zamanı </a:t>
            </a:r>
            <a:r>
              <a:rPr sz="29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900" dirty="0">
                <a:solidFill>
                  <a:srgbClr val="0000FF"/>
                </a:solidFill>
                <a:latin typeface="Arial"/>
                <a:cs typeface="Arial"/>
              </a:rPr>
              <a:t>T(n) </a:t>
            </a:r>
            <a:r>
              <a:rPr sz="2900" dirty="0">
                <a:latin typeface="Arial"/>
                <a:cs typeface="Arial"/>
              </a:rPr>
              <a:t>şeklinde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gösterilir.</a:t>
            </a:r>
            <a:endParaRPr sz="2900">
              <a:latin typeface="Arial"/>
              <a:cs typeface="Arial"/>
            </a:endParaRPr>
          </a:p>
          <a:p>
            <a:pPr marL="11516" marR="309214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68" dirty="0">
                <a:latin typeface="Arial"/>
                <a:cs typeface="Arial"/>
              </a:rPr>
              <a:t>Temel </a:t>
            </a:r>
            <a:r>
              <a:rPr sz="2900" spc="-5" dirty="0">
                <a:latin typeface="Arial"/>
                <a:cs typeface="Arial"/>
              </a:rPr>
              <a:t>hesap birimi olarak, programlama dilindeki  deyimler seçilebildiği gibi </a:t>
            </a:r>
            <a:r>
              <a:rPr sz="2900" spc="-9" dirty="0">
                <a:latin typeface="Arial"/>
                <a:cs typeface="Arial"/>
              </a:rPr>
              <a:t>döngü </a:t>
            </a:r>
            <a:r>
              <a:rPr sz="2900" dirty="0">
                <a:latin typeface="Arial"/>
                <a:cs typeface="Arial"/>
              </a:rPr>
              <a:t>sayısı, </a:t>
            </a:r>
            <a:r>
              <a:rPr sz="2900" spc="-5" dirty="0">
                <a:latin typeface="Arial"/>
                <a:cs typeface="Arial"/>
              </a:rPr>
              <a:t>toplama  işlemi </a:t>
            </a:r>
            <a:r>
              <a:rPr sz="2900" dirty="0">
                <a:latin typeface="Arial"/>
                <a:cs typeface="Arial"/>
              </a:rPr>
              <a:t>sayısı, </a:t>
            </a:r>
            <a:r>
              <a:rPr sz="2900" spc="-5" dirty="0">
                <a:latin typeface="Arial"/>
                <a:cs typeface="Arial"/>
              </a:rPr>
              <a:t>atama </a:t>
            </a:r>
            <a:r>
              <a:rPr sz="2900" dirty="0">
                <a:latin typeface="Arial"/>
                <a:cs typeface="Arial"/>
              </a:rPr>
              <a:t>sayısı, dosyaya </a:t>
            </a:r>
            <a:r>
              <a:rPr sz="2900" spc="-5" dirty="0">
                <a:latin typeface="Arial"/>
                <a:cs typeface="Arial"/>
              </a:rPr>
              <a:t>erişme</a:t>
            </a:r>
            <a:r>
              <a:rPr sz="2900" spc="-127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sayısı  </a:t>
            </a:r>
            <a:r>
              <a:rPr sz="2900" spc="-5" dirty="0">
                <a:latin typeface="Arial"/>
                <a:cs typeface="Arial"/>
              </a:rPr>
              <a:t>gibi işler de temel hesap birimi olarak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seçilebilir.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441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723605"/>
            <a:ext cx="8571009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dirty="0"/>
              <a:t>Zaman Karmaşıklığı </a:t>
            </a:r>
            <a:r>
              <a:rPr sz="4000" spc="-32" dirty="0"/>
              <a:t>(Time</a:t>
            </a:r>
            <a:r>
              <a:rPr sz="4000" spc="-41" dirty="0"/>
              <a:t> </a:t>
            </a:r>
            <a:r>
              <a:rPr sz="4000" spc="-5" dirty="0"/>
              <a:t>Complexity)</a:t>
            </a:r>
            <a:endParaRPr lang="tr-TR" sz="40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39392"/>
            <a:ext cx="8284879" cy="5106500"/>
          </a:xfrm>
          <a:prstGeom prst="rect">
            <a:avLst/>
          </a:prstGeom>
        </p:spPr>
        <p:txBody>
          <a:bodyPr vert="horz" wrap="square" lIns="0" tIns="55854" rIns="0" bIns="0" rtlCol="0">
            <a:spAutoFit/>
          </a:bodyPr>
          <a:lstStyle/>
          <a:p>
            <a:pPr marL="11516" marR="4607">
              <a:lnSpc>
                <a:spcPct val="90000"/>
              </a:lnSpc>
              <a:spcBef>
                <a:spcPts val="43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Algoritmanın zaman </a:t>
            </a:r>
            <a:r>
              <a:rPr sz="2900" dirty="0">
                <a:latin typeface="Arial"/>
                <a:cs typeface="Arial"/>
              </a:rPr>
              <a:t>karmaşıklığı </a:t>
            </a:r>
            <a:r>
              <a:rPr sz="2900" spc="-5" dirty="0">
                <a:latin typeface="Arial"/>
                <a:cs typeface="Arial"/>
              </a:rPr>
              <a:t>ise, </a:t>
            </a:r>
            <a:r>
              <a:rPr sz="2900" spc="-9" dirty="0">
                <a:latin typeface="Arial"/>
                <a:cs typeface="Arial"/>
              </a:rPr>
              <a:t>belirli  </a:t>
            </a:r>
            <a:r>
              <a:rPr sz="2900" spc="-5" dirty="0">
                <a:latin typeface="Arial"/>
                <a:cs typeface="Arial"/>
              </a:rPr>
              <a:t>miktardaki giriş </a:t>
            </a:r>
            <a:r>
              <a:rPr sz="2900" dirty="0">
                <a:latin typeface="Arial"/>
                <a:cs typeface="Arial"/>
              </a:rPr>
              <a:t>verisine karşılık, </a:t>
            </a:r>
            <a:r>
              <a:rPr sz="2900" spc="-5" dirty="0">
                <a:latin typeface="Arial"/>
                <a:cs typeface="Arial"/>
              </a:rPr>
              <a:t>yapılan  </a:t>
            </a:r>
            <a:r>
              <a:rPr sz="2900" dirty="0">
                <a:latin typeface="Arial"/>
                <a:cs typeface="Arial"/>
              </a:rPr>
              <a:t>karşılaştırma, </a:t>
            </a:r>
            <a:r>
              <a:rPr sz="2900" spc="-5" dirty="0">
                <a:latin typeface="Arial"/>
                <a:cs typeface="Arial"/>
              </a:rPr>
              <a:t>toplama, </a:t>
            </a:r>
            <a:r>
              <a:rPr sz="2900" dirty="0">
                <a:latin typeface="Arial"/>
                <a:cs typeface="Arial"/>
              </a:rPr>
              <a:t>çıkartma, çarpma ve</a:t>
            </a:r>
            <a:r>
              <a:rPr sz="2900" spc="-181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bölme  işlemleri ile diğer basit işlemlerin </a:t>
            </a:r>
            <a:r>
              <a:rPr sz="2900" dirty="0">
                <a:latin typeface="Arial"/>
                <a:cs typeface="Arial"/>
              </a:rPr>
              <a:t>sayısı </a:t>
            </a:r>
            <a:r>
              <a:rPr sz="2900" spc="-5" dirty="0">
                <a:latin typeface="Arial"/>
                <a:cs typeface="Arial"/>
              </a:rPr>
              <a:t>olarak  </a:t>
            </a:r>
            <a:r>
              <a:rPr sz="2900" spc="-18" dirty="0">
                <a:latin typeface="Arial"/>
                <a:cs typeface="Arial"/>
              </a:rPr>
              <a:t>hesaplanır.</a:t>
            </a:r>
            <a:endParaRPr sz="2900">
              <a:latin typeface="Arial"/>
              <a:cs typeface="Arial"/>
            </a:endParaRPr>
          </a:p>
          <a:p>
            <a:pPr marL="11516" marR="533207">
              <a:lnSpc>
                <a:spcPts val="3138"/>
              </a:lnSpc>
              <a:spcBef>
                <a:spcPts val="131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Bilgisayarda hesaplamalar genellikle aşağıdaki  işlemler </a:t>
            </a:r>
            <a:r>
              <a:rPr sz="2900" dirty="0">
                <a:latin typeface="Arial"/>
                <a:cs typeface="Arial"/>
              </a:rPr>
              <a:t>yardımıyla</a:t>
            </a:r>
            <a:r>
              <a:rPr sz="2900" spc="-36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gerçekleştirilir: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26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Atama</a:t>
            </a:r>
            <a:endParaRPr sz="2900">
              <a:latin typeface="Arial"/>
              <a:cs typeface="Arial"/>
            </a:endParaRPr>
          </a:p>
          <a:p>
            <a:pPr marL="426105">
              <a:spcBef>
                <a:spcPts val="567"/>
              </a:spcBef>
            </a:pPr>
            <a:r>
              <a:rPr sz="2200" dirty="0">
                <a:latin typeface="Arial"/>
                <a:cs typeface="Arial"/>
              </a:rPr>
              <a:t>– </a:t>
            </a:r>
            <a:r>
              <a:rPr sz="2900" dirty="0">
                <a:latin typeface="Arial"/>
                <a:cs typeface="Arial"/>
              </a:rPr>
              <a:t>Karşılaştırma </a:t>
            </a:r>
            <a:r>
              <a:rPr sz="2900" spc="-5" dirty="0">
                <a:latin typeface="Arial"/>
                <a:cs typeface="Arial"/>
              </a:rPr>
              <a:t>(==, </a:t>
            </a:r>
            <a:r>
              <a:rPr sz="2900" dirty="0">
                <a:latin typeface="Arial"/>
                <a:cs typeface="Arial"/>
              </a:rPr>
              <a:t>≠, &gt;, &lt;, ≤,</a:t>
            </a:r>
            <a:r>
              <a:rPr sz="2900" spc="-240" dirty="0">
                <a:latin typeface="Arial"/>
                <a:cs typeface="Arial"/>
              </a:rPr>
              <a:t> </a:t>
            </a:r>
            <a:r>
              <a:rPr sz="2900" dirty="0">
                <a:latin typeface="Arial"/>
                <a:cs typeface="Arial"/>
              </a:rPr>
              <a:t>≥)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5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Aritmetik işlemler (+, </a:t>
            </a:r>
            <a:r>
              <a:rPr sz="2900" dirty="0">
                <a:latin typeface="Arial"/>
                <a:cs typeface="Arial"/>
              </a:rPr>
              <a:t>-, </a:t>
            </a:r>
            <a:r>
              <a:rPr sz="2900" spc="-5" dirty="0">
                <a:latin typeface="Microsoft YaHei"/>
                <a:cs typeface="Microsoft YaHei"/>
              </a:rPr>
              <a:t>×</a:t>
            </a:r>
            <a:r>
              <a:rPr sz="2900" spc="-5" dirty="0">
                <a:latin typeface="Arial"/>
                <a:cs typeface="Arial"/>
              </a:rPr>
              <a:t>,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/)</a:t>
            </a:r>
            <a:endParaRPr sz="2900">
              <a:latin typeface="Arial"/>
              <a:cs typeface="Arial"/>
            </a:endParaRPr>
          </a:p>
          <a:p>
            <a:pPr marL="633400" lvl="1" indent="-207870">
              <a:spcBef>
                <a:spcPts val="598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Mantıksal</a:t>
            </a:r>
            <a:r>
              <a:rPr sz="2900" spc="-23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operasyonlar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712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6729056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Zaman</a:t>
            </a:r>
            <a:r>
              <a:rPr spc="-86" dirty="0"/>
              <a:t> </a:t>
            </a:r>
            <a:r>
              <a:rPr dirty="0"/>
              <a:t>Karmaşıklığı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167064"/>
            <a:ext cx="8515206" cy="5327495"/>
          </a:xfrm>
          <a:prstGeom prst="rect">
            <a:avLst/>
          </a:prstGeom>
        </p:spPr>
        <p:txBody>
          <a:bodyPr vert="horz" wrap="square" lIns="0" tIns="128408" rIns="0" bIns="0" rtlCol="0">
            <a:spAutoFit/>
          </a:bodyPr>
          <a:lstStyle/>
          <a:p>
            <a:pPr marL="112285" indent="-101344" algn="just">
              <a:spcBef>
                <a:spcPts val="1011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Bu operatörlerin </a:t>
            </a:r>
            <a:r>
              <a:rPr sz="2900" dirty="0">
                <a:latin typeface="Arial"/>
                <a:cs typeface="Arial"/>
              </a:rPr>
              <a:t>çalıştırılması </a:t>
            </a:r>
            <a:r>
              <a:rPr sz="2900" spc="-5" dirty="0">
                <a:latin typeface="Arial"/>
                <a:cs typeface="Arial"/>
              </a:rPr>
              <a:t>ne kadar </a:t>
            </a:r>
            <a:r>
              <a:rPr sz="2900" dirty="0">
                <a:latin typeface="Arial"/>
                <a:cs typeface="Arial"/>
              </a:rPr>
              <a:t>zaman</a:t>
            </a:r>
            <a:r>
              <a:rPr sz="2900" spc="-118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alır?</a:t>
            </a:r>
            <a:endParaRPr sz="2900">
              <a:latin typeface="Arial"/>
              <a:cs typeface="Arial"/>
            </a:endParaRPr>
          </a:p>
          <a:p>
            <a:pPr marL="633400" marR="5182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Genelde, atama çok hızlı yapılır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diğer  işlemler </a:t>
            </a:r>
            <a:r>
              <a:rPr sz="2900" spc="-9" dirty="0">
                <a:latin typeface="Arial"/>
                <a:cs typeface="Arial"/>
              </a:rPr>
              <a:t>daha </a:t>
            </a:r>
            <a:r>
              <a:rPr sz="2900" spc="-18" dirty="0">
                <a:latin typeface="Arial"/>
                <a:cs typeface="Arial"/>
              </a:rPr>
              <a:t>yavaştır. </a:t>
            </a:r>
            <a:r>
              <a:rPr sz="2900" spc="-9" dirty="0">
                <a:latin typeface="Arial"/>
                <a:cs typeface="Arial"/>
              </a:rPr>
              <a:t>Çarpma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9" dirty="0">
                <a:latin typeface="Arial"/>
                <a:cs typeface="Arial"/>
              </a:rPr>
              <a:t>bölme </a:t>
            </a:r>
            <a:r>
              <a:rPr sz="2900" spc="-5" dirty="0">
                <a:latin typeface="Arial"/>
                <a:cs typeface="Arial"/>
              </a:rPr>
              <a:t>de  toplama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çıkarmadan </a:t>
            </a:r>
            <a:r>
              <a:rPr sz="2900" spc="-9" dirty="0">
                <a:latin typeface="Arial"/>
                <a:cs typeface="Arial"/>
              </a:rPr>
              <a:t>daha </a:t>
            </a:r>
            <a:r>
              <a:rPr sz="2900" spc="-23" dirty="0">
                <a:latin typeface="Arial"/>
                <a:cs typeface="Arial"/>
              </a:rPr>
              <a:t>yavaştır. </a:t>
            </a:r>
            <a:r>
              <a:rPr sz="2900" spc="-5" dirty="0">
                <a:latin typeface="Arial"/>
                <a:cs typeface="Arial"/>
              </a:rPr>
              <a:t>Kayan  noktalarla işlem yapmak, tamsayılarla işlem  </a:t>
            </a:r>
            <a:r>
              <a:rPr sz="2900" dirty="0">
                <a:latin typeface="Arial"/>
                <a:cs typeface="Arial"/>
              </a:rPr>
              <a:t>yapmakta </a:t>
            </a:r>
            <a:r>
              <a:rPr sz="2900" spc="-5" dirty="0">
                <a:latin typeface="Arial"/>
                <a:cs typeface="Arial"/>
              </a:rPr>
              <a:t>daha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yavaştır.</a:t>
            </a:r>
            <a:endParaRPr sz="2900">
              <a:latin typeface="Arial"/>
              <a:cs typeface="Arial"/>
            </a:endParaRPr>
          </a:p>
          <a:p>
            <a:pPr marL="633400" marR="4607" lvl="1" indent="-207294" algn="just">
              <a:lnSpc>
                <a:spcPct val="9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Çoğu algoritmada bu işlemlerden çok sayıda  kullanılmaktadır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hepsinin </a:t>
            </a:r>
            <a:r>
              <a:rPr sz="2900" spc="-9" dirty="0">
                <a:latin typeface="Arial"/>
                <a:cs typeface="Arial"/>
              </a:rPr>
              <a:t>ne </a:t>
            </a:r>
            <a:r>
              <a:rPr sz="2900" spc="-5" dirty="0">
                <a:latin typeface="Arial"/>
                <a:cs typeface="Arial"/>
              </a:rPr>
              <a:t>kadar zaman  alacağını </a:t>
            </a:r>
            <a:r>
              <a:rPr sz="2900" dirty="0">
                <a:latin typeface="Arial"/>
                <a:cs typeface="Arial"/>
              </a:rPr>
              <a:t>teker </a:t>
            </a:r>
            <a:r>
              <a:rPr sz="2900" spc="-5" dirty="0">
                <a:latin typeface="Arial"/>
                <a:cs typeface="Arial"/>
              </a:rPr>
              <a:t>teker hesaplamak oldukça zor  </a:t>
            </a:r>
            <a:r>
              <a:rPr sz="2900" spc="-23" dirty="0">
                <a:latin typeface="Arial"/>
                <a:cs typeface="Arial"/>
              </a:rPr>
              <a:t>olacaktır. </a:t>
            </a:r>
            <a:r>
              <a:rPr sz="2900" spc="-5" dirty="0">
                <a:latin typeface="Arial"/>
                <a:cs typeface="Arial"/>
              </a:rPr>
              <a:t>Bunun yerine </a:t>
            </a:r>
            <a:r>
              <a:rPr sz="2900" dirty="0">
                <a:latin typeface="Arial"/>
                <a:cs typeface="Arial"/>
              </a:rPr>
              <a:t>çoğu </a:t>
            </a:r>
            <a:r>
              <a:rPr sz="2900" spc="-5" dirty="0">
                <a:latin typeface="Arial"/>
                <a:cs typeface="Arial"/>
              </a:rPr>
              <a:t>algoritmada  zaman karmaşıklılığı baskın </a:t>
            </a:r>
            <a:r>
              <a:rPr sz="2900" dirty="0">
                <a:latin typeface="Arial"/>
                <a:cs typeface="Arial"/>
              </a:rPr>
              <a:t>olan </a:t>
            </a:r>
            <a:r>
              <a:rPr sz="2900" spc="-5" dirty="0">
                <a:latin typeface="Arial"/>
                <a:cs typeface="Arial"/>
              </a:rPr>
              <a:t>tek bir işlem  ile</a:t>
            </a:r>
            <a:r>
              <a:rPr sz="2900" dirty="0">
                <a:latin typeface="Arial"/>
                <a:cs typeface="Arial"/>
              </a:rPr>
              <a:t> </a:t>
            </a:r>
            <a:r>
              <a:rPr sz="2900" spc="-14" dirty="0">
                <a:latin typeface="Arial"/>
                <a:cs typeface="Arial"/>
              </a:rPr>
              <a:t>belirlenebilmektedir.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01901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4" y="569717"/>
            <a:ext cx="7790538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Alan Maliyeti (Space </a:t>
            </a:r>
            <a:r>
              <a:rPr dirty="0"/>
              <a:t>Cost)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39392"/>
            <a:ext cx="8513479" cy="5135398"/>
          </a:xfrm>
          <a:prstGeom prst="rect">
            <a:avLst/>
          </a:prstGeom>
        </p:spPr>
        <p:txBody>
          <a:bodyPr vert="horz" wrap="square" lIns="0" tIns="61613" rIns="0" bIns="0" rtlCol="0">
            <a:spAutoFit/>
          </a:bodyPr>
          <a:lstStyle/>
          <a:p>
            <a:pPr marL="11516" marR="4607" algn="just">
              <a:lnSpc>
                <a:spcPts val="3138"/>
              </a:lnSpc>
              <a:spcBef>
                <a:spcPts val="485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algoritmanın işlevini yerine getirebilmesi için  gerekli bellek </a:t>
            </a:r>
            <a:r>
              <a:rPr sz="2900" spc="-9" dirty="0">
                <a:latin typeface="Arial"/>
                <a:cs typeface="Arial"/>
              </a:rPr>
              <a:t>alanını </a:t>
            </a:r>
            <a:r>
              <a:rPr sz="2900" dirty="0">
                <a:latin typeface="Arial"/>
                <a:cs typeface="Arial"/>
              </a:rPr>
              <a:t>veren bir </a:t>
            </a:r>
            <a:r>
              <a:rPr sz="2900" spc="-5" dirty="0">
                <a:latin typeface="Arial"/>
                <a:cs typeface="Arial"/>
              </a:rPr>
              <a:t>bağlantı veya  </a:t>
            </a:r>
            <a:r>
              <a:rPr sz="2900" spc="-23" dirty="0">
                <a:latin typeface="Arial"/>
                <a:cs typeface="Arial"/>
              </a:rPr>
              <a:t>değerdir.</a:t>
            </a:r>
            <a:endParaRPr sz="2900">
              <a:latin typeface="Arial"/>
              <a:cs typeface="Arial"/>
            </a:endParaRPr>
          </a:p>
          <a:p>
            <a:pPr marL="11516" marR="4607" algn="just">
              <a:lnSpc>
                <a:spcPts val="3138"/>
              </a:lnSpc>
              <a:spcBef>
                <a:spcPts val="126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Alan </a:t>
            </a:r>
            <a:r>
              <a:rPr sz="2900" dirty="0">
                <a:latin typeface="Arial"/>
                <a:cs typeface="Arial"/>
              </a:rPr>
              <a:t>maliyeti </a:t>
            </a:r>
            <a:r>
              <a:rPr sz="2900" spc="-5" dirty="0">
                <a:latin typeface="Arial"/>
                <a:cs typeface="Arial"/>
              </a:rPr>
              <a:t>program </a:t>
            </a:r>
            <a:r>
              <a:rPr sz="2900" dirty="0">
                <a:latin typeface="Arial"/>
                <a:cs typeface="Arial"/>
              </a:rPr>
              <a:t>kodu, yığın </a:t>
            </a:r>
            <a:r>
              <a:rPr sz="2900" spc="-5" dirty="0">
                <a:latin typeface="Arial"/>
                <a:cs typeface="Arial"/>
              </a:rPr>
              <a:t>ve </a:t>
            </a:r>
            <a:r>
              <a:rPr sz="2900" dirty="0">
                <a:latin typeface="Arial"/>
                <a:cs typeface="Arial"/>
              </a:rPr>
              <a:t>veri </a:t>
            </a:r>
            <a:r>
              <a:rPr sz="2900" spc="-5" dirty="0">
                <a:latin typeface="Arial"/>
                <a:cs typeface="Arial"/>
              </a:rPr>
              <a:t>için  gerekli </a:t>
            </a:r>
            <a:r>
              <a:rPr sz="2900" dirty="0">
                <a:latin typeface="Arial"/>
                <a:cs typeface="Arial"/>
              </a:rPr>
              <a:t>tüm </a:t>
            </a:r>
            <a:r>
              <a:rPr sz="2900" spc="-5" dirty="0">
                <a:latin typeface="Arial"/>
                <a:cs typeface="Arial"/>
              </a:rPr>
              <a:t>alanları</a:t>
            </a:r>
            <a:r>
              <a:rPr sz="2900" spc="-41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kapsar.</a:t>
            </a:r>
            <a:endParaRPr sz="2900">
              <a:latin typeface="Arial"/>
              <a:cs typeface="Arial"/>
            </a:endParaRPr>
          </a:p>
          <a:p>
            <a:pPr marL="11516" marR="5182" algn="just">
              <a:lnSpc>
                <a:spcPts val="3138"/>
              </a:lnSpc>
              <a:spcBef>
                <a:spcPts val="1270"/>
              </a:spcBef>
              <a:buSzPct val="42187"/>
              <a:buChar char="●"/>
              <a:tabLst>
                <a:tab pos="112860" algn="l"/>
              </a:tabLst>
            </a:pPr>
            <a:r>
              <a:rPr sz="2900" dirty="0">
                <a:latin typeface="Arial"/>
                <a:cs typeface="Arial"/>
              </a:rPr>
              <a:t>Özellikle </a:t>
            </a:r>
            <a:r>
              <a:rPr sz="2900" spc="-5" dirty="0">
                <a:latin typeface="Arial"/>
                <a:cs typeface="Arial"/>
              </a:rPr>
              <a:t>Nesneye Yönelik Programlama dillerinde  alan </a:t>
            </a:r>
            <a:r>
              <a:rPr sz="2900" dirty="0">
                <a:latin typeface="Arial"/>
                <a:cs typeface="Arial"/>
              </a:rPr>
              <a:t>maliyeti</a:t>
            </a:r>
            <a:r>
              <a:rPr sz="2900" spc="-23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değişkendir.</a:t>
            </a:r>
            <a:endParaRPr sz="2900">
              <a:latin typeface="Arial"/>
              <a:cs typeface="Arial"/>
            </a:endParaRPr>
          </a:p>
          <a:p>
            <a:pPr marL="633400" lvl="1" indent="-207870" algn="just">
              <a:spcBef>
                <a:spcPts val="512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Sınıf </a:t>
            </a:r>
            <a:r>
              <a:rPr sz="2900" dirty="0">
                <a:latin typeface="Arial"/>
                <a:cs typeface="Arial"/>
              </a:rPr>
              <a:t>ve </a:t>
            </a:r>
            <a:r>
              <a:rPr sz="2900" spc="-5" dirty="0">
                <a:latin typeface="Arial"/>
                <a:cs typeface="Arial"/>
              </a:rPr>
              <a:t>new ile </a:t>
            </a:r>
            <a:r>
              <a:rPr sz="2900" dirty="0">
                <a:latin typeface="Arial"/>
                <a:cs typeface="Arial"/>
              </a:rPr>
              <a:t>nesne</a:t>
            </a:r>
            <a:r>
              <a:rPr sz="2900" spc="-50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oluşturma</a:t>
            </a:r>
            <a:endParaRPr sz="2900">
              <a:latin typeface="Arial"/>
              <a:cs typeface="Arial"/>
            </a:endParaRPr>
          </a:p>
          <a:p>
            <a:pPr marL="112285" indent="-101344" algn="just">
              <a:spcBef>
                <a:spcPts val="929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C’de </a:t>
            </a:r>
            <a:r>
              <a:rPr sz="2900" dirty="0">
                <a:latin typeface="Arial"/>
                <a:cs typeface="Arial"/>
              </a:rPr>
              <a:t>ise </a:t>
            </a:r>
            <a:r>
              <a:rPr sz="2900" spc="-5" dirty="0">
                <a:latin typeface="Arial"/>
                <a:cs typeface="Arial"/>
              </a:rPr>
              <a:t>Malloc </a:t>
            </a:r>
            <a:r>
              <a:rPr sz="2900" dirty="0">
                <a:latin typeface="Arial"/>
                <a:cs typeface="Arial"/>
              </a:rPr>
              <a:t>fonksiyonu </a:t>
            </a:r>
            <a:r>
              <a:rPr sz="2900" spc="-5" dirty="0">
                <a:latin typeface="Arial"/>
                <a:cs typeface="Arial"/>
              </a:rPr>
              <a:t>ile</a:t>
            </a:r>
            <a:r>
              <a:rPr sz="2900" spc="-54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yapılır.</a:t>
            </a:r>
            <a:endParaRPr sz="2900">
              <a:latin typeface="Arial"/>
              <a:cs typeface="Arial"/>
            </a:endParaRPr>
          </a:p>
          <a:p>
            <a:pPr marL="633400" marR="5758" lvl="1" indent="-207294" algn="just">
              <a:lnSpc>
                <a:spcPts val="2784"/>
              </a:lnSpc>
              <a:spcBef>
                <a:spcPts val="1251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Malloc bellekten </a:t>
            </a:r>
            <a:r>
              <a:rPr sz="2900" dirty="0">
                <a:latin typeface="Arial"/>
                <a:cs typeface="Arial"/>
              </a:rPr>
              <a:t>yer </a:t>
            </a:r>
            <a:r>
              <a:rPr sz="2900" spc="-5" dirty="0">
                <a:latin typeface="Arial"/>
                <a:cs typeface="Arial"/>
              </a:rPr>
              <a:t>tahsis etmek için kullanılan  </a:t>
            </a:r>
            <a:r>
              <a:rPr sz="2900" dirty="0">
                <a:latin typeface="Arial"/>
                <a:cs typeface="Arial"/>
              </a:rPr>
              <a:t>fonksiyon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86939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723605"/>
            <a:ext cx="8626430" cy="627182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4000" dirty="0"/>
              <a:t>Alan Karmaşıklığı </a:t>
            </a:r>
            <a:r>
              <a:rPr sz="4000" spc="-5" dirty="0"/>
              <a:t>(Space</a:t>
            </a:r>
            <a:r>
              <a:rPr sz="4000" spc="-63" dirty="0"/>
              <a:t> </a:t>
            </a:r>
            <a:r>
              <a:rPr sz="4000" spc="-5" dirty="0"/>
              <a:t>Complexity)</a:t>
            </a:r>
            <a:endParaRPr lang="tr-TR" sz="40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83614"/>
            <a:ext cx="8515206" cy="3749131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7486" algn="just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Algoritmanın </a:t>
            </a:r>
            <a:r>
              <a:rPr sz="2900" spc="-9" dirty="0">
                <a:latin typeface="Arial"/>
                <a:cs typeface="Arial"/>
              </a:rPr>
              <a:t>ihtiyaç </a:t>
            </a:r>
            <a:r>
              <a:rPr sz="2900" spc="-5" dirty="0">
                <a:latin typeface="Arial"/>
                <a:cs typeface="Arial"/>
              </a:rPr>
              <a:t>duyacağı bellek</a:t>
            </a:r>
            <a:r>
              <a:rPr sz="2900" spc="685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miktarının  artış </a:t>
            </a:r>
            <a:r>
              <a:rPr sz="2900" dirty="0">
                <a:latin typeface="Arial"/>
                <a:cs typeface="Arial"/>
              </a:rPr>
              <a:t>miktarını </a:t>
            </a:r>
            <a:r>
              <a:rPr sz="2900" spc="-5" dirty="0">
                <a:latin typeface="Arial"/>
                <a:cs typeface="Arial"/>
              </a:rPr>
              <a:t>gösteren asimtotik</a:t>
            </a:r>
            <a:r>
              <a:rPr sz="2900" spc="-73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ifadelerdir.</a:t>
            </a:r>
            <a:endParaRPr sz="2900">
              <a:latin typeface="Arial"/>
              <a:cs typeface="Arial"/>
            </a:endParaRPr>
          </a:p>
          <a:p>
            <a:pPr marL="11516" marR="4607" algn="just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Algoritma analizi </a:t>
            </a:r>
            <a:r>
              <a:rPr sz="2900" dirty="0">
                <a:latin typeface="Arial"/>
                <a:cs typeface="Arial"/>
              </a:rPr>
              <a:t>yapılırken, o </a:t>
            </a:r>
            <a:r>
              <a:rPr sz="2900" spc="-5" dirty="0">
                <a:latin typeface="Arial"/>
                <a:cs typeface="Arial"/>
              </a:rPr>
              <a:t>algoritmada  kullanılan verinin boyutunun sonsuza gittiği </a:t>
            </a:r>
            <a:r>
              <a:rPr sz="2900" dirty="0">
                <a:latin typeface="Arial"/>
                <a:cs typeface="Arial"/>
              </a:rPr>
              <a:t>veya  çok </a:t>
            </a:r>
            <a:r>
              <a:rPr sz="2900" spc="-9" dirty="0">
                <a:latin typeface="Arial"/>
                <a:cs typeface="Arial"/>
              </a:rPr>
              <a:t>büyük olduğu </a:t>
            </a:r>
            <a:r>
              <a:rPr sz="2900" spc="-5" dirty="0">
                <a:latin typeface="Arial"/>
                <a:cs typeface="Arial"/>
              </a:rPr>
              <a:t>kabul </a:t>
            </a:r>
            <a:r>
              <a:rPr sz="2900" spc="-27" dirty="0">
                <a:latin typeface="Arial"/>
                <a:cs typeface="Arial"/>
              </a:rPr>
              <a:t>edilir. </a:t>
            </a: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algoritma için </a:t>
            </a:r>
            <a:r>
              <a:rPr sz="2900" dirty="0">
                <a:latin typeface="Arial"/>
                <a:cs typeface="Arial"/>
              </a:rPr>
              <a:t>veri  boyutu n ise, </a:t>
            </a:r>
            <a:r>
              <a:rPr sz="2900" spc="-5" dirty="0">
                <a:latin typeface="Arial"/>
                <a:cs typeface="Arial"/>
              </a:rPr>
              <a:t>elde edilecek algoritma mertebesi </a:t>
            </a:r>
            <a:r>
              <a:rPr sz="2900" dirty="0">
                <a:latin typeface="Arial"/>
                <a:cs typeface="Arial"/>
              </a:rPr>
              <a:t>n  </a:t>
            </a:r>
            <a:r>
              <a:rPr sz="2900" spc="-5" dirty="0">
                <a:latin typeface="Arial"/>
                <a:cs typeface="Arial"/>
              </a:rPr>
              <a:t>türünden </a:t>
            </a: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bağıntı </a:t>
            </a:r>
            <a:r>
              <a:rPr sz="2900" spc="-23" dirty="0">
                <a:latin typeface="Arial"/>
                <a:cs typeface="Arial"/>
              </a:rPr>
              <a:t>olacaktır. </a:t>
            </a:r>
            <a:r>
              <a:rPr sz="2900" spc="-5" dirty="0">
                <a:latin typeface="Arial"/>
                <a:cs typeface="Arial"/>
              </a:rPr>
              <a:t>Mertebelere  asimptotik notasyon da</a:t>
            </a:r>
            <a:r>
              <a:rPr sz="2900" spc="-41" dirty="0">
                <a:latin typeface="Arial"/>
                <a:cs typeface="Arial"/>
              </a:rPr>
              <a:t> </a:t>
            </a:r>
            <a:r>
              <a:rPr sz="2900" spc="-32" dirty="0">
                <a:latin typeface="Arial"/>
                <a:cs typeface="Arial"/>
              </a:rPr>
              <a:t>denir.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238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1042" y="-12535"/>
            <a:ext cx="7720678" cy="124273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sz="4000" dirty="0"/>
              <a:t>En </a:t>
            </a:r>
            <a:r>
              <a:rPr sz="4000" spc="-5" dirty="0"/>
              <a:t>iyi, Ortalama </a:t>
            </a:r>
            <a:r>
              <a:rPr sz="4000" dirty="0"/>
              <a:t>ve En kötü </a:t>
            </a:r>
            <a:r>
              <a:rPr sz="4000" spc="-5" dirty="0"/>
              <a:t>durum (Best,</a:t>
            </a:r>
            <a:r>
              <a:rPr lang="tr-TR" sz="4000" spc="-5" dirty="0"/>
              <a:t> </a:t>
            </a:r>
            <a:r>
              <a:rPr sz="4000" spc="-5" dirty="0"/>
              <a:t> </a:t>
            </a:r>
            <a:r>
              <a:rPr sz="4000" spc="-9" dirty="0"/>
              <a:t>Avarage, </a:t>
            </a:r>
            <a:r>
              <a:rPr sz="4000" spc="-14" dirty="0"/>
              <a:t>Worst </a:t>
            </a:r>
            <a:r>
              <a:rPr sz="4000" dirty="0"/>
              <a:t>Case)</a:t>
            </a:r>
            <a:endParaRPr lang="tr-TR" sz="4000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202079"/>
            <a:ext cx="8465110" cy="5153322"/>
          </a:xfrm>
          <a:prstGeom prst="rect">
            <a:avLst/>
          </a:prstGeom>
        </p:spPr>
        <p:txBody>
          <a:bodyPr vert="horz" wrap="square" lIns="0" tIns="91555" rIns="0" bIns="0" rtlCol="0">
            <a:spAutoFit/>
          </a:bodyPr>
          <a:lstStyle/>
          <a:p>
            <a:pPr marL="11516" marR="1122269">
              <a:lnSpc>
                <a:spcPts val="2612"/>
              </a:lnSpc>
              <a:spcBef>
                <a:spcPts val="721"/>
              </a:spcBef>
              <a:buSzPct val="41666"/>
              <a:buChar char="●"/>
              <a:tabLst>
                <a:tab pos="106526" algn="l"/>
              </a:tabLst>
            </a:pPr>
            <a:r>
              <a:rPr sz="2700" dirty="0">
                <a:latin typeface="Arial"/>
                <a:cs typeface="Arial"/>
              </a:rPr>
              <a:t>Bir </a:t>
            </a:r>
            <a:r>
              <a:rPr sz="2700" spc="-5" dirty="0">
                <a:latin typeface="Arial"/>
                <a:cs typeface="Arial"/>
              </a:rPr>
              <a:t>algoritma için yürütme </a:t>
            </a:r>
            <a:r>
              <a:rPr sz="2700" spc="-9" dirty="0">
                <a:latin typeface="Arial"/>
                <a:cs typeface="Arial"/>
              </a:rPr>
              <a:t>zamanı, </a:t>
            </a:r>
            <a:r>
              <a:rPr sz="2700" dirty="0">
                <a:latin typeface="Arial"/>
                <a:cs typeface="Arial"/>
              </a:rPr>
              <a:t>maliyet veya  </a:t>
            </a:r>
            <a:r>
              <a:rPr sz="2700" spc="-5" dirty="0">
                <a:latin typeface="Arial"/>
                <a:cs typeface="Arial"/>
              </a:rPr>
              <a:t>karmaşıklık </a:t>
            </a:r>
            <a:r>
              <a:rPr sz="2700" spc="-9" dirty="0">
                <a:latin typeface="Arial"/>
                <a:cs typeface="Arial"/>
              </a:rPr>
              <a:t>hesaplarında </a:t>
            </a:r>
            <a:r>
              <a:rPr sz="2700" spc="-5" dirty="0">
                <a:latin typeface="Arial"/>
                <a:cs typeface="Arial"/>
              </a:rPr>
              <a:t>üç duruma</a:t>
            </a:r>
            <a:r>
              <a:rPr sz="2700" dirty="0">
                <a:latin typeface="Arial"/>
                <a:cs typeface="Arial"/>
              </a:rPr>
              <a:t> </a:t>
            </a:r>
            <a:r>
              <a:rPr sz="2700" spc="-27" dirty="0">
                <a:latin typeface="Arial"/>
                <a:cs typeface="Arial"/>
              </a:rPr>
              <a:t>bakılır.</a:t>
            </a:r>
            <a:endParaRPr sz="2700">
              <a:latin typeface="Arial"/>
              <a:cs typeface="Arial"/>
            </a:endParaRPr>
          </a:p>
          <a:p>
            <a:pPr marL="633400" marR="268907" lvl="1" indent="-207294">
              <a:lnSpc>
                <a:spcPct val="70100"/>
              </a:lnSpc>
              <a:spcBef>
                <a:spcPts val="1333"/>
              </a:spcBef>
              <a:buSzPct val="75000"/>
              <a:buChar char="–"/>
              <a:tabLst>
                <a:tab pos="633976" algn="l"/>
              </a:tabLst>
            </a:pPr>
            <a:r>
              <a:rPr sz="2700" dirty="0">
                <a:latin typeface="Arial"/>
                <a:cs typeface="Arial"/>
              </a:rPr>
              <a:t>En </a:t>
            </a:r>
            <a:r>
              <a:rPr sz="2700" spc="-5" dirty="0">
                <a:latin typeface="Arial"/>
                <a:cs typeface="Arial"/>
              </a:rPr>
              <a:t>iyi durum: algoritmada her </a:t>
            </a:r>
            <a:r>
              <a:rPr sz="2700" dirty="0">
                <a:latin typeface="Arial"/>
                <a:cs typeface="Arial"/>
              </a:rPr>
              <a:t>şeyin </a:t>
            </a:r>
            <a:r>
              <a:rPr sz="2700" spc="-5" dirty="0">
                <a:latin typeface="Arial"/>
                <a:cs typeface="Arial"/>
              </a:rPr>
              <a:t>istenildiği gibi  olduğundaki</a:t>
            </a:r>
            <a:r>
              <a:rPr sz="2700" spc="-18" dirty="0">
                <a:latin typeface="Arial"/>
                <a:cs typeface="Arial"/>
              </a:rPr>
              <a:t> </a:t>
            </a:r>
            <a:r>
              <a:rPr sz="2700" spc="-27" dirty="0">
                <a:latin typeface="Arial"/>
                <a:cs typeface="Arial"/>
              </a:rPr>
              <a:t>durumdur.</a:t>
            </a:r>
            <a:endParaRPr sz="2700">
              <a:latin typeface="Arial"/>
              <a:cs typeface="Arial"/>
            </a:endParaRPr>
          </a:p>
          <a:p>
            <a:pPr marL="633400" marR="367372" lvl="1" indent="-207294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700" dirty="0">
                <a:latin typeface="Arial"/>
                <a:cs typeface="Arial"/>
              </a:rPr>
              <a:t>En </a:t>
            </a:r>
            <a:r>
              <a:rPr sz="2700" spc="-5" dirty="0">
                <a:latin typeface="Arial"/>
                <a:cs typeface="Arial"/>
              </a:rPr>
              <a:t>kötü durum: algoritmada oluşabilecek en kötü  </a:t>
            </a:r>
            <a:r>
              <a:rPr sz="2700" dirty="0">
                <a:latin typeface="Arial"/>
                <a:cs typeface="Arial"/>
              </a:rPr>
              <a:t>senaryo </a:t>
            </a:r>
            <a:r>
              <a:rPr sz="2700" spc="-5" dirty="0">
                <a:latin typeface="Arial"/>
                <a:cs typeface="Arial"/>
              </a:rPr>
              <a:t>göz önüne</a:t>
            </a:r>
            <a:r>
              <a:rPr sz="2700" spc="-54" dirty="0">
                <a:latin typeface="Arial"/>
                <a:cs typeface="Arial"/>
              </a:rPr>
              <a:t> </a:t>
            </a:r>
            <a:r>
              <a:rPr sz="2700" spc="-32" dirty="0">
                <a:latin typeface="Arial"/>
                <a:cs typeface="Arial"/>
              </a:rPr>
              <a:t>alınır.</a:t>
            </a:r>
            <a:endParaRPr sz="2700">
              <a:latin typeface="Arial"/>
              <a:cs typeface="Arial"/>
            </a:endParaRPr>
          </a:p>
          <a:p>
            <a:pPr marL="633400" marR="210174" lvl="1" indent="-207294">
              <a:lnSpc>
                <a:spcPct val="70000"/>
              </a:lnSpc>
              <a:spcBef>
                <a:spcPts val="1274"/>
              </a:spcBef>
              <a:buSzPct val="75000"/>
              <a:buChar char="–"/>
              <a:tabLst>
                <a:tab pos="633976" algn="l"/>
              </a:tabLst>
            </a:pPr>
            <a:r>
              <a:rPr sz="2700" spc="-5" dirty="0">
                <a:latin typeface="Arial"/>
                <a:cs typeface="Arial"/>
              </a:rPr>
              <a:t>Ortalama durum ise </a:t>
            </a:r>
            <a:r>
              <a:rPr sz="2700" spc="-9" dirty="0">
                <a:latin typeface="Arial"/>
                <a:cs typeface="Arial"/>
              </a:rPr>
              <a:t>oluşabilecek </a:t>
            </a:r>
            <a:r>
              <a:rPr sz="2700" spc="-5" dirty="0">
                <a:latin typeface="Arial"/>
                <a:cs typeface="Arial"/>
              </a:rPr>
              <a:t>en kötü </a:t>
            </a:r>
            <a:r>
              <a:rPr sz="2700" dirty="0">
                <a:latin typeface="Arial"/>
                <a:cs typeface="Arial"/>
              </a:rPr>
              <a:t>ve </a:t>
            </a:r>
            <a:r>
              <a:rPr sz="2700" spc="-5" dirty="0">
                <a:latin typeface="Arial"/>
                <a:cs typeface="Arial"/>
              </a:rPr>
              <a:t>en iyi  durumun</a:t>
            </a:r>
            <a:r>
              <a:rPr sz="2700" spc="-27" dirty="0">
                <a:latin typeface="Arial"/>
                <a:cs typeface="Arial"/>
              </a:rPr>
              <a:t> </a:t>
            </a:r>
            <a:r>
              <a:rPr sz="2700" spc="-18" dirty="0">
                <a:latin typeface="Arial"/>
                <a:cs typeface="Arial"/>
              </a:rPr>
              <a:t>ortalamasıdır.</a:t>
            </a:r>
            <a:endParaRPr sz="2700">
              <a:latin typeface="Arial"/>
              <a:cs typeface="Arial"/>
            </a:endParaRPr>
          </a:p>
          <a:p>
            <a:pPr marL="105950" indent="-95010">
              <a:spcBef>
                <a:spcPts val="567"/>
              </a:spcBef>
              <a:buSzPct val="41666"/>
              <a:buChar char="●"/>
              <a:tabLst>
                <a:tab pos="106526" algn="l"/>
              </a:tabLst>
            </a:pPr>
            <a:r>
              <a:rPr sz="2700" dirty="0">
                <a:latin typeface="Arial"/>
                <a:cs typeface="Arial"/>
              </a:rPr>
              <a:t>Bir </a:t>
            </a:r>
            <a:r>
              <a:rPr sz="2700" spc="-5" dirty="0">
                <a:latin typeface="Arial"/>
                <a:cs typeface="Arial"/>
              </a:rPr>
              <a:t>dizi içinde arama</a:t>
            </a:r>
            <a:r>
              <a:rPr sz="2700" spc="-63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olsun.</a:t>
            </a:r>
            <a:endParaRPr sz="2700">
              <a:latin typeface="Arial"/>
              <a:cs typeface="Arial"/>
            </a:endParaRPr>
          </a:p>
          <a:p>
            <a:pPr marL="633400" marR="4607" lvl="1" indent="-207294">
              <a:lnSpc>
                <a:spcPct val="70000"/>
              </a:lnSpc>
              <a:spcBef>
                <a:spcPts val="1319"/>
              </a:spcBef>
              <a:buSzPct val="75000"/>
              <a:buChar char="–"/>
              <a:tabLst>
                <a:tab pos="633976" algn="l"/>
              </a:tabLst>
            </a:pPr>
            <a:r>
              <a:rPr sz="2700" dirty="0">
                <a:latin typeface="Arial"/>
                <a:cs typeface="Arial"/>
              </a:rPr>
              <a:t>En </a:t>
            </a:r>
            <a:r>
              <a:rPr sz="2700" spc="-5" dirty="0">
                <a:latin typeface="Arial"/>
                <a:cs typeface="Arial"/>
              </a:rPr>
              <a:t>iyi durum: aranan değerin dizinin ilk </a:t>
            </a:r>
            <a:r>
              <a:rPr sz="2700" spc="-9" dirty="0">
                <a:latin typeface="Arial"/>
                <a:cs typeface="Arial"/>
              </a:rPr>
              <a:t>elemanında  </a:t>
            </a:r>
            <a:r>
              <a:rPr sz="2700" spc="-18" dirty="0">
                <a:latin typeface="Arial"/>
                <a:cs typeface="Arial"/>
              </a:rPr>
              <a:t>bulunmasıdır.</a:t>
            </a:r>
            <a:endParaRPr sz="2700">
              <a:latin typeface="Arial"/>
              <a:cs typeface="Arial"/>
            </a:endParaRPr>
          </a:p>
          <a:p>
            <a:pPr marL="633400" lvl="1" indent="-207870">
              <a:spcBef>
                <a:spcPts val="295"/>
              </a:spcBef>
              <a:buSzPct val="75000"/>
              <a:buChar char="–"/>
              <a:tabLst>
                <a:tab pos="633976" algn="l"/>
              </a:tabLst>
            </a:pPr>
            <a:r>
              <a:rPr sz="2700" dirty="0">
                <a:latin typeface="Arial"/>
                <a:cs typeface="Arial"/>
              </a:rPr>
              <a:t>En </a:t>
            </a:r>
            <a:r>
              <a:rPr sz="2700" spc="-5" dirty="0">
                <a:latin typeface="Arial"/>
                <a:cs typeface="Arial"/>
              </a:rPr>
              <a:t>kötü durum: </a:t>
            </a:r>
            <a:r>
              <a:rPr sz="2700" dirty="0">
                <a:latin typeface="Arial"/>
                <a:cs typeface="Arial"/>
              </a:rPr>
              <a:t>son </a:t>
            </a:r>
            <a:r>
              <a:rPr sz="2700" spc="-5" dirty="0">
                <a:latin typeface="Arial"/>
                <a:cs typeface="Arial"/>
              </a:rPr>
              <a:t>elemanda bulunması</a:t>
            </a:r>
            <a:r>
              <a:rPr sz="2700" spc="-86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iken</a:t>
            </a:r>
            <a:endParaRPr sz="2700">
              <a:latin typeface="Arial"/>
              <a:cs typeface="Arial"/>
            </a:endParaRPr>
          </a:p>
          <a:p>
            <a:pPr marL="633400" lvl="1" indent="-207870">
              <a:spcBef>
                <a:spcPts val="286"/>
              </a:spcBef>
              <a:buSzPct val="75000"/>
              <a:buChar char="–"/>
              <a:tabLst>
                <a:tab pos="633976" algn="l"/>
              </a:tabLst>
            </a:pPr>
            <a:r>
              <a:rPr sz="2700" spc="-5" dirty="0">
                <a:latin typeface="Arial"/>
                <a:cs typeface="Arial"/>
              </a:rPr>
              <a:t>Ortalama durum: </a:t>
            </a:r>
            <a:r>
              <a:rPr sz="2700" dirty="0">
                <a:latin typeface="Arial"/>
                <a:cs typeface="Arial"/>
              </a:rPr>
              <a:t>ikisinin</a:t>
            </a:r>
            <a:r>
              <a:rPr sz="2700" spc="-54" dirty="0">
                <a:latin typeface="Arial"/>
                <a:cs typeface="Arial"/>
              </a:rPr>
              <a:t> </a:t>
            </a:r>
            <a:r>
              <a:rPr sz="2700" spc="-18" dirty="0">
                <a:latin typeface="Arial"/>
                <a:cs typeface="Arial"/>
              </a:rPr>
              <a:t>ortalamasıdır.</a:t>
            </a:r>
            <a:endParaRPr sz="2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99658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788838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Algoritmanın</a:t>
            </a:r>
            <a:r>
              <a:rPr spc="-95" dirty="0"/>
              <a:t> </a:t>
            </a:r>
            <a:r>
              <a:rPr dirty="0"/>
              <a:t>Performansı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40" y="1202079"/>
            <a:ext cx="8677524" cy="5224623"/>
          </a:xfrm>
          <a:prstGeom prst="rect">
            <a:avLst/>
          </a:prstGeom>
        </p:spPr>
        <p:txBody>
          <a:bodyPr vert="horz" wrap="square" lIns="0" tIns="91555" rIns="0" bIns="0" rtlCol="0">
            <a:spAutoFit/>
          </a:bodyPr>
          <a:lstStyle/>
          <a:p>
            <a:pPr marL="11516" marR="351825">
              <a:lnSpc>
                <a:spcPts val="2612"/>
              </a:lnSpc>
              <a:spcBef>
                <a:spcPts val="721"/>
              </a:spcBef>
              <a:buSzPct val="41666"/>
              <a:buChar char="●"/>
              <a:tabLst>
                <a:tab pos="106526" algn="l"/>
              </a:tabLst>
            </a:pPr>
            <a:r>
              <a:rPr sz="2700" dirty="0">
                <a:latin typeface="Arial"/>
                <a:cs typeface="Arial"/>
              </a:rPr>
              <a:t>Bir </a:t>
            </a:r>
            <a:r>
              <a:rPr sz="2700" spc="-9" dirty="0">
                <a:latin typeface="Arial"/>
                <a:cs typeface="Arial"/>
              </a:rPr>
              <a:t>algoritmanın </a:t>
            </a:r>
            <a:r>
              <a:rPr sz="2700" spc="-5" dirty="0">
                <a:latin typeface="Arial"/>
                <a:cs typeface="Arial"/>
              </a:rPr>
              <a:t>performansı iç </a:t>
            </a:r>
            <a:r>
              <a:rPr sz="2700" dirty="0">
                <a:latin typeface="Arial"/>
                <a:cs typeface="Arial"/>
              </a:rPr>
              <a:t>ve </a:t>
            </a:r>
            <a:r>
              <a:rPr sz="2700" spc="-9" dirty="0">
                <a:latin typeface="Arial"/>
                <a:cs typeface="Arial"/>
              </a:rPr>
              <a:t>dış </a:t>
            </a:r>
            <a:r>
              <a:rPr sz="2700" spc="-5" dirty="0">
                <a:latin typeface="Arial"/>
                <a:cs typeface="Arial"/>
              </a:rPr>
              <a:t>faktörlere  </a:t>
            </a:r>
            <a:r>
              <a:rPr sz="2700" spc="-27" dirty="0">
                <a:latin typeface="Arial"/>
                <a:cs typeface="Arial"/>
              </a:rPr>
              <a:t>bağlıdır.</a:t>
            </a:r>
            <a:endParaRPr sz="2700">
              <a:latin typeface="Arial"/>
              <a:cs typeface="Arial"/>
            </a:endParaRPr>
          </a:p>
          <a:p>
            <a:pPr marL="633400" lvl="1" indent="-207870">
              <a:spcBef>
                <a:spcPts val="358"/>
              </a:spcBef>
              <a:buSzPct val="75000"/>
              <a:buChar char="–"/>
              <a:tabLst>
                <a:tab pos="633976" algn="l"/>
              </a:tabLst>
            </a:pPr>
            <a:r>
              <a:rPr sz="2700" spc="-9" dirty="0">
                <a:latin typeface="Arial"/>
                <a:cs typeface="Arial"/>
              </a:rPr>
              <a:t>İç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99"/>
              </a:spcBef>
              <a:buSzPct val="45000"/>
              <a:buChar char="●"/>
              <a:tabLst>
                <a:tab pos="1048565" algn="l"/>
              </a:tabLst>
            </a:pPr>
            <a:r>
              <a:rPr sz="2700" spc="-5" dirty="0">
                <a:latin typeface="Arial"/>
                <a:cs typeface="Arial"/>
              </a:rPr>
              <a:t>Algoritma</a:t>
            </a:r>
            <a:r>
              <a:rPr sz="2700" spc="-27" dirty="0">
                <a:latin typeface="Arial"/>
                <a:cs typeface="Arial"/>
              </a:rPr>
              <a:t> </a:t>
            </a:r>
            <a:r>
              <a:rPr sz="2700" spc="-5" dirty="0">
                <a:latin typeface="Arial"/>
                <a:cs typeface="Arial"/>
              </a:rPr>
              <a:t>verimliliği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90"/>
              </a:spcBef>
              <a:buSzPct val="45000"/>
              <a:buChar char="●"/>
              <a:tabLst>
                <a:tab pos="1048565" algn="l"/>
              </a:tabLst>
            </a:pPr>
            <a:r>
              <a:rPr sz="2700" spc="-5" dirty="0">
                <a:latin typeface="Arial"/>
                <a:cs typeface="Arial"/>
              </a:rPr>
              <a:t>Çalıştırmak için gereken</a:t>
            </a:r>
            <a:r>
              <a:rPr sz="2700" spc="-27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zaman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86"/>
              </a:spcBef>
              <a:buSzPct val="45000"/>
              <a:buChar char="●"/>
              <a:tabLst>
                <a:tab pos="1048565" algn="l"/>
              </a:tabLst>
            </a:pPr>
            <a:r>
              <a:rPr sz="2700" spc="-5" dirty="0">
                <a:latin typeface="Arial"/>
                <a:cs typeface="Arial"/>
              </a:rPr>
              <a:t>Çalıştırmak için gereken </a:t>
            </a:r>
            <a:r>
              <a:rPr sz="2700" dirty="0">
                <a:latin typeface="Arial"/>
                <a:cs typeface="Arial"/>
              </a:rPr>
              <a:t>yer (bellek</a:t>
            </a:r>
            <a:r>
              <a:rPr sz="2700" spc="-59" dirty="0">
                <a:latin typeface="Arial"/>
                <a:cs typeface="Arial"/>
              </a:rPr>
              <a:t> </a:t>
            </a:r>
            <a:r>
              <a:rPr sz="2700" spc="-9" dirty="0">
                <a:latin typeface="Arial"/>
                <a:cs typeface="Arial"/>
              </a:rPr>
              <a:t>alanı)</a:t>
            </a:r>
            <a:endParaRPr sz="2700">
              <a:latin typeface="Arial"/>
              <a:cs typeface="Arial"/>
            </a:endParaRPr>
          </a:p>
          <a:p>
            <a:pPr marL="633400" lvl="1" indent="-207870">
              <a:spcBef>
                <a:spcPts val="295"/>
              </a:spcBef>
              <a:buSzPct val="75000"/>
              <a:buChar char="–"/>
              <a:tabLst>
                <a:tab pos="633976" algn="l"/>
              </a:tabLst>
            </a:pPr>
            <a:r>
              <a:rPr sz="2700" spc="-9" dirty="0">
                <a:latin typeface="Arial"/>
                <a:cs typeface="Arial"/>
              </a:rPr>
              <a:t>Dış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95"/>
              </a:spcBef>
              <a:buSzPct val="45000"/>
              <a:buChar char="●"/>
              <a:tabLst>
                <a:tab pos="1048565" algn="l"/>
              </a:tabLst>
            </a:pPr>
            <a:r>
              <a:rPr sz="2700" dirty="0">
                <a:latin typeface="Arial"/>
                <a:cs typeface="Arial"/>
              </a:rPr>
              <a:t>Girdi verisinin</a:t>
            </a:r>
            <a:r>
              <a:rPr sz="2700" spc="-18" dirty="0">
                <a:latin typeface="Arial"/>
                <a:cs typeface="Arial"/>
              </a:rPr>
              <a:t> </a:t>
            </a:r>
            <a:r>
              <a:rPr sz="2700" spc="-9" dirty="0">
                <a:latin typeface="Arial"/>
                <a:cs typeface="Arial"/>
              </a:rPr>
              <a:t>büyüklüğü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86"/>
              </a:spcBef>
              <a:buSzPct val="45000"/>
              <a:buChar char="●"/>
              <a:tabLst>
                <a:tab pos="1048565" algn="l"/>
              </a:tabLst>
            </a:pPr>
            <a:r>
              <a:rPr sz="2700" spc="-5" dirty="0">
                <a:latin typeface="Arial"/>
                <a:cs typeface="Arial"/>
              </a:rPr>
              <a:t>Bilgisayarın</a:t>
            </a:r>
            <a:r>
              <a:rPr sz="2700" spc="-23" dirty="0">
                <a:latin typeface="Arial"/>
                <a:cs typeface="Arial"/>
              </a:rPr>
              <a:t> </a:t>
            </a:r>
            <a:r>
              <a:rPr sz="2700" spc="-9" dirty="0">
                <a:latin typeface="Arial"/>
                <a:cs typeface="Arial"/>
              </a:rPr>
              <a:t>hızı</a:t>
            </a:r>
            <a:endParaRPr sz="2700">
              <a:latin typeface="Arial"/>
              <a:cs typeface="Arial"/>
            </a:endParaRPr>
          </a:p>
          <a:p>
            <a:pPr marL="1047989" lvl="2" indent="-207870">
              <a:spcBef>
                <a:spcPts val="295"/>
              </a:spcBef>
              <a:buSzPct val="45000"/>
              <a:buChar char="●"/>
              <a:tabLst>
                <a:tab pos="1048565" algn="l"/>
              </a:tabLst>
            </a:pPr>
            <a:r>
              <a:rPr sz="2700" dirty="0">
                <a:latin typeface="Arial"/>
                <a:cs typeface="Arial"/>
              </a:rPr>
              <a:t>Derleyicinin</a:t>
            </a:r>
            <a:r>
              <a:rPr sz="2700" spc="-50" dirty="0">
                <a:latin typeface="Arial"/>
                <a:cs typeface="Arial"/>
              </a:rPr>
              <a:t> </a:t>
            </a:r>
            <a:r>
              <a:rPr sz="2700" dirty="0">
                <a:latin typeface="Arial"/>
                <a:cs typeface="Arial"/>
              </a:rPr>
              <a:t>kalitesi</a:t>
            </a:r>
            <a:endParaRPr sz="2700">
              <a:latin typeface="Arial"/>
              <a:cs typeface="Arial"/>
            </a:endParaRPr>
          </a:p>
          <a:p>
            <a:pPr marL="11516" marR="4607">
              <a:lnSpc>
                <a:spcPts val="2612"/>
              </a:lnSpc>
              <a:spcBef>
                <a:spcPts val="1192"/>
              </a:spcBef>
              <a:buSzPct val="41666"/>
              <a:buChar char="●"/>
              <a:tabLst>
                <a:tab pos="106526" algn="l"/>
              </a:tabLst>
            </a:pPr>
            <a:r>
              <a:rPr sz="2700" spc="-5" dirty="0">
                <a:latin typeface="Arial"/>
                <a:cs typeface="Arial"/>
              </a:rPr>
              <a:t>Karmaşıklık iç faktörlerle </a:t>
            </a:r>
            <a:r>
              <a:rPr sz="2700" dirty="0">
                <a:latin typeface="Arial"/>
                <a:cs typeface="Arial"/>
              </a:rPr>
              <a:t>ve </a:t>
            </a:r>
            <a:r>
              <a:rPr sz="2700" spc="-5" dirty="0">
                <a:latin typeface="Arial"/>
                <a:cs typeface="Arial"/>
              </a:rPr>
              <a:t>daha </a:t>
            </a:r>
            <a:r>
              <a:rPr sz="2700" dirty="0">
                <a:latin typeface="Arial"/>
                <a:cs typeface="Arial"/>
              </a:rPr>
              <a:t>çok </a:t>
            </a:r>
            <a:r>
              <a:rPr sz="2700" spc="-5" dirty="0">
                <a:latin typeface="Arial"/>
                <a:cs typeface="Arial"/>
              </a:rPr>
              <a:t>da zamanla  </a:t>
            </a:r>
            <a:r>
              <a:rPr sz="2700" spc="-18" dirty="0">
                <a:latin typeface="Arial"/>
                <a:cs typeface="Arial"/>
              </a:rPr>
              <a:t>ilgilidir.</a:t>
            </a:r>
            <a:endParaRPr sz="27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3842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8503182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Kıyaslama</a:t>
            </a:r>
            <a:r>
              <a:rPr spc="-82" dirty="0"/>
              <a:t> </a:t>
            </a:r>
            <a:r>
              <a:rPr dirty="0"/>
              <a:t>(Benchmarking)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3" y="1283614"/>
            <a:ext cx="8515206" cy="2410302"/>
          </a:xfrm>
          <a:prstGeom prst="rect">
            <a:avLst/>
          </a:prstGeom>
        </p:spPr>
        <p:txBody>
          <a:bodyPr vert="horz" wrap="square" lIns="0" tIns="12092" rIns="0" bIns="0" rtlCol="0" anchor="t">
            <a:spAutoFit/>
          </a:bodyPr>
          <a:lstStyle/>
          <a:p>
            <a:pPr marL="11430" marR="5715" algn="just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lang="tr-TR" sz="2900" spc="-5" dirty="0">
                <a:latin typeface="Arial"/>
                <a:cs typeface="Arial"/>
              </a:rPr>
              <a:t> </a:t>
            </a:r>
            <a:r>
              <a:rPr sz="2900" spc="-5" dirty="0" err="1">
                <a:latin typeface="Arial"/>
                <a:cs typeface="Arial"/>
              </a:rPr>
              <a:t>Kıyaslama</a:t>
            </a:r>
            <a:r>
              <a:rPr sz="2900" spc="-5" dirty="0">
                <a:latin typeface="Arial"/>
                <a:cs typeface="Arial"/>
              </a:rPr>
              <a:t>, geliştirilen programın </a:t>
            </a:r>
            <a:r>
              <a:rPr sz="2900" spc="-9" dirty="0">
                <a:latin typeface="Arial"/>
                <a:cs typeface="Arial"/>
              </a:rPr>
              <a:t>önceden  belirlenmiş örnek </a:t>
            </a:r>
            <a:r>
              <a:rPr sz="2900" spc="-5" dirty="0">
                <a:latin typeface="Arial"/>
                <a:cs typeface="Arial"/>
              </a:rPr>
              <a:t>giriş değerleri için </a:t>
            </a:r>
            <a:r>
              <a:rPr sz="2900" dirty="0">
                <a:latin typeface="Arial"/>
                <a:cs typeface="Arial"/>
              </a:rPr>
              <a:t>çalışma </a:t>
            </a:r>
            <a:r>
              <a:rPr sz="2900" spc="-5" dirty="0">
                <a:latin typeface="Arial"/>
                <a:cs typeface="Arial"/>
              </a:rPr>
              <a:t>hızını  gösteren deneysel sınama</a:t>
            </a:r>
            <a:r>
              <a:rPr sz="2900" spc="-63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sonucudur.</a:t>
            </a:r>
            <a:endParaRPr lang="tr-TR" sz="2900" dirty="0">
              <a:latin typeface="Arial"/>
              <a:cs typeface="Arial"/>
            </a:endParaRPr>
          </a:p>
          <a:p>
            <a:pPr marL="11430" marR="4445" algn="just">
              <a:spcBef>
                <a:spcPts val="1274"/>
              </a:spcBef>
              <a:buSzPct val="42187"/>
              <a:buChar char="●"/>
              <a:tabLst>
                <a:tab pos="112860" algn="l"/>
              </a:tabLst>
            </a:pPr>
            <a:r>
              <a:rPr lang="tr-TR" sz="2900" dirty="0">
                <a:latin typeface="Arial"/>
                <a:cs typeface="Arial"/>
              </a:rPr>
              <a:t> Java</a:t>
            </a:r>
            <a:r>
              <a:rPr sz="2900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zaman </a:t>
            </a:r>
            <a:r>
              <a:rPr sz="2900" dirty="0">
                <a:latin typeface="Arial"/>
                <a:cs typeface="Arial"/>
              </a:rPr>
              <a:t>kıyaslaması </a:t>
            </a:r>
            <a:r>
              <a:rPr sz="2900" spc="-5" dirty="0">
                <a:latin typeface="Arial"/>
                <a:cs typeface="Arial"/>
              </a:rPr>
              <a:t>için </a:t>
            </a:r>
            <a:r>
              <a:rPr sz="2900" dirty="0">
                <a:latin typeface="Arial"/>
                <a:cs typeface="Arial"/>
              </a:rPr>
              <a:t>stopwatch </a:t>
            </a:r>
            <a:r>
              <a:rPr sz="2900" spc="-5" dirty="0">
                <a:latin typeface="Arial"/>
                <a:cs typeface="Arial"/>
              </a:rPr>
              <a:t>fonksiyonu</a:t>
            </a:r>
            <a:r>
              <a:rPr lang="tr-TR" sz="2900" spc="-5" dirty="0">
                <a:latin typeface="Arial"/>
                <a:cs typeface="Arial"/>
              </a:rPr>
              <a:t> 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dirty="0" err="1">
                <a:latin typeface="Arial"/>
                <a:cs typeface="Arial"/>
              </a:rPr>
              <a:t>tavsiye</a:t>
            </a:r>
            <a:r>
              <a:rPr sz="2900" dirty="0">
                <a:latin typeface="Arial"/>
                <a:cs typeface="Arial"/>
              </a:rPr>
              <a:t> </a:t>
            </a:r>
            <a:r>
              <a:rPr sz="2900" spc="-27" dirty="0" err="1">
                <a:latin typeface="Arial"/>
                <a:cs typeface="Arial"/>
              </a:rPr>
              <a:t>edilir</a:t>
            </a:r>
            <a:r>
              <a:rPr sz="2900" spc="-27" dirty="0">
                <a:latin typeface="Arial"/>
                <a:cs typeface="Arial"/>
              </a:rPr>
              <a:t>. </a:t>
            </a:r>
            <a:endParaRPr sz="2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74850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426" y="133859"/>
            <a:ext cx="8599042" cy="1242735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marR="4445">
              <a:spcBef>
                <a:spcPts val="91"/>
              </a:spcBef>
            </a:pPr>
            <a:r>
              <a:rPr sz="4000" dirty="0"/>
              <a:t>Bir </a:t>
            </a:r>
            <a:r>
              <a:rPr sz="4000" spc="-5" dirty="0"/>
              <a:t>programın </a:t>
            </a:r>
            <a:r>
              <a:rPr sz="4000" dirty="0"/>
              <a:t>yürütme zamanının</a:t>
            </a:r>
            <a:r>
              <a:rPr sz="4000" spc="-103" dirty="0"/>
              <a:t> </a:t>
            </a:r>
            <a:r>
              <a:rPr sz="4000" spc="-5" dirty="0"/>
              <a:t>(T(n))</a:t>
            </a:r>
            <a:r>
              <a:rPr lang="tr-TR" sz="4000" spc="-5" dirty="0"/>
              <a:t> </a:t>
            </a:r>
            <a:r>
              <a:rPr sz="4000" spc="-5" dirty="0"/>
              <a:t> hesaplanması</a:t>
            </a:r>
            <a:endParaRPr lang="tr-TR" sz="4000" spc="-5" dirty="0">
              <a:cs typeface="Calibri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36146" y="1550795"/>
          <a:ext cx="7254739" cy="38696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3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97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31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729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spc="-25" dirty="0">
                          <a:latin typeface="Arial"/>
                          <a:cs typeface="Arial"/>
                        </a:rPr>
                        <a:t>Temel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işlemler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27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spc="-5" dirty="0">
                          <a:latin typeface="Arial"/>
                          <a:cs typeface="Arial"/>
                        </a:rPr>
                        <a:t>İşlem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27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spc="-25" dirty="0">
                          <a:latin typeface="Arial"/>
                          <a:cs typeface="Arial"/>
                        </a:rPr>
                        <a:t>Tekrar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sayısı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27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500" b="1" spc="-20" dirty="0">
                          <a:latin typeface="Arial"/>
                          <a:cs typeface="Arial"/>
                        </a:rPr>
                        <a:t>Toplam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27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91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ortalama(int 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a[],int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 n)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2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{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91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float ort,topla=0;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R="52069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6096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2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int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i;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02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for(i=0;i&lt;n;i++)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spc="-5" dirty="0">
                          <a:latin typeface="Arial"/>
                          <a:cs typeface="Arial"/>
                        </a:rPr>
                        <a:t>1,(n+1),n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2n+2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6852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53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topla+=a[i];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7256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ort=topla/n;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702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return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ort;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1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714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}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T(n)=3n+5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37428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6096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903" y="569717"/>
            <a:ext cx="8586278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dirty="0"/>
              <a:t>Kod </a:t>
            </a:r>
            <a:r>
              <a:rPr spc="-5" dirty="0"/>
              <a:t>analizinde diğer</a:t>
            </a:r>
            <a:r>
              <a:rPr spc="-54" dirty="0"/>
              <a:t> </a:t>
            </a:r>
            <a:r>
              <a:rPr spc="-5" dirty="0"/>
              <a:t>işlemler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4904" y="1283614"/>
            <a:ext cx="8514630" cy="4787876"/>
          </a:xfrm>
          <a:prstGeom prst="rect">
            <a:avLst/>
          </a:prstGeom>
        </p:spPr>
        <p:txBody>
          <a:bodyPr vert="horz" wrap="square" lIns="0" tIns="12092" rIns="0" bIns="0" rtlCol="0">
            <a:spAutoFit/>
          </a:bodyPr>
          <a:lstStyle/>
          <a:p>
            <a:pPr marL="11516" marR="6910" algn="just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Değişkenler bellekte </a:t>
            </a:r>
            <a:r>
              <a:rPr sz="2900" dirty="0">
                <a:latin typeface="Arial"/>
                <a:cs typeface="Arial"/>
              </a:rPr>
              <a:t>yer </a:t>
            </a:r>
            <a:r>
              <a:rPr sz="2900" spc="-5" dirty="0">
                <a:latin typeface="Arial"/>
                <a:cs typeface="Arial"/>
              </a:rPr>
              <a:t>kaplar? Bu açıdan  </a:t>
            </a:r>
            <a:r>
              <a:rPr sz="2900" dirty="0">
                <a:latin typeface="Arial"/>
                <a:cs typeface="Arial"/>
              </a:rPr>
              <a:t>gereksiz </a:t>
            </a:r>
            <a:r>
              <a:rPr sz="2900" spc="-5" dirty="0">
                <a:latin typeface="Arial"/>
                <a:cs typeface="Arial"/>
              </a:rPr>
              <a:t>değişkenler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temizlenebilir?</a:t>
            </a:r>
            <a:endParaRPr sz="2900">
              <a:latin typeface="Arial"/>
              <a:cs typeface="Arial"/>
            </a:endParaRPr>
          </a:p>
          <a:p>
            <a:pPr marL="633400" marR="4607" lvl="1" indent="-207294" algn="just">
              <a:lnSpc>
                <a:spcPts val="3138"/>
              </a:lnSpc>
              <a:spcBef>
                <a:spcPts val="1315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Ufak </a:t>
            </a:r>
            <a:r>
              <a:rPr sz="2900" spc="-23" dirty="0">
                <a:latin typeface="Arial"/>
                <a:cs typeface="Arial"/>
              </a:rPr>
              <a:t>bug’lardır. </a:t>
            </a:r>
            <a:r>
              <a:rPr sz="2900" spc="-5" dirty="0">
                <a:latin typeface="Arial"/>
                <a:cs typeface="Arial"/>
              </a:rPr>
              <a:t>Programın çalışmasını  etkilemez </a:t>
            </a:r>
            <a:r>
              <a:rPr sz="2900" dirty="0">
                <a:latin typeface="Arial"/>
                <a:cs typeface="Arial"/>
              </a:rPr>
              <a:t>fakat kod </a:t>
            </a:r>
            <a:r>
              <a:rPr sz="2900" spc="-5" dirty="0">
                <a:latin typeface="Arial"/>
                <a:cs typeface="Arial"/>
              </a:rPr>
              <a:t>içinde bulunması </a:t>
            </a:r>
            <a:r>
              <a:rPr sz="2900" dirty="0">
                <a:latin typeface="Arial"/>
                <a:cs typeface="Arial"/>
              </a:rPr>
              <a:t>tavsiye  </a:t>
            </a:r>
            <a:r>
              <a:rPr sz="2900" spc="-5" dirty="0">
                <a:latin typeface="Arial"/>
                <a:cs typeface="Arial"/>
              </a:rPr>
              <a:t>edilmez.</a:t>
            </a:r>
            <a:endParaRPr sz="2900">
              <a:latin typeface="Arial"/>
              <a:cs typeface="Arial"/>
            </a:endParaRPr>
          </a:p>
          <a:p>
            <a:pPr marL="112285" indent="-101344" algn="just">
              <a:spcBef>
                <a:spcPts val="1224"/>
              </a:spcBef>
              <a:buSzPct val="42187"/>
              <a:buChar char="●"/>
              <a:tabLst>
                <a:tab pos="112860" algn="l"/>
              </a:tabLst>
            </a:pPr>
            <a:r>
              <a:rPr sz="2900" spc="-5" dirty="0">
                <a:latin typeface="Arial"/>
                <a:cs typeface="Arial"/>
              </a:rPr>
              <a:t>Değişken boyutları </a:t>
            </a:r>
            <a:r>
              <a:rPr sz="2900" spc="-9" dirty="0">
                <a:latin typeface="Arial"/>
                <a:cs typeface="Arial"/>
              </a:rPr>
              <a:t>önemli </a:t>
            </a:r>
            <a:r>
              <a:rPr sz="2900" dirty="0">
                <a:latin typeface="Arial"/>
                <a:cs typeface="Arial"/>
              </a:rPr>
              <a:t>bir</a:t>
            </a:r>
            <a:r>
              <a:rPr sz="2900" spc="-45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konudur?</a:t>
            </a:r>
            <a:endParaRPr sz="2900">
              <a:latin typeface="Arial"/>
              <a:cs typeface="Arial"/>
            </a:endParaRPr>
          </a:p>
          <a:p>
            <a:pPr marL="633400" marR="6334" lvl="1" indent="-207294" algn="just">
              <a:lnSpc>
                <a:spcPts val="3138"/>
              </a:lnSpc>
              <a:spcBef>
                <a:spcPts val="1306"/>
              </a:spcBef>
              <a:buSzPct val="75000"/>
              <a:buChar char="–"/>
              <a:tabLst>
                <a:tab pos="633976" algn="l"/>
              </a:tabLst>
            </a:pPr>
            <a:r>
              <a:rPr sz="2900" dirty="0">
                <a:latin typeface="Arial"/>
                <a:cs typeface="Arial"/>
              </a:rPr>
              <a:t>Byte’ın yeterli </a:t>
            </a:r>
            <a:r>
              <a:rPr sz="2900" spc="-9" dirty="0">
                <a:latin typeface="Arial"/>
                <a:cs typeface="Arial"/>
              </a:rPr>
              <a:t>olduğu </a:t>
            </a:r>
            <a:r>
              <a:rPr sz="2900" spc="-5" dirty="0">
                <a:latin typeface="Arial"/>
                <a:cs typeface="Arial"/>
              </a:rPr>
              <a:t>durumda </a:t>
            </a:r>
            <a:r>
              <a:rPr sz="2900" dirty="0">
                <a:latin typeface="Arial"/>
                <a:cs typeface="Arial"/>
              </a:rPr>
              <a:t>int </a:t>
            </a:r>
            <a:r>
              <a:rPr sz="2900" spc="-5" dirty="0">
                <a:latin typeface="Arial"/>
                <a:cs typeface="Arial"/>
              </a:rPr>
              <a:t>veya float  kullanmak.</a:t>
            </a:r>
            <a:endParaRPr sz="2900">
              <a:latin typeface="Arial"/>
              <a:cs typeface="Arial"/>
            </a:endParaRPr>
          </a:p>
          <a:p>
            <a:pPr marL="633400" marR="6910" lvl="1" indent="-207294" algn="just">
              <a:lnSpc>
                <a:spcPts val="3138"/>
              </a:lnSpc>
              <a:spcBef>
                <a:spcPts val="1270"/>
              </a:spcBef>
              <a:buSzPct val="75000"/>
              <a:buChar char="–"/>
              <a:tabLst>
                <a:tab pos="633976" algn="l"/>
              </a:tabLst>
            </a:pPr>
            <a:r>
              <a:rPr sz="2900" spc="-5" dirty="0">
                <a:latin typeface="Arial"/>
                <a:cs typeface="Arial"/>
              </a:rPr>
              <a:t>Örneğin bölme işleminde küsuratlı </a:t>
            </a:r>
            <a:r>
              <a:rPr sz="2900" dirty="0">
                <a:latin typeface="Arial"/>
                <a:cs typeface="Arial"/>
              </a:rPr>
              <a:t>bir </a:t>
            </a:r>
            <a:r>
              <a:rPr sz="2900" spc="-5" dirty="0">
                <a:latin typeface="Arial"/>
                <a:cs typeface="Arial"/>
              </a:rPr>
              <a:t>sonuç  </a:t>
            </a:r>
            <a:r>
              <a:rPr sz="2900" dirty="0">
                <a:latin typeface="Arial"/>
                <a:cs typeface="Arial"/>
              </a:rPr>
              <a:t>istenmiyorsa </a:t>
            </a:r>
            <a:r>
              <a:rPr sz="2900" spc="-5" dirty="0">
                <a:latin typeface="Arial"/>
                <a:cs typeface="Arial"/>
              </a:rPr>
              <a:t>int kullanımı </a:t>
            </a:r>
            <a:r>
              <a:rPr sz="2900" dirty="0">
                <a:latin typeface="Arial"/>
                <a:cs typeface="Arial"/>
              </a:rPr>
              <a:t>tavsiye</a:t>
            </a:r>
            <a:r>
              <a:rPr sz="2900" spc="-73" dirty="0">
                <a:latin typeface="Arial"/>
                <a:cs typeface="Arial"/>
              </a:rPr>
              <a:t> </a:t>
            </a:r>
            <a:r>
              <a:rPr sz="2900" spc="-27" dirty="0">
                <a:latin typeface="Arial"/>
                <a:cs typeface="Arial"/>
              </a:rPr>
              <a:t>edilir.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66507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571</TotalTime>
  <Words>2891</Words>
  <Application>Microsoft Office PowerPoint</Application>
  <PresentationFormat>Ekran Gösterisi (4:3)</PresentationFormat>
  <Paragraphs>380</Paragraphs>
  <Slides>55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9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65" baseType="lpstr">
      <vt:lpstr>Microsoft YaHei</vt:lpstr>
      <vt:lpstr>Arial</vt:lpstr>
      <vt:lpstr>Calibri</vt:lpstr>
      <vt:lpstr>Calibri,Sans-Serif</vt:lpstr>
      <vt:lpstr>Constantia</vt:lpstr>
      <vt:lpstr>Tahoma</vt:lpstr>
      <vt:lpstr>Times New Roman</vt:lpstr>
      <vt:lpstr>Wingdings</vt:lpstr>
      <vt:lpstr>Wingdings 2</vt:lpstr>
      <vt:lpstr>Akış</vt:lpstr>
      <vt:lpstr>Veri Modeli Nedir?</vt:lpstr>
      <vt:lpstr>Çeşitli Veri Modelleri</vt:lpstr>
      <vt:lpstr>Hangi Veri Modeli</vt:lpstr>
      <vt:lpstr>Bağlantılı Liste</vt:lpstr>
      <vt:lpstr>Bağlantılı Liste</vt:lpstr>
      <vt:lpstr>Ağaç</vt:lpstr>
      <vt:lpstr>Ağaç mı? Dizi mi? Bağlı Liste mi?</vt:lpstr>
      <vt:lpstr>Graf</vt:lpstr>
      <vt:lpstr>İlk Graf!!!</vt:lpstr>
      <vt:lpstr>Durum Makineleri</vt:lpstr>
      <vt:lpstr>Durum Makineleri</vt:lpstr>
      <vt:lpstr>Durum Makineleri</vt:lpstr>
      <vt:lpstr>Veritabanı – İlişkisel Veri Modeli</vt:lpstr>
      <vt:lpstr>Ağ Veri Modeli</vt:lpstr>
      <vt:lpstr>Dictionary ve Hashtable</vt:lpstr>
      <vt:lpstr>Hash</vt:lpstr>
      <vt:lpstr>Hash Fonksiyonu</vt:lpstr>
      <vt:lpstr>Hash Fonksiyonu</vt:lpstr>
      <vt:lpstr>Kullanım Yerleri</vt:lpstr>
      <vt:lpstr>İlişkisel dizilerin karşılaştırılması</vt:lpstr>
      <vt:lpstr>PowerPoint Sunusu</vt:lpstr>
      <vt:lpstr>Algoritmik Program Tasarımı</vt:lpstr>
      <vt:lpstr>Program Tasarımı</vt:lpstr>
      <vt:lpstr>Algoritma</vt:lpstr>
      <vt:lpstr>Algoritma</vt:lpstr>
      <vt:lpstr>Algoritmanın etkinliği</vt:lpstr>
      <vt:lpstr>Algoritma</vt:lpstr>
      <vt:lpstr>Kaba kod (Pseudo Code)</vt:lpstr>
      <vt:lpstr>Kaba kod</vt:lpstr>
      <vt:lpstr>Akış Şeması (Flow Chart)</vt:lpstr>
      <vt:lpstr>Akış Şeması Çiziminde kullanılan semboller</vt:lpstr>
      <vt:lpstr>Akış Şeması Çiziminde kullanılan semboller</vt:lpstr>
      <vt:lpstr>Akış Şeması</vt:lpstr>
      <vt:lpstr>Akış Şeması</vt:lpstr>
      <vt:lpstr>N-S (Nassi-Schnederman) Şeması</vt:lpstr>
      <vt:lpstr>PowerPoint Sunusu</vt:lpstr>
      <vt:lpstr>W-O (Warnier-Orr) Diyagramı</vt:lpstr>
      <vt:lpstr>Algoritma Tarihi</vt:lpstr>
      <vt:lpstr>Bilgisayarda Önemli Algoritmaların Tarihi</vt:lpstr>
      <vt:lpstr>Yeni algoritma geliştirdim!!! Bunu bir ortama  uygulamadığınız sürece sevinmeyin.</vt:lpstr>
      <vt:lpstr>Faktoriyel Hesabı</vt:lpstr>
      <vt:lpstr>Program Çalışma Hızı ve Bellek Gereksinimi</vt:lpstr>
      <vt:lpstr>Tanımlar</vt:lpstr>
      <vt:lpstr>Algoritma Analizi Kriterler</vt:lpstr>
      <vt:lpstr>Temel Kavramlar</vt:lpstr>
      <vt:lpstr>Yürütme Zamanı (Running Time)</vt:lpstr>
      <vt:lpstr>Zaman Karmaşıklığı (Time Complexity)</vt:lpstr>
      <vt:lpstr>Zaman Karmaşıklığı</vt:lpstr>
      <vt:lpstr>Alan Maliyeti (Space Cost)</vt:lpstr>
      <vt:lpstr>Alan Karmaşıklığı (Space Complexity)</vt:lpstr>
      <vt:lpstr>En iyi, Ortalama ve En kötü durum (Best,  Avarage, Worst Case)</vt:lpstr>
      <vt:lpstr>Algoritmanın Performansı</vt:lpstr>
      <vt:lpstr>Kıyaslama (Benchmarking)</vt:lpstr>
      <vt:lpstr>Bir programın yürütme zamanının (T(n))  hesaplanması</vt:lpstr>
      <vt:lpstr>Kod analizinde diğer işlemler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2180</cp:revision>
  <dcterms:created xsi:type="dcterms:W3CDTF">2009-02-25T07:09:12Z</dcterms:created>
  <dcterms:modified xsi:type="dcterms:W3CDTF">2022-10-23T07:15:25Z</dcterms:modified>
</cp:coreProperties>
</file>