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 id="2147483648" r:id="rId2"/>
    <p:sldMasterId id="2147484044" r:id="rId3"/>
  </p:sldMasterIdLst>
  <p:notesMasterIdLst>
    <p:notesMasterId r:id="rId44"/>
  </p:notesMasterIdLst>
  <p:sldIdLst>
    <p:sldId id="550" r:id="rId4"/>
    <p:sldId id="552" r:id="rId5"/>
    <p:sldId id="563" r:id="rId6"/>
    <p:sldId id="564" r:id="rId7"/>
    <p:sldId id="566" r:id="rId8"/>
    <p:sldId id="565" r:id="rId9"/>
    <p:sldId id="567" r:id="rId10"/>
    <p:sldId id="551" r:id="rId11"/>
    <p:sldId id="549" r:id="rId12"/>
    <p:sldId id="548" r:id="rId13"/>
    <p:sldId id="547" r:id="rId14"/>
    <p:sldId id="546" r:id="rId15"/>
    <p:sldId id="545" r:id="rId16"/>
    <p:sldId id="544" r:id="rId17"/>
    <p:sldId id="543" r:id="rId18"/>
    <p:sldId id="542" r:id="rId19"/>
    <p:sldId id="541" r:id="rId20"/>
    <p:sldId id="540" r:id="rId21"/>
    <p:sldId id="539" r:id="rId22"/>
    <p:sldId id="538" r:id="rId23"/>
    <p:sldId id="537" r:id="rId24"/>
    <p:sldId id="536" r:id="rId25"/>
    <p:sldId id="535" r:id="rId26"/>
    <p:sldId id="534" r:id="rId27"/>
    <p:sldId id="533" r:id="rId28"/>
    <p:sldId id="532" r:id="rId29"/>
    <p:sldId id="531" r:id="rId30"/>
    <p:sldId id="530" r:id="rId31"/>
    <p:sldId id="529" r:id="rId32"/>
    <p:sldId id="528" r:id="rId33"/>
    <p:sldId id="527" r:id="rId34"/>
    <p:sldId id="562" r:id="rId35"/>
    <p:sldId id="525" r:id="rId36"/>
    <p:sldId id="524" r:id="rId37"/>
    <p:sldId id="523" r:id="rId38"/>
    <p:sldId id="522" r:id="rId39"/>
    <p:sldId id="521" r:id="rId40"/>
    <p:sldId id="557" r:id="rId41"/>
    <p:sldId id="558" r:id="rId42"/>
    <p:sldId id="561" r:id="rId43"/>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69"/>
  </p:normalViewPr>
  <p:slideViewPr>
    <p:cSldViewPr>
      <p:cViewPr varScale="1">
        <p:scale>
          <a:sx n="114" d="100"/>
          <a:sy n="114" d="100"/>
        </p:scale>
        <p:origin x="180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S::ihsanpence@mehmetakif.edu.tr::2188b72f-395e-4735-86c6-9b1407aec0e3" providerId="AD" clId="Web-{F9C55A09-7CC5-4508-ABA8-49EED3BA8FFD}"/>
    <pc:docChg chg="delSld modSld">
      <pc:chgData name="İhsan Pençe" userId="S::ihsanpence@mehmetakif.edu.tr::2188b72f-395e-4735-86c6-9b1407aec0e3" providerId="AD" clId="Web-{F9C55A09-7CC5-4508-ABA8-49EED3BA8FFD}" dt="2019-11-28T23:19:09.074" v="398" actId="20577"/>
      <pc:docMkLst>
        <pc:docMk/>
      </pc:docMkLst>
      <pc:sldChg chg="del">
        <pc:chgData name="İhsan Pençe" userId="S::ihsanpence@mehmetakif.edu.tr::2188b72f-395e-4735-86c6-9b1407aec0e3" providerId="AD" clId="Web-{F9C55A09-7CC5-4508-ABA8-49EED3BA8FFD}" dt="2019-11-28T22:16:21.964" v="0"/>
        <pc:sldMkLst>
          <pc:docMk/>
          <pc:sldMk cId="3305159021" sldId="509"/>
        </pc:sldMkLst>
      </pc:sldChg>
      <pc:sldChg chg="modSp">
        <pc:chgData name="İhsan Pençe" userId="S::ihsanpence@mehmetakif.edu.tr::2188b72f-395e-4735-86c6-9b1407aec0e3" providerId="AD" clId="Web-{F9C55A09-7CC5-4508-ABA8-49EED3BA8FFD}" dt="2019-11-28T23:04:38.798" v="334" actId="20577"/>
        <pc:sldMkLst>
          <pc:docMk/>
          <pc:sldMk cId="1196122069" sldId="524"/>
        </pc:sldMkLst>
        <pc:spChg chg="mod">
          <ac:chgData name="İhsan Pençe" userId="S::ihsanpence@mehmetakif.edu.tr::2188b72f-395e-4735-86c6-9b1407aec0e3" providerId="AD" clId="Web-{F9C55A09-7CC5-4508-ABA8-49EED3BA8FFD}" dt="2019-11-28T23:02:54.468" v="266" actId="1076"/>
          <ac:spMkLst>
            <pc:docMk/>
            <pc:sldMk cId="1196122069" sldId="524"/>
            <ac:spMk id="24" creationId="{00000000-0000-0000-0000-000000000000}"/>
          </ac:spMkLst>
        </pc:spChg>
        <pc:spChg chg="mod">
          <ac:chgData name="İhsan Pençe" userId="S::ihsanpence@mehmetakif.edu.tr::2188b72f-395e-4735-86c6-9b1407aec0e3" providerId="AD" clId="Web-{F9C55A09-7CC5-4508-ABA8-49EED3BA8FFD}" dt="2019-11-28T23:04:38.798" v="334" actId="20577"/>
          <ac:spMkLst>
            <pc:docMk/>
            <pc:sldMk cId="1196122069" sldId="524"/>
            <ac:spMk id="25" creationId="{00000000-0000-0000-0000-000000000000}"/>
          </ac:spMkLst>
        </pc:spChg>
      </pc:sldChg>
      <pc:sldChg chg="modSp">
        <pc:chgData name="İhsan Pençe" userId="S::ihsanpence@mehmetakif.edu.tr::2188b72f-395e-4735-86c6-9b1407aec0e3" providerId="AD" clId="Web-{F9C55A09-7CC5-4508-ABA8-49EED3BA8FFD}" dt="2019-11-28T23:19:09.074" v="397" actId="20577"/>
        <pc:sldMkLst>
          <pc:docMk/>
          <pc:sldMk cId="2926761977" sldId="531"/>
        </pc:sldMkLst>
        <pc:spChg chg="mod">
          <ac:chgData name="İhsan Pençe" userId="S::ihsanpence@mehmetakif.edu.tr::2188b72f-395e-4735-86c6-9b1407aec0e3" providerId="AD" clId="Web-{F9C55A09-7CC5-4508-ABA8-49EED3BA8FFD}" dt="2019-11-28T23:19:09.074" v="397" actId="20577"/>
          <ac:spMkLst>
            <pc:docMk/>
            <pc:sldMk cId="2926761977" sldId="531"/>
            <ac:spMk id="24" creationId="{00000000-0000-0000-0000-000000000000}"/>
          </ac:spMkLst>
        </pc:spChg>
      </pc:sldChg>
      <pc:sldChg chg="modSp">
        <pc:chgData name="İhsan Pençe" userId="S::ihsanpence@mehmetakif.edu.tr::2188b72f-395e-4735-86c6-9b1407aec0e3" providerId="AD" clId="Web-{F9C55A09-7CC5-4508-ABA8-49EED3BA8FFD}" dt="2019-11-28T23:09:49.499" v="365" actId="20577"/>
        <pc:sldMkLst>
          <pc:docMk/>
          <pc:sldMk cId="2081052135" sldId="534"/>
        </pc:sldMkLst>
        <pc:spChg chg="mod">
          <ac:chgData name="İhsan Pençe" userId="S::ihsanpence@mehmetakif.edu.tr::2188b72f-395e-4735-86c6-9b1407aec0e3" providerId="AD" clId="Web-{F9C55A09-7CC5-4508-ABA8-49EED3BA8FFD}" dt="2019-11-28T23:09:49.499" v="365" actId="20577"/>
          <ac:spMkLst>
            <pc:docMk/>
            <pc:sldMk cId="2081052135" sldId="534"/>
            <ac:spMk id="24" creationId="{00000000-0000-0000-0000-000000000000}"/>
          </ac:spMkLst>
        </pc:spChg>
      </pc:sldChg>
      <pc:sldChg chg="modSp">
        <pc:chgData name="İhsan Pençe" userId="S::ihsanpence@mehmetakif.edu.tr::2188b72f-395e-4735-86c6-9b1407aec0e3" providerId="AD" clId="Web-{F9C55A09-7CC5-4508-ABA8-49EED3BA8FFD}" dt="2019-11-28T23:18:00.495" v="386" actId="20577"/>
        <pc:sldMkLst>
          <pc:docMk/>
          <pc:sldMk cId="2594553978" sldId="536"/>
        </pc:sldMkLst>
        <pc:spChg chg="mod">
          <ac:chgData name="İhsan Pençe" userId="S::ihsanpence@mehmetakif.edu.tr::2188b72f-395e-4735-86c6-9b1407aec0e3" providerId="AD" clId="Web-{F9C55A09-7CC5-4508-ABA8-49EED3BA8FFD}" dt="2019-11-28T23:18:00.495" v="386" actId="20577"/>
          <ac:spMkLst>
            <pc:docMk/>
            <pc:sldMk cId="2594553978" sldId="536"/>
            <ac:spMk id="24" creationId="{00000000-0000-0000-0000-000000000000}"/>
          </ac:spMkLst>
        </pc:spChg>
      </pc:sldChg>
      <pc:sldChg chg="modSp">
        <pc:chgData name="İhsan Pençe" userId="S::ihsanpence@mehmetakif.edu.tr::2188b72f-395e-4735-86c6-9b1407aec0e3" providerId="AD" clId="Web-{F9C55A09-7CC5-4508-ABA8-49EED3BA8FFD}" dt="2019-11-28T22:40:07.413" v="47" actId="20577"/>
        <pc:sldMkLst>
          <pc:docMk/>
          <pc:sldMk cId="3343005388" sldId="548"/>
        </pc:sldMkLst>
        <pc:spChg chg="mod">
          <ac:chgData name="İhsan Pençe" userId="S::ihsanpence@mehmetakif.edu.tr::2188b72f-395e-4735-86c6-9b1407aec0e3" providerId="AD" clId="Web-{F9C55A09-7CC5-4508-ABA8-49EED3BA8FFD}" dt="2019-11-28T22:40:07.413" v="47" actId="20577"/>
          <ac:spMkLst>
            <pc:docMk/>
            <pc:sldMk cId="3343005388" sldId="548"/>
            <ac:spMk id="25" creationId="{00000000-0000-0000-0000-000000000000}"/>
          </ac:spMkLst>
        </pc:spChg>
      </pc:sldChg>
      <pc:sldChg chg="modSp">
        <pc:chgData name="İhsan Pençe" userId="S::ihsanpence@mehmetakif.edu.tr::2188b72f-395e-4735-86c6-9b1407aec0e3" providerId="AD" clId="Web-{F9C55A09-7CC5-4508-ABA8-49EED3BA8FFD}" dt="2019-11-28T23:16:38.024" v="369" actId="20577"/>
        <pc:sldMkLst>
          <pc:docMk/>
          <pc:sldMk cId="1314668547" sldId="549"/>
        </pc:sldMkLst>
        <pc:spChg chg="mod">
          <ac:chgData name="İhsan Pençe" userId="S::ihsanpence@mehmetakif.edu.tr::2188b72f-395e-4735-86c6-9b1407aec0e3" providerId="AD" clId="Web-{F9C55A09-7CC5-4508-ABA8-49EED3BA8FFD}" dt="2019-11-28T23:16:38.024" v="369" actId="20577"/>
          <ac:spMkLst>
            <pc:docMk/>
            <pc:sldMk cId="1314668547" sldId="549"/>
            <ac:spMk id="24" creationId="{00000000-0000-0000-0000-000000000000}"/>
          </ac:spMkLst>
        </pc:spChg>
      </pc:sldChg>
    </pc:docChg>
  </pc:docChgLst>
  <pc:docChgLst>
    <pc:chgData name="İhsan Pençe" userId="S::ihsanpence@mehmetakif.edu.tr::2188b72f-395e-4735-86c6-9b1407aec0e3" providerId="AD" clId="Web-{959041B3-9FF9-FD5D-E80E-691C42149BEE}"/>
    <pc:docChg chg="delSld">
      <pc:chgData name="İhsan Pençe" userId="S::ihsanpence@mehmetakif.edu.tr::2188b72f-395e-4735-86c6-9b1407aec0e3" providerId="AD" clId="Web-{959041B3-9FF9-FD5D-E80E-691C42149BEE}" dt="2019-11-28T20:31:48.108" v="0"/>
      <pc:docMkLst>
        <pc:docMk/>
      </pc:docMkLst>
      <pc:sldChg chg="del">
        <pc:chgData name="İhsan Pençe" userId="S::ihsanpence@mehmetakif.edu.tr::2188b72f-395e-4735-86c6-9b1407aec0e3" providerId="AD" clId="Web-{959041B3-9FF9-FD5D-E80E-691C42149BEE}" dt="2019-11-28T20:31:48.108" v="0"/>
        <pc:sldMkLst>
          <pc:docMk/>
          <pc:sldMk cId="1823799457" sldId="520"/>
        </pc:sldMkLst>
      </pc:sldChg>
    </pc:docChg>
  </pc:docChgLst>
  <pc:docChgLst>
    <pc:chgData name="İhsan Pençe" userId="2188b72f-395e-4735-86c6-9b1407aec0e3" providerId="ADAL" clId="{B9F97659-D725-274C-AF82-9BCC78DFCF37}"/>
    <pc:docChg chg="custSel addSld modSld sldOrd">
      <pc:chgData name="İhsan Pençe" userId="2188b72f-395e-4735-86c6-9b1407aec0e3" providerId="ADAL" clId="{B9F97659-D725-274C-AF82-9BCC78DFCF37}" dt="2024-11-03T18:21:18.349" v="210" actId="113"/>
      <pc:docMkLst>
        <pc:docMk/>
      </pc:docMkLst>
      <pc:sldChg chg="addSp modSp new mod">
        <pc:chgData name="İhsan Pençe" userId="2188b72f-395e-4735-86c6-9b1407aec0e3" providerId="ADAL" clId="{B9F97659-D725-274C-AF82-9BCC78DFCF37}" dt="2024-11-03T17:13:47.244" v="49" actId="1035"/>
        <pc:sldMkLst>
          <pc:docMk/>
          <pc:sldMk cId="4199449603" sldId="563"/>
        </pc:sldMkLst>
        <pc:spChg chg="mod">
          <ac:chgData name="İhsan Pençe" userId="2188b72f-395e-4735-86c6-9b1407aec0e3" providerId="ADAL" clId="{B9F97659-D725-274C-AF82-9BCC78DFCF37}" dt="2024-11-03T17:13:47.244" v="49" actId="1035"/>
          <ac:spMkLst>
            <pc:docMk/>
            <pc:sldMk cId="4199449603" sldId="563"/>
            <ac:spMk id="2" creationId="{819AAB37-9C3C-825D-FB28-7BFE00319246}"/>
          </ac:spMkLst>
        </pc:spChg>
        <pc:spChg chg="mod">
          <ac:chgData name="İhsan Pençe" userId="2188b72f-395e-4735-86c6-9b1407aec0e3" providerId="ADAL" clId="{B9F97659-D725-274C-AF82-9BCC78DFCF37}" dt="2024-11-03T17:13:27.068" v="47" actId="20577"/>
          <ac:spMkLst>
            <pc:docMk/>
            <pc:sldMk cId="4199449603" sldId="563"/>
            <ac:spMk id="3" creationId="{39E76B6F-6D74-596A-3818-E49509958B7D}"/>
          </ac:spMkLst>
        </pc:spChg>
        <pc:spChg chg="add mod">
          <ac:chgData name="İhsan Pençe" userId="2188b72f-395e-4735-86c6-9b1407aec0e3" providerId="ADAL" clId="{B9F97659-D725-274C-AF82-9BCC78DFCF37}" dt="2024-11-03T17:04:46.643" v="6" actId="167"/>
          <ac:spMkLst>
            <pc:docMk/>
            <pc:sldMk cId="4199449603" sldId="563"/>
            <ac:spMk id="4" creationId="{FA3BF4CD-E9CD-A313-0BDA-6922F6640858}"/>
          </ac:spMkLst>
        </pc:spChg>
      </pc:sldChg>
      <pc:sldChg chg="addSp delSp modSp add mod">
        <pc:chgData name="İhsan Pençe" userId="2188b72f-395e-4735-86c6-9b1407aec0e3" providerId="ADAL" clId="{B9F97659-D725-274C-AF82-9BCC78DFCF37}" dt="2024-11-03T17:14:37.034" v="55" actId="1076"/>
        <pc:sldMkLst>
          <pc:docMk/>
          <pc:sldMk cId="1241000457" sldId="564"/>
        </pc:sldMkLst>
        <pc:spChg chg="del mod">
          <ac:chgData name="İhsan Pençe" userId="2188b72f-395e-4735-86c6-9b1407aec0e3" providerId="ADAL" clId="{B9F97659-D725-274C-AF82-9BCC78DFCF37}" dt="2024-11-03T17:14:30.422" v="54" actId="478"/>
          <ac:spMkLst>
            <pc:docMk/>
            <pc:sldMk cId="1241000457" sldId="564"/>
            <ac:spMk id="3" creationId="{19D9820E-135E-1F60-DB5E-6543D73BBD0D}"/>
          </ac:spMkLst>
        </pc:spChg>
        <pc:picChg chg="add mod">
          <ac:chgData name="İhsan Pençe" userId="2188b72f-395e-4735-86c6-9b1407aec0e3" providerId="ADAL" clId="{B9F97659-D725-274C-AF82-9BCC78DFCF37}" dt="2024-11-03T17:14:37.034" v="55" actId="1076"/>
          <ac:picMkLst>
            <pc:docMk/>
            <pc:sldMk cId="1241000457" sldId="564"/>
            <ac:picMk id="5" creationId="{9B8ACCC3-7C79-8D6E-A592-CBCF438A3C03}"/>
          </ac:picMkLst>
        </pc:picChg>
      </pc:sldChg>
      <pc:sldChg chg="addSp modSp add mod">
        <pc:chgData name="İhsan Pençe" userId="2188b72f-395e-4735-86c6-9b1407aec0e3" providerId="ADAL" clId="{B9F97659-D725-274C-AF82-9BCC78DFCF37}" dt="2024-11-03T17:31:57.933" v="144" actId="113"/>
        <pc:sldMkLst>
          <pc:docMk/>
          <pc:sldMk cId="837898781" sldId="565"/>
        </pc:sldMkLst>
        <pc:spChg chg="mod">
          <ac:chgData name="İhsan Pençe" userId="2188b72f-395e-4735-86c6-9b1407aec0e3" providerId="ADAL" clId="{B9F97659-D725-274C-AF82-9BCC78DFCF37}" dt="2024-11-03T17:26:56.945" v="137" actId="14100"/>
          <ac:spMkLst>
            <pc:docMk/>
            <pc:sldMk cId="837898781" sldId="565"/>
            <ac:spMk id="2" creationId="{322AD019-7603-5AE6-31FA-A435BFCE7D20}"/>
          </ac:spMkLst>
        </pc:spChg>
        <pc:spChg chg="mod">
          <ac:chgData name="İhsan Pençe" userId="2188b72f-395e-4735-86c6-9b1407aec0e3" providerId="ADAL" clId="{B9F97659-D725-274C-AF82-9BCC78DFCF37}" dt="2024-11-03T17:31:57.933" v="144" actId="113"/>
          <ac:spMkLst>
            <pc:docMk/>
            <pc:sldMk cId="837898781" sldId="565"/>
            <ac:spMk id="3" creationId="{2C6905B9-CD41-C39F-2257-2A1D881D851E}"/>
          </ac:spMkLst>
        </pc:spChg>
        <pc:picChg chg="add mod">
          <ac:chgData name="İhsan Pençe" userId="2188b72f-395e-4735-86c6-9b1407aec0e3" providerId="ADAL" clId="{B9F97659-D725-274C-AF82-9BCC78DFCF37}" dt="2024-11-03T17:27:11.399" v="139" actId="1076"/>
          <ac:picMkLst>
            <pc:docMk/>
            <pc:sldMk cId="837898781" sldId="565"/>
            <ac:picMk id="5" creationId="{C7FD7657-E3FD-7D8D-2856-731F7E359A1E}"/>
          </ac:picMkLst>
        </pc:picChg>
      </pc:sldChg>
      <pc:sldChg chg="modSp add mod ord">
        <pc:chgData name="İhsan Pençe" userId="2188b72f-395e-4735-86c6-9b1407aec0e3" providerId="ADAL" clId="{B9F97659-D725-274C-AF82-9BCC78DFCF37}" dt="2024-11-03T17:25:58.641" v="128" actId="20578"/>
        <pc:sldMkLst>
          <pc:docMk/>
          <pc:sldMk cId="1333570041" sldId="566"/>
        </pc:sldMkLst>
        <pc:spChg chg="mod">
          <ac:chgData name="İhsan Pençe" userId="2188b72f-395e-4735-86c6-9b1407aec0e3" providerId="ADAL" clId="{B9F97659-D725-274C-AF82-9BCC78DFCF37}" dt="2024-11-03T17:25:49.440" v="127" actId="20577"/>
          <ac:spMkLst>
            <pc:docMk/>
            <pc:sldMk cId="1333570041" sldId="566"/>
            <ac:spMk id="3" creationId="{D488B820-5D82-F5CE-7EC9-D62C6334B4E3}"/>
          </ac:spMkLst>
        </pc:spChg>
      </pc:sldChg>
      <pc:sldChg chg="addSp delSp modSp add mod">
        <pc:chgData name="İhsan Pençe" userId="2188b72f-395e-4735-86c6-9b1407aec0e3" providerId="ADAL" clId="{B9F97659-D725-274C-AF82-9BCC78DFCF37}" dt="2024-11-03T18:21:18.349" v="210" actId="113"/>
        <pc:sldMkLst>
          <pc:docMk/>
          <pc:sldMk cId="1223233099" sldId="567"/>
        </pc:sldMkLst>
        <pc:spChg chg="del mod">
          <ac:chgData name="İhsan Pençe" userId="2188b72f-395e-4735-86c6-9b1407aec0e3" providerId="ADAL" clId="{B9F97659-D725-274C-AF82-9BCC78DFCF37}" dt="2024-11-03T17:39:22.124" v="151" actId="478"/>
          <ac:spMkLst>
            <pc:docMk/>
            <pc:sldMk cId="1223233099" sldId="567"/>
            <ac:spMk id="3" creationId="{FD59E817-F1DF-3ECB-41DD-C31A98053765}"/>
          </ac:spMkLst>
        </pc:spChg>
        <pc:graphicFrameChg chg="add mod modGraphic">
          <ac:chgData name="İhsan Pençe" userId="2188b72f-395e-4735-86c6-9b1407aec0e3" providerId="ADAL" clId="{B9F97659-D725-274C-AF82-9BCC78DFCF37}" dt="2024-11-03T18:21:18.349" v="210" actId="113"/>
          <ac:graphicFrameMkLst>
            <pc:docMk/>
            <pc:sldMk cId="1223233099" sldId="567"/>
            <ac:graphicFrameMk id="5" creationId="{2992C731-0287-5D15-5880-2AEFA9BD1C6F}"/>
          </ac:graphicFrameMkLst>
        </pc:graphicFrameChg>
        <pc:graphicFrameChg chg="add mod">
          <ac:chgData name="İhsan Pençe" userId="2188b72f-395e-4735-86c6-9b1407aec0e3" providerId="ADAL" clId="{B9F97659-D725-274C-AF82-9BCC78DFCF37}" dt="2024-11-03T17:39:16.117" v="150"/>
          <ac:graphicFrameMkLst>
            <pc:docMk/>
            <pc:sldMk cId="1223233099" sldId="567"/>
            <ac:graphicFrameMk id="6" creationId="{3AFDCF6F-A39F-D70E-8D2A-16DE3A142304}"/>
          </ac:graphicFrameMkLst>
        </pc:graphicFrameChg>
      </pc:sldChg>
    </pc:docChg>
  </pc:docChgLst>
  <pc:docChgLst>
    <pc:chgData name="İhsan Pençe" userId="2188b72f-395e-4735-86c6-9b1407aec0e3" providerId="ADAL" clId="{D7652A22-7259-4EAE-90CA-BB64D19A0307}"/>
    <pc:docChg chg="addSld delSld modSld">
      <pc:chgData name="İhsan Pençe" userId="2188b72f-395e-4735-86c6-9b1407aec0e3" providerId="ADAL" clId="{D7652A22-7259-4EAE-90CA-BB64D19A0307}" dt="2022-12-06T08:28:14.752" v="1" actId="47"/>
      <pc:docMkLst>
        <pc:docMk/>
      </pc:docMkLst>
      <pc:sldChg chg="del">
        <pc:chgData name="İhsan Pençe" userId="2188b72f-395e-4735-86c6-9b1407aec0e3" providerId="ADAL" clId="{D7652A22-7259-4EAE-90CA-BB64D19A0307}" dt="2022-12-06T08:28:14.752" v="1" actId="47"/>
        <pc:sldMkLst>
          <pc:docMk/>
          <pc:sldMk cId="3851693798" sldId="526"/>
        </pc:sldMkLst>
      </pc:sldChg>
      <pc:sldChg chg="add">
        <pc:chgData name="İhsan Pençe" userId="2188b72f-395e-4735-86c6-9b1407aec0e3" providerId="ADAL" clId="{D7652A22-7259-4EAE-90CA-BB64D19A0307}" dt="2022-12-06T08:28:06.094" v="0"/>
        <pc:sldMkLst>
          <pc:docMk/>
          <pc:sldMk cId="662377329" sldId="562"/>
        </pc:sldMkLst>
      </pc:sldChg>
    </pc:docChg>
  </pc:docChgLst>
  <pc:docChgLst>
    <pc:chgData name="İhsan Pençe" userId="2188b72f-395e-4735-86c6-9b1407aec0e3" providerId="ADAL" clId="{7CB478B3-0C52-4F55-A5DF-1977C4C73A6D}"/>
    <pc:docChg chg="custSel addSld delSld modSld">
      <pc:chgData name="İhsan Pençe" userId="2188b72f-395e-4735-86c6-9b1407aec0e3" providerId="ADAL" clId="{7CB478B3-0C52-4F55-A5DF-1977C4C73A6D}" dt="2022-12-05T12:50:34.902" v="361" actId="47"/>
      <pc:docMkLst>
        <pc:docMk/>
      </pc:docMkLst>
      <pc:sldChg chg="del">
        <pc:chgData name="İhsan Pençe" userId="2188b72f-395e-4735-86c6-9b1407aec0e3" providerId="ADAL" clId="{7CB478B3-0C52-4F55-A5DF-1977C4C73A6D}" dt="2022-12-05T12:31:31.295" v="0" actId="47"/>
        <pc:sldMkLst>
          <pc:docMk/>
          <pc:sldMk cId="4209637679" sldId="553"/>
        </pc:sldMkLst>
      </pc:sldChg>
      <pc:sldChg chg="del">
        <pc:chgData name="İhsan Pençe" userId="2188b72f-395e-4735-86c6-9b1407aec0e3" providerId="ADAL" clId="{7CB478B3-0C52-4F55-A5DF-1977C4C73A6D}" dt="2022-12-05T12:31:33.344" v="1" actId="47"/>
        <pc:sldMkLst>
          <pc:docMk/>
          <pc:sldMk cId="2350082651" sldId="556"/>
        </pc:sldMkLst>
      </pc:sldChg>
      <pc:sldChg chg="del">
        <pc:chgData name="İhsan Pençe" userId="2188b72f-395e-4735-86c6-9b1407aec0e3" providerId="ADAL" clId="{7CB478B3-0C52-4F55-A5DF-1977C4C73A6D}" dt="2022-12-05T12:50:34.902" v="361" actId="47"/>
        <pc:sldMkLst>
          <pc:docMk/>
          <pc:sldMk cId="3347626656" sldId="559"/>
        </pc:sldMkLst>
      </pc:sldChg>
      <pc:sldChg chg="new del">
        <pc:chgData name="İhsan Pençe" userId="2188b72f-395e-4735-86c6-9b1407aec0e3" providerId="ADAL" clId="{7CB478B3-0C52-4F55-A5DF-1977C4C73A6D}" dt="2022-12-05T12:39:12.419" v="4" actId="47"/>
        <pc:sldMkLst>
          <pc:docMk/>
          <pc:sldMk cId="2245204442" sldId="560"/>
        </pc:sldMkLst>
      </pc:sldChg>
      <pc:sldChg chg="addSp modSp add mod modAnim">
        <pc:chgData name="İhsan Pençe" userId="2188b72f-395e-4735-86c6-9b1407aec0e3" providerId="ADAL" clId="{7CB478B3-0C52-4F55-A5DF-1977C4C73A6D}" dt="2022-12-05T12:48:16.238" v="360" actId="1076"/>
        <pc:sldMkLst>
          <pc:docMk/>
          <pc:sldMk cId="2000778497" sldId="561"/>
        </pc:sldMkLst>
        <pc:spChg chg="mod">
          <ac:chgData name="İhsan Pençe" userId="2188b72f-395e-4735-86c6-9b1407aec0e3" providerId="ADAL" clId="{7CB478B3-0C52-4F55-A5DF-1977C4C73A6D}" dt="2022-12-05T12:47:49.902" v="358" actId="113"/>
          <ac:spMkLst>
            <pc:docMk/>
            <pc:sldMk cId="2000778497" sldId="561"/>
            <ac:spMk id="18" creationId="{00000000-0000-0000-0000-000000000000}"/>
          </ac:spMkLst>
        </pc:spChg>
        <pc:spChg chg="add mod">
          <ac:chgData name="İhsan Pençe" userId="2188b72f-395e-4735-86c6-9b1407aec0e3" providerId="ADAL" clId="{7CB478B3-0C52-4F55-A5DF-1977C4C73A6D}" dt="2022-12-05T12:48:16.238" v="360" actId="1076"/>
          <ac:spMkLst>
            <pc:docMk/>
            <pc:sldMk cId="2000778497" sldId="561"/>
            <ac:spMk id="20" creationId="{C5F49635-D213-2ADA-437C-705300D26FC2}"/>
          </ac:spMkLst>
        </pc:spChg>
        <pc:spChg chg="mod">
          <ac:chgData name="İhsan Pençe" userId="2188b72f-395e-4735-86c6-9b1407aec0e3" providerId="ADAL" clId="{7CB478B3-0C52-4F55-A5DF-1977C4C73A6D}" dt="2022-12-05T12:47:44.300" v="357" actId="403"/>
          <ac:spMkLst>
            <pc:docMk/>
            <pc:sldMk cId="2000778497" sldId="561"/>
            <ac:spMk id="23" creationId="{24962DFC-4DBA-47C4-B1A4-6AEF34C40745}"/>
          </ac:spMkLst>
        </pc:spChg>
        <pc:spChg chg="mod">
          <ac:chgData name="İhsan Pençe" userId="2188b72f-395e-4735-86c6-9b1407aec0e3" providerId="ADAL" clId="{7CB478B3-0C52-4F55-A5DF-1977C4C73A6D}" dt="2022-12-05T12:39:21.775" v="6" actId="20577"/>
          <ac:spMkLst>
            <pc:docMk/>
            <pc:sldMk cId="2000778497" sldId="561"/>
            <ac:spMk id="25" creationId="{00000000-0000-0000-0000-000000000000}"/>
          </ac:spMkLst>
        </pc:spChg>
      </pc:sldChg>
    </pc:docChg>
  </pc:docChgLst>
  <pc:docChgLst>
    <pc:chgData name="İhsan Pençe" userId="S::ihsanpence@mehmetakif.edu.tr::2188b72f-395e-4735-86c6-9b1407aec0e3" providerId="AD" clId="Web-{0AB5D986-EB61-B96E-58EE-03BB883C080A}"/>
    <pc:docChg chg="addSld delSld modSld sldOrd addMainMaster">
      <pc:chgData name="İhsan Pençe" userId="S::ihsanpence@mehmetakif.edu.tr::2188b72f-395e-4735-86c6-9b1407aec0e3" providerId="AD" clId="Web-{0AB5D986-EB61-B96E-58EE-03BB883C080A}" dt="2019-11-28T19:58:14.805" v="97"/>
      <pc:docMkLst>
        <pc:docMk/>
      </pc:docMkLst>
      <pc:sldChg chg="del">
        <pc:chgData name="İhsan Pençe" userId="S::ihsanpence@mehmetakif.edu.tr::2188b72f-395e-4735-86c6-9b1407aec0e3" providerId="AD" clId="Web-{0AB5D986-EB61-B96E-58EE-03BB883C080A}" dt="2019-11-28T19:56:49.551" v="87"/>
        <pc:sldMkLst>
          <pc:docMk/>
          <pc:sldMk cId="1143612726" sldId="405"/>
        </pc:sldMkLst>
      </pc:sldChg>
      <pc:sldChg chg="del">
        <pc:chgData name="İhsan Pençe" userId="S::ihsanpence@mehmetakif.edu.tr::2188b72f-395e-4735-86c6-9b1407aec0e3" providerId="AD" clId="Web-{0AB5D986-EB61-B96E-58EE-03BB883C080A}" dt="2019-11-28T19:56:49.551" v="84"/>
        <pc:sldMkLst>
          <pc:docMk/>
          <pc:sldMk cId="1390720940" sldId="411"/>
        </pc:sldMkLst>
      </pc:sldChg>
      <pc:sldChg chg="del">
        <pc:chgData name="İhsan Pençe" userId="S::ihsanpence@mehmetakif.edu.tr::2188b72f-395e-4735-86c6-9b1407aec0e3" providerId="AD" clId="Web-{0AB5D986-EB61-B96E-58EE-03BB883C080A}" dt="2019-11-28T19:56:49.551" v="81"/>
        <pc:sldMkLst>
          <pc:docMk/>
          <pc:sldMk cId="3117288310" sldId="412"/>
        </pc:sldMkLst>
      </pc:sldChg>
      <pc:sldChg chg="del">
        <pc:chgData name="İhsan Pençe" userId="S::ihsanpence@mehmetakif.edu.tr::2188b72f-395e-4735-86c6-9b1407aec0e3" providerId="AD" clId="Web-{0AB5D986-EB61-B96E-58EE-03BB883C080A}" dt="2019-11-28T19:56:49.551" v="83"/>
        <pc:sldMkLst>
          <pc:docMk/>
          <pc:sldMk cId="2704589946" sldId="455"/>
        </pc:sldMkLst>
      </pc:sldChg>
      <pc:sldChg chg="del">
        <pc:chgData name="İhsan Pençe" userId="S::ihsanpence@mehmetakif.edu.tr::2188b72f-395e-4735-86c6-9b1407aec0e3" providerId="AD" clId="Web-{0AB5D986-EB61-B96E-58EE-03BB883C080A}" dt="2019-11-28T19:56:49.551" v="80"/>
        <pc:sldMkLst>
          <pc:docMk/>
          <pc:sldMk cId="1148287206" sldId="459"/>
        </pc:sldMkLst>
      </pc:sldChg>
      <pc:sldChg chg="del">
        <pc:chgData name="İhsan Pençe" userId="S::ihsanpence@mehmetakif.edu.tr::2188b72f-395e-4735-86c6-9b1407aec0e3" providerId="AD" clId="Web-{0AB5D986-EB61-B96E-58EE-03BB883C080A}" dt="2019-11-28T19:56:49.551" v="86"/>
        <pc:sldMkLst>
          <pc:docMk/>
          <pc:sldMk cId="3493255007" sldId="460"/>
        </pc:sldMkLst>
      </pc:sldChg>
      <pc:sldChg chg="del">
        <pc:chgData name="İhsan Pençe" userId="S::ihsanpence@mehmetakif.edu.tr::2188b72f-395e-4735-86c6-9b1407aec0e3" providerId="AD" clId="Web-{0AB5D986-EB61-B96E-58EE-03BB883C080A}" dt="2019-11-28T19:56:49.536" v="73"/>
        <pc:sldMkLst>
          <pc:docMk/>
          <pc:sldMk cId="3305474854" sldId="462"/>
        </pc:sldMkLst>
      </pc:sldChg>
      <pc:sldChg chg="del">
        <pc:chgData name="İhsan Pençe" userId="S::ihsanpence@mehmetakif.edu.tr::2188b72f-395e-4735-86c6-9b1407aec0e3" providerId="AD" clId="Web-{0AB5D986-EB61-B96E-58EE-03BB883C080A}" dt="2019-11-28T19:56:49.551" v="79"/>
        <pc:sldMkLst>
          <pc:docMk/>
          <pc:sldMk cId="2756459985" sldId="464"/>
        </pc:sldMkLst>
      </pc:sldChg>
      <pc:sldChg chg="del">
        <pc:chgData name="İhsan Pençe" userId="S::ihsanpence@mehmetakif.edu.tr::2188b72f-395e-4735-86c6-9b1407aec0e3" providerId="AD" clId="Web-{0AB5D986-EB61-B96E-58EE-03BB883C080A}" dt="2019-11-28T19:56:49.551" v="82"/>
        <pc:sldMkLst>
          <pc:docMk/>
          <pc:sldMk cId="35138373" sldId="465"/>
        </pc:sldMkLst>
      </pc:sldChg>
      <pc:sldChg chg="del">
        <pc:chgData name="İhsan Pençe" userId="S::ihsanpence@mehmetakif.edu.tr::2188b72f-395e-4735-86c6-9b1407aec0e3" providerId="AD" clId="Web-{0AB5D986-EB61-B96E-58EE-03BB883C080A}" dt="2019-11-28T19:56:49.551" v="85"/>
        <pc:sldMkLst>
          <pc:docMk/>
          <pc:sldMk cId="4153985885" sldId="467"/>
        </pc:sldMkLst>
      </pc:sldChg>
      <pc:sldChg chg="del">
        <pc:chgData name="İhsan Pençe" userId="S::ihsanpence@mehmetakif.edu.tr::2188b72f-395e-4735-86c6-9b1407aec0e3" providerId="AD" clId="Web-{0AB5D986-EB61-B96E-58EE-03BB883C080A}" dt="2019-11-28T19:56:49.551" v="78"/>
        <pc:sldMkLst>
          <pc:docMk/>
          <pc:sldMk cId="1781509852" sldId="468"/>
        </pc:sldMkLst>
      </pc:sldChg>
      <pc:sldChg chg="del">
        <pc:chgData name="İhsan Pençe" userId="S::ihsanpence@mehmetakif.edu.tr::2188b72f-395e-4735-86c6-9b1407aec0e3" providerId="AD" clId="Web-{0AB5D986-EB61-B96E-58EE-03BB883C080A}" dt="2019-11-28T19:56:49.551" v="77"/>
        <pc:sldMkLst>
          <pc:docMk/>
          <pc:sldMk cId="1586782293" sldId="469"/>
        </pc:sldMkLst>
      </pc:sldChg>
      <pc:sldChg chg="del">
        <pc:chgData name="İhsan Pençe" userId="S::ihsanpence@mehmetakif.edu.tr::2188b72f-395e-4735-86c6-9b1407aec0e3" providerId="AD" clId="Web-{0AB5D986-EB61-B96E-58EE-03BB883C080A}" dt="2019-11-28T19:56:49.551" v="76"/>
        <pc:sldMkLst>
          <pc:docMk/>
          <pc:sldMk cId="3756164047" sldId="470"/>
        </pc:sldMkLst>
      </pc:sldChg>
      <pc:sldChg chg="modSp">
        <pc:chgData name="İhsan Pençe" userId="S::ihsanpence@mehmetakif.edu.tr::2188b72f-395e-4735-86c6-9b1407aec0e3" providerId="AD" clId="Web-{0AB5D986-EB61-B96E-58EE-03BB883C080A}" dt="2019-11-28T18:33:23.987" v="18" actId="20577"/>
        <pc:sldMkLst>
          <pc:docMk/>
          <pc:sldMk cId="3305159021" sldId="509"/>
        </pc:sldMkLst>
        <pc:spChg chg="mod">
          <ac:chgData name="İhsan Pençe" userId="S::ihsanpence@mehmetakif.edu.tr::2188b72f-395e-4735-86c6-9b1407aec0e3" providerId="AD" clId="Web-{0AB5D986-EB61-B96E-58EE-03BB883C080A}" dt="2019-11-28T18:33:17.408" v="14" actId="20577"/>
          <ac:spMkLst>
            <pc:docMk/>
            <pc:sldMk cId="3305159021" sldId="509"/>
            <ac:spMk id="2" creationId="{00000000-0000-0000-0000-000000000000}"/>
          </ac:spMkLst>
        </pc:spChg>
        <pc:spChg chg="mod">
          <ac:chgData name="İhsan Pençe" userId="S::ihsanpence@mehmetakif.edu.tr::2188b72f-395e-4735-86c6-9b1407aec0e3" providerId="AD" clId="Web-{0AB5D986-EB61-B96E-58EE-03BB883C080A}" dt="2019-11-28T18:33:23.987" v="18" actId="20577"/>
          <ac:spMkLst>
            <pc:docMk/>
            <pc:sldMk cId="3305159021" sldId="509"/>
            <ac:spMk id="6" creationId="{00000000-0000-0000-0000-000000000000}"/>
          </ac:spMkLst>
        </pc:spChg>
      </pc:sldChg>
      <pc:sldChg chg="del">
        <pc:chgData name="İhsan Pençe" userId="S::ihsanpence@mehmetakif.edu.tr::2188b72f-395e-4735-86c6-9b1407aec0e3" providerId="AD" clId="Web-{0AB5D986-EB61-B96E-58EE-03BB883C080A}" dt="2019-11-28T19:56:49.567" v="94"/>
        <pc:sldMkLst>
          <pc:docMk/>
          <pc:sldMk cId="81274224" sldId="510"/>
        </pc:sldMkLst>
      </pc:sldChg>
      <pc:sldChg chg="del">
        <pc:chgData name="İhsan Pençe" userId="S::ihsanpence@mehmetakif.edu.tr::2188b72f-395e-4735-86c6-9b1407aec0e3" providerId="AD" clId="Web-{0AB5D986-EB61-B96E-58EE-03BB883C080A}" dt="2019-11-28T19:56:49.567" v="92"/>
        <pc:sldMkLst>
          <pc:docMk/>
          <pc:sldMk cId="3190049999" sldId="511"/>
        </pc:sldMkLst>
      </pc:sldChg>
      <pc:sldChg chg="del">
        <pc:chgData name="İhsan Pençe" userId="S::ihsanpence@mehmetakif.edu.tr::2188b72f-395e-4735-86c6-9b1407aec0e3" providerId="AD" clId="Web-{0AB5D986-EB61-B96E-58EE-03BB883C080A}" dt="2019-11-28T19:56:49.567" v="91"/>
        <pc:sldMkLst>
          <pc:docMk/>
          <pc:sldMk cId="2144436196" sldId="512"/>
        </pc:sldMkLst>
      </pc:sldChg>
      <pc:sldChg chg="del">
        <pc:chgData name="İhsan Pençe" userId="S::ihsanpence@mehmetakif.edu.tr::2188b72f-395e-4735-86c6-9b1407aec0e3" providerId="AD" clId="Web-{0AB5D986-EB61-B96E-58EE-03BB883C080A}" dt="2019-11-28T19:56:49.567" v="89"/>
        <pc:sldMkLst>
          <pc:docMk/>
          <pc:sldMk cId="3325363334" sldId="513"/>
        </pc:sldMkLst>
      </pc:sldChg>
      <pc:sldChg chg="del">
        <pc:chgData name="İhsan Pençe" userId="S::ihsanpence@mehmetakif.edu.tr::2188b72f-395e-4735-86c6-9b1407aec0e3" providerId="AD" clId="Web-{0AB5D986-EB61-B96E-58EE-03BB883C080A}" dt="2019-11-28T19:56:49.567" v="90"/>
        <pc:sldMkLst>
          <pc:docMk/>
          <pc:sldMk cId="1813784548" sldId="514"/>
        </pc:sldMkLst>
      </pc:sldChg>
      <pc:sldChg chg="del">
        <pc:chgData name="İhsan Pençe" userId="S::ihsanpence@mehmetakif.edu.tr::2188b72f-395e-4735-86c6-9b1407aec0e3" providerId="AD" clId="Web-{0AB5D986-EB61-B96E-58EE-03BB883C080A}" dt="2019-11-28T19:56:49.567" v="93"/>
        <pc:sldMkLst>
          <pc:docMk/>
          <pc:sldMk cId="3363505270" sldId="515"/>
        </pc:sldMkLst>
      </pc:sldChg>
      <pc:sldChg chg="del">
        <pc:chgData name="İhsan Pençe" userId="S::ihsanpence@mehmetakif.edu.tr::2188b72f-395e-4735-86c6-9b1407aec0e3" providerId="AD" clId="Web-{0AB5D986-EB61-B96E-58EE-03BB883C080A}" dt="2019-11-28T19:56:49.551" v="88"/>
        <pc:sldMkLst>
          <pc:docMk/>
          <pc:sldMk cId="3517946294" sldId="516"/>
        </pc:sldMkLst>
      </pc:sldChg>
      <pc:sldChg chg="del">
        <pc:chgData name="İhsan Pençe" userId="S::ihsanpence@mehmetakif.edu.tr::2188b72f-395e-4735-86c6-9b1407aec0e3" providerId="AD" clId="Web-{0AB5D986-EB61-B96E-58EE-03BB883C080A}" dt="2019-11-28T19:56:49.551" v="75"/>
        <pc:sldMkLst>
          <pc:docMk/>
          <pc:sldMk cId="3432370133" sldId="517"/>
        </pc:sldMkLst>
      </pc:sldChg>
      <pc:sldChg chg="del">
        <pc:chgData name="İhsan Pençe" userId="S::ihsanpence@mehmetakif.edu.tr::2188b72f-395e-4735-86c6-9b1407aec0e3" providerId="AD" clId="Web-{0AB5D986-EB61-B96E-58EE-03BB883C080A}" dt="2019-11-28T19:56:49.551" v="74"/>
        <pc:sldMkLst>
          <pc:docMk/>
          <pc:sldMk cId="3089375225" sldId="518"/>
        </pc:sldMkLst>
      </pc:sldChg>
      <pc:sldChg chg="delSp add del ord">
        <pc:chgData name="İhsan Pençe" userId="S::ihsanpence@mehmetakif.edu.tr::2188b72f-395e-4735-86c6-9b1407aec0e3" providerId="AD" clId="Web-{0AB5D986-EB61-B96E-58EE-03BB883C080A}" dt="2019-11-28T19:58:14.805" v="97"/>
        <pc:sldMkLst>
          <pc:docMk/>
          <pc:sldMk cId="3184845888" sldId="519"/>
        </pc:sldMkLst>
        <pc:spChg chg="del">
          <ac:chgData name="İhsan Pençe" userId="S::ihsanpence@mehmetakif.edu.tr::2188b72f-395e-4735-86c6-9b1407aec0e3" providerId="AD" clId="Web-{0AB5D986-EB61-B96E-58EE-03BB883C080A}" dt="2019-11-28T19:07:39.196" v="23"/>
          <ac:spMkLst>
            <pc:docMk/>
            <pc:sldMk cId="3184845888" sldId="519"/>
            <ac:spMk id="18" creationId="{00000000-0000-0000-0000-000000000000}"/>
          </ac:spMkLst>
        </pc:spChg>
        <pc:spChg chg="del">
          <ac:chgData name="İhsan Pençe" userId="S::ihsanpence@mehmetakif.edu.tr::2188b72f-395e-4735-86c6-9b1407aec0e3" providerId="AD" clId="Web-{0AB5D986-EB61-B96E-58EE-03BB883C080A}" dt="2019-11-28T19:07:41.664" v="24"/>
          <ac:spMkLst>
            <pc:docMk/>
            <pc:sldMk cId="3184845888" sldId="519"/>
            <ac:spMk id="19" creationId="{00000000-0000-0000-0000-000000000000}"/>
          </ac:spMkLst>
        </pc:spChg>
        <pc:spChg chg="del">
          <ac:chgData name="İhsan Pençe" userId="S::ihsanpence@mehmetakif.edu.tr::2188b72f-395e-4735-86c6-9b1407aec0e3" providerId="AD" clId="Web-{0AB5D986-EB61-B96E-58EE-03BB883C080A}" dt="2019-11-28T19:07:46.571" v="26"/>
          <ac:spMkLst>
            <pc:docMk/>
            <pc:sldMk cId="3184845888" sldId="519"/>
            <ac:spMk id="20" creationId="{00000000-0000-0000-0000-000000000000}"/>
          </ac:spMkLst>
        </pc:spChg>
        <pc:spChg chg="del">
          <ac:chgData name="İhsan Pençe" userId="S::ihsanpence@mehmetakif.edu.tr::2188b72f-395e-4735-86c6-9b1407aec0e3" providerId="AD" clId="Web-{0AB5D986-EB61-B96E-58EE-03BB883C080A}" dt="2019-11-28T19:07:36.617" v="22"/>
          <ac:spMkLst>
            <pc:docMk/>
            <pc:sldMk cId="3184845888" sldId="519"/>
            <ac:spMk id="21" creationId="{00000000-0000-0000-0000-000000000000}"/>
          </ac:spMkLst>
        </pc:spChg>
        <pc:spChg chg="del">
          <ac:chgData name="İhsan Pençe" userId="S::ihsanpence@mehmetakif.edu.tr::2188b72f-395e-4735-86c6-9b1407aec0e3" providerId="AD" clId="Web-{0AB5D986-EB61-B96E-58EE-03BB883C080A}" dt="2019-11-28T19:07:44.321" v="25"/>
          <ac:spMkLst>
            <pc:docMk/>
            <pc:sldMk cId="3184845888" sldId="519"/>
            <ac:spMk id="26" creationId="{00000000-0000-0000-0000-000000000000}"/>
          </ac:spMkLst>
        </pc:spChg>
      </pc:sldChg>
      <pc:sldChg chg="addSp delSp modSp add ord">
        <pc:chgData name="İhsan Pençe" userId="S::ihsanpence@mehmetakif.edu.tr::2188b72f-395e-4735-86c6-9b1407aec0e3" providerId="AD" clId="Web-{0AB5D986-EB61-B96E-58EE-03BB883C080A}" dt="2019-11-28T19:57:07.099" v="95"/>
        <pc:sldMkLst>
          <pc:docMk/>
          <pc:sldMk cId="1823799457" sldId="520"/>
        </pc:sldMkLst>
        <pc:spChg chg="add del">
          <ac:chgData name="İhsan Pençe" userId="S::ihsanpence@mehmetakif.edu.tr::2188b72f-395e-4735-86c6-9b1407aec0e3" providerId="AD" clId="Web-{0AB5D986-EB61-B96E-58EE-03BB883C080A}" dt="2019-11-28T19:20:04.606" v="39"/>
          <ac:spMkLst>
            <pc:docMk/>
            <pc:sldMk cId="1823799457" sldId="520"/>
            <ac:spMk id="19" creationId="{00000000-0000-0000-0000-000000000000}"/>
          </ac:spMkLst>
        </pc:spChg>
        <pc:spChg chg="del">
          <ac:chgData name="İhsan Pençe" userId="S::ihsanpence@mehmetakif.edu.tr::2188b72f-395e-4735-86c6-9b1407aec0e3" providerId="AD" clId="Web-{0AB5D986-EB61-B96E-58EE-03BB883C080A}" dt="2019-11-28T19:19:55.668" v="37"/>
          <ac:spMkLst>
            <pc:docMk/>
            <pc:sldMk cId="1823799457" sldId="520"/>
            <ac:spMk id="20" creationId="{00000000-0000-0000-0000-000000000000}"/>
          </ac:spMkLst>
        </pc:spChg>
        <pc:spChg chg="del">
          <ac:chgData name="İhsan Pençe" userId="S::ihsanpence@mehmetakif.edu.tr::2188b72f-395e-4735-86c6-9b1407aec0e3" providerId="AD" clId="Web-{0AB5D986-EB61-B96E-58EE-03BB883C080A}" dt="2019-11-28T19:20:09.184" v="40"/>
          <ac:spMkLst>
            <pc:docMk/>
            <pc:sldMk cId="1823799457" sldId="520"/>
            <ac:spMk id="21" creationId="{00000000-0000-0000-0000-000000000000}"/>
          </ac:spMkLst>
        </pc:spChg>
        <pc:spChg chg="del">
          <ac:chgData name="İhsan Pençe" userId="S::ihsanpence@mehmetakif.edu.tr::2188b72f-395e-4735-86c6-9b1407aec0e3" providerId="AD" clId="Web-{0AB5D986-EB61-B96E-58EE-03BB883C080A}" dt="2019-11-28T19:20:11.949" v="41"/>
          <ac:spMkLst>
            <pc:docMk/>
            <pc:sldMk cId="1823799457" sldId="520"/>
            <ac:spMk id="22" creationId="{00000000-0000-0000-0000-000000000000}"/>
          </ac:spMkLst>
        </pc:spChg>
        <pc:spChg chg="del">
          <ac:chgData name="İhsan Pençe" userId="S::ihsanpence@mehmetakif.edu.tr::2188b72f-395e-4735-86c6-9b1407aec0e3" providerId="AD" clId="Web-{0AB5D986-EB61-B96E-58EE-03BB883C080A}" dt="2019-11-28T19:19:53.043" v="36"/>
          <ac:spMkLst>
            <pc:docMk/>
            <pc:sldMk cId="1823799457" sldId="520"/>
            <ac:spMk id="23" creationId="{00000000-0000-0000-0000-000000000000}"/>
          </ac:spMkLst>
        </pc:spChg>
        <pc:spChg chg="del">
          <ac:chgData name="İhsan Pençe" userId="S::ihsanpence@mehmetakif.edu.tr::2188b72f-395e-4735-86c6-9b1407aec0e3" providerId="AD" clId="Web-{0AB5D986-EB61-B96E-58EE-03BB883C080A}" dt="2019-11-28T19:19:35.449" v="28"/>
          <ac:spMkLst>
            <pc:docMk/>
            <pc:sldMk cId="1823799457" sldId="520"/>
            <ac:spMk id="33" creationId="{00000000-0000-0000-0000-000000000000}"/>
          </ac:spMkLst>
        </pc:spChg>
        <pc:spChg chg="del mod">
          <ac:chgData name="İhsan Pençe" userId="S::ihsanpence@mehmetakif.edu.tr::2188b72f-395e-4735-86c6-9b1407aec0e3" providerId="AD" clId="Web-{0AB5D986-EB61-B96E-58EE-03BB883C080A}" dt="2019-11-28T19:19:45.871" v="34"/>
          <ac:spMkLst>
            <pc:docMk/>
            <pc:sldMk cId="1823799457" sldId="520"/>
            <ac:spMk id="34" creationId="{00000000-0000-0000-0000-000000000000}"/>
          </ac:spMkLst>
        </pc:spChg>
        <pc:spChg chg="del">
          <ac:chgData name="İhsan Pençe" userId="S::ihsanpence@mehmetakif.edu.tr::2188b72f-395e-4735-86c6-9b1407aec0e3" providerId="AD" clId="Web-{0AB5D986-EB61-B96E-58EE-03BB883C080A}" dt="2019-11-28T19:19:48.621" v="35"/>
          <ac:spMkLst>
            <pc:docMk/>
            <pc:sldMk cId="1823799457" sldId="520"/>
            <ac:spMk id="35" creationId="{00000000-0000-0000-0000-000000000000}"/>
          </ac:spMkLst>
        </pc:spChg>
      </pc:sldChg>
      <pc:sldChg chg="add">
        <pc:chgData name="İhsan Pençe" userId="S::ihsanpence@mehmetakif.edu.tr::2188b72f-395e-4735-86c6-9b1407aec0e3" providerId="AD" clId="Web-{0AB5D986-EB61-B96E-58EE-03BB883C080A}" dt="2019-11-28T19:52:55.136" v="43"/>
        <pc:sldMkLst>
          <pc:docMk/>
          <pc:sldMk cId="3648860284" sldId="521"/>
        </pc:sldMkLst>
      </pc:sldChg>
      <pc:sldChg chg="add">
        <pc:chgData name="İhsan Pençe" userId="S::ihsanpence@mehmetakif.edu.tr::2188b72f-395e-4735-86c6-9b1407aec0e3" providerId="AD" clId="Web-{0AB5D986-EB61-B96E-58EE-03BB883C080A}" dt="2019-11-28T19:52:55.434" v="44"/>
        <pc:sldMkLst>
          <pc:docMk/>
          <pc:sldMk cId="2698014188" sldId="522"/>
        </pc:sldMkLst>
      </pc:sldChg>
      <pc:sldChg chg="add">
        <pc:chgData name="İhsan Pençe" userId="S::ihsanpence@mehmetakif.edu.tr::2188b72f-395e-4735-86c6-9b1407aec0e3" providerId="AD" clId="Web-{0AB5D986-EB61-B96E-58EE-03BB883C080A}" dt="2019-11-28T19:52:55.745" v="45"/>
        <pc:sldMkLst>
          <pc:docMk/>
          <pc:sldMk cId="2635785987" sldId="523"/>
        </pc:sldMkLst>
      </pc:sldChg>
      <pc:sldChg chg="add">
        <pc:chgData name="İhsan Pençe" userId="S::ihsanpence@mehmetakif.edu.tr::2188b72f-395e-4735-86c6-9b1407aec0e3" providerId="AD" clId="Web-{0AB5D986-EB61-B96E-58EE-03BB883C080A}" dt="2019-11-28T19:52:56.074" v="46"/>
        <pc:sldMkLst>
          <pc:docMk/>
          <pc:sldMk cId="1196122069" sldId="524"/>
        </pc:sldMkLst>
      </pc:sldChg>
      <pc:sldChg chg="add">
        <pc:chgData name="İhsan Pençe" userId="S::ihsanpence@mehmetakif.edu.tr::2188b72f-395e-4735-86c6-9b1407aec0e3" providerId="AD" clId="Web-{0AB5D986-EB61-B96E-58EE-03BB883C080A}" dt="2019-11-28T19:52:56.370" v="47"/>
        <pc:sldMkLst>
          <pc:docMk/>
          <pc:sldMk cId="81573458" sldId="525"/>
        </pc:sldMkLst>
      </pc:sldChg>
      <pc:sldChg chg="add">
        <pc:chgData name="İhsan Pençe" userId="S::ihsanpence@mehmetakif.edu.tr::2188b72f-395e-4735-86c6-9b1407aec0e3" providerId="AD" clId="Web-{0AB5D986-EB61-B96E-58EE-03BB883C080A}" dt="2019-11-28T19:52:56.667" v="48"/>
        <pc:sldMkLst>
          <pc:docMk/>
          <pc:sldMk cId="3851693798" sldId="526"/>
        </pc:sldMkLst>
      </pc:sldChg>
      <pc:sldChg chg="add">
        <pc:chgData name="İhsan Pençe" userId="S::ihsanpence@mehmetakif.edu.tr::2188b72f-395e-4735-86c6-9b1407aec0e3" providerId="AD" clId="Web-{0AB5D986-EB61-B96E-58EE-03BB883C080A}" dt="2019-11-28T19:52:56.964" v="49"/>
        <pc:sldMkLst>
          <pc:docMk/>
          <pc:sldMk cId="3533816215" sldId="527"/>
        </pc:sldMkLst>
      </pc:sldChg>
      <pc:sldChg chg="add">
        <pc:chgData name="İhsan Pençe" userId="S::ihsanpence@mehmetakif.edu.tr::2188b72f-395e-4735-86c6-9b1407aec0e3" providerId="AD" clId="Web-{0AB5D986-EB61-B96E-58EE-03BB883C080A}" dt="2019-11-28T19:52:57.261" v="50"/>
        <pc:sldMkLst>
          <pc:docMk/>
          <pc:sldMk cId="3088191856" sldId="528"/>
        </pc:sldMkLst>
      </pc:sldChg>
      <pc:sldChg chg="add">
        <pc:chgData name="İhsan Pençe" userId="S::ihsanpence@mehmetakif.edu.tr::2188b72f-395e-4735-86c6-9b1407aec0e3" providerId="AD" clId="Web-{0AB5D986-EB61-B96E-58EE-03BB883C080A}" dt="2019-11-28T19:52:57.589" v="51"/>
        <pc:sldMkLst>
          <pc:docMk/>
          <pc:sldMk cId="3304283722" sldId="529"/>
        </pc:sldMkLst>
      </pc:sldChg>
      <pc:sldChg chg="add">
        <pc:chgData name="İhsan Pençe" userId="S::ihsanpence@mehmetakif.edu.tr::2188b72f-395e-4735-86c6-9b1407aec0e3" providerId="AD" clId="Web-{0AB5D986-EB61-B96E-58EE-03BB883C080A}" dt="2019-11-28T19:52:57.871" v="52"/>
        <pc:sldMkLst>
          <pc:docMk/>
          <pc:sldMk cId="573172375" sldId="530"/>
        </pc:sldMkLst>
      </pc:sldChg>
      <pc:sldChg chg="add">
        <pc:chgData name="İhsan Pençe" userId="S::ihsanpence@mehmetakif.edu.tr::2188b72f-395e-4735-86c6-9b1407aec0e3" providerId="AD" clId="Web-{0AB5D986-EB61-B96E-58EE-03BB883C080A}" dt="2019-11-28T19:52:58.214" v="53"/>
        <pc:sldMkLst>
          <pc:docMk/>
          <pc:sldMk cId="2926761977" sldId="531"/>
        </pc:sldMkLst>
      </pc:sldChg>
      <pc:sldChg chg="add">
        <pc:chgData name="İhsan Pençe" userId="S::ihsanpence@mehmetakif.edu.tr::2188b72f-395e-4735-86c6-9b1407aec0e3" providerId="AD" clId="Web-{0AB5D986-EB61-B96E-58EE-03BB883C080A}" dt="2019-11-28T19:52:58.527" v="54"/>
        <pc:sldMkLst>
          <pc:docMk/>
          <pc:sldMk cId="2765313122" sldId="532"/>
        </pc:sldMkLst>
      </pc:sldChg>
      <pc:sldChg chg="add">
        <pc:chgData name="İhsan Pençe" userId="S::ihsanpence@mehmetakif.edu.tr::2188b72f-395e-4735-86c6-9b1407aec0e3" providerId="AD" clId="Web-{0AB5D986-EB61-B96E-58EE-03BB883C080A}" dt="2019-11-28T19:52:58.886" v="55"/>
        <pc:sldMkLst>
          <pc:docMk/>
          <pc:sldMk cId="721449609" sldId="533"/>
        </pc:sldMkLst>
      </pc:sldChg>
      <pc:sldChg chg="add">
        <pc:chgData name="İhsan Pençe" userId="S::ihsanpence@mehmetakif.edu.tr::2188b72f-395e-4735-86c6-9b1407aec0e3" providerId="AD" clId="Web-{0AB5D986-EB61-B96E-58EE-03BB883C080A}" dt="2019-11-28T19:52:59.199" v="56"/>
        <pc:sldMkLst>
          <pc:docMk/>
          <pc:sldMk cId="2081052135" sldId="534"/>
        </pc:sldMkLst>
      </pc:sldChg>
      <pc:sldChg chg="add">
        <pc:chgData name="İhsan Pençe" userId="S::ihsanpence@mehmetakif.edu.tr::2188b72f-395e-4735-86c6-9b1407aec0e3" providerId="AD" clId="Web-{0AB5D986-EB61-B96E-58EE-03BB883C080A}" dt="2019-11-28T19:52:59.542" v="57"/>
        <pc:sldMkLst>
          <pc:docMk/>
          <pc:sldMk cId="3379034370" sldId="535"/>
        </pc:sldMkLst>
      </pc:sldChg>
      <pc:sldChg chg="add">
        <pc:chgData name="İhsan Pençe" userId="S::ihsanpence@mehmetakif.edu.tr::2188b72f-395e-4735-86c6-9b1407aec0e3" providerId="AD" clId="Web-{0AB5D986-EB61-B96E-58EE-03BB883C080A}" dt="2019-11-28T19:52:59.933" v="58"/>
        <pc:sldMkLst>
          <pc:docMk/>
          <pc:sldMk cId="2594553978" sldId="536"/>
        </pc:sldMkLst>
      </pc:sldChg>
      <pc:sldChg chg="add">
        <pc:chgData name="İhsan Pençe" userId="S::ihsanpence@mehmetakif.edu.tr::2188b72f-395e-4735-86c6-9b1407aec0e3" providerId="AD" clId="Web-{0AB5D986-EB61-B96E-58EE-03BB883C080A}" dt="2019-11-28T19:53:00.214" v="59"/>
        <pc:sldMkLst>
          <pc:docMk/>
          <pc:sldMk cId="2490617939" sldId="537"/>
        </pc:sldMkLst>
      </pc:sldChg>
      <pc:sldChg chg="add">
        <pc:chgData name="İhsan Pençe" userId="S::ihsanpence@mehmetakif.edu.tr::2188b72f-395e-4735-86c6-9b1407aec0e3" providerId="AD" clId="Web-{0AB5D986-EB61-B96E-58EE-03BB883C080A}" dt="2019-11-28T19:53:00.527" v="60"/>
        <pc:sldMkLst>
          <pc:docMk/>
          <pc:sldMk cId="195971982" sldId="538"/>
        </pc:sldMkLst>
      </pc:sldChg>
      <pc:sldChg chg="add">
        <pc:chgData name="İhsan Pençe" userId="S::ihsanpence@mehmetakif.edu.tr::2188b72f-395e-4735-86c6-9b1407aec0e3" providerId="AD" clId="Web-{0AB5D986-EB61-B96E-58EE-03BB883C080A}" dt="2019-11-28T19:53:00.808" v="61"/>
        <pc:sldMkLst>
          <pc:docMk/>
          <pc:sldMk cId="3285216753" sldId="539"/>
        </pc:sldMkLst>
      </pc:sldChg>
      <pc:sldChg chg="add">
        <pc:chgData name="İhsan Pençe" userId="S::ihsanpence@mehmetakif.edu.tr::2188b72f-395e-4735-86c6-9b1407aec0e3" providerId="AD" clId="Web-{0AB5D986-EB61-B96E-58EE-03BB883C080A}" dt="2019-11-28T19:53:01.121" v="62"/>
        <pc:sldMkLst>
          <pc:docMk/>
          <pc:sldMk cId="2424257575" sldId="540"/>
        </pc:sldMkLst>
      </pc:sldChg>
      <pc:sldChg chg="add">
        <pc:chgData name="İhsan Pençe" userId="S::ihsanpence@mehmetakif.edu.tr::2188b72f-395e-4735-86c6-9b1407aec0e3" providerId="AD" clId="Web-{0AB5D986-EB61-B96E-58EE-03BB883C080A}" dt="2019-11-28T19:53:01.386" v="63"/>
        <pc:sldMkLst>
          <pc:docMk/>
          <pc:sldMk cId="1014346255" sldId="541"/>
        </pc:sldMkLst>
      </pc:sldChg>
      <pc:sldChg chg="add">
        <pc:chgData name="İhsan Pençe" userId="S::ihsanpence@mehmetakif.edu.tr::2188b72f-395e-4735-86c6-9b1407aec0e3" providerId="AD" clId="Web-{0AB5D986-EB61-B96E-58EE-03BB883C080A}" dt="2019-11-28T19:53:01.730" v="64"/>
        <pc:sldMkLst>
          <pc:docMk/>
          <pc:sldMk cId="3441361066" sldId="542"/>
        </pc:sldMkLst>
      </pc:sldChg>
      <pc:sldChg chg="add">
        <pc:chgData name="İhsan Pençe" userId="S::ihsanpence@mehmetakif.edu.tr::2188b72f-395e-4735-86c6-9b1407aec0e3" providerId="AD" clId="Web-{0AB5D986-EB61-B96E-58EE-03BB883C080A}" dt="2019-11-28T19:53:02.011" v="65"/>
        <pc:sldMkLst>
          <pc:docMk/>
          <pc:sldMk cId="768840884" sldId="543"/>
        </pc:sldMkLst>
      </pc:sldChg>
      <pc:sldChg chg="add">
        <pc:chgData name="İhsan Pençe" userId="S::ihsanpence@mehmetakif.edu.tr::2188b72f-395e-4735-86c6-9b1407aec0e3" providerId="AD" clId="Web-{0AB5D986-EB61-B96E-58EE-03BB883C080A}" dt="2019-11-28T19:53:02.308" v="66"/>
        <pc:sldMkLst>
          <pc:docMk/>
          <pc:sldMk cId="2916065895" sldId="544"/>
        </pc:sldMkLst>
      </pc:sldChg>
      <pc:sldChg chg="add">
        <pc:chgData name="İhsan Pençe" userId="S::ihsanpence@mehmetakif.edu.tr::2188b72f-395e-4735-86c6-9b1407aec0e3" providerId="AD" clId="Web-{0AB5D986-EB61-B96E-58EE-03BB883C080A}" dt="2019-11-28T19:53:02.621" v="67"/>
        <pc:sldMkLst>
          <pc:docMk/>
          <pc:sldMk cId="875641158" sldId="545"/>
        </pc:sldMkLst>
      </pc:sldChg>
      <pc:sldChg chg="add">
        <pc:chgData name="İhsan Pençe" userId="S::ihsanpence@mehmetakif.edu.tr::2188b72f-395e-4735-86c6-9b1407aec0e3" providerId="AD" clId="Web-{0AB5D986-EB61-B96E-58EE-03BB883C080A}" dt="2019-11-28T19:53:03.027" v="68"/>
        <pc:sldMkLst>
          <pc:docMk/>
          <pc:sldMk cId="2934767973" sldId="546"/>
        </pc:sldMkLst>
      </pc:sldChg>
      <pc:sldChg chg="add">
        <pc:chgData name="İhsan Pençe" userId="S::ihsanpence@mehmetakif.edu.tr::2188b72f-395e-4735-86c6-9b1407aec0e3" providerId="AD" clId="Web-{0AB5D986-EB61-B96E-58EE-03BB883C080A}" dt="2019-11-28T19:53:03.433" v="69"/>
        <pc:sldMkLst>
          <pc:docMk/>
          <pc:sldMk cId="2486904660" sldId="547"/>
        </pc:sldMkLst>
      </pc:sldChg>
      <pc:sldChg chg="add">
        <pc:chgData name="İhsan Pençe" userId="S::ihsanpence@mehmetakif.edu.tr::2188b72f-395e-4735-86c6-9b1407aec0e3" providerId="AD" clId="Web-{0AB5D986-EB61-B96E-58EE-03BB883C080A}" dt="2019-11-28T19:53:03.761" v="70"/>
        <pc:sldMkLst>
          <pc:docMk/>
          <pc:sldMk cId="3343005388" sldId="548"/>
        </pc:sldMkLst>
      </pc:sldChg>
      <pc:sldChg chg="add">
        <pc:chgData name="İhsan Pençe" userId="S::ihsanpence@mehmetakif.edu.tr::2188b72f-395e-4735-86c6-9b1407aec0e3" providerId="AD" clId="Web-{0AB5D986-EB61-B96E-58EE-03BB883C080A}" dt="2019-11-28T19:53:04.074" v="71"/>
        <pc:sldMkLst>
          <pc:docMk/>
          <pc:sldMk cId="1314668547" sldId="549"/>
        </pc:sldMkLst>
      </pc:sldChg>
      <pc:sldChg chg="add">
        <pc:chgData name="İhsan Pençe" userId="S::ihsanpence@mehmetakif.edu.tr::2188b72f-395e-4735-86c6-9b1407aec0e3" providerId="AD" clId="Web-{0AB5D986-EB61-B96E-58EE-03BB883C080A}" dt="2019-11-28T19:53:04.433" v="72"/>
        <pc:sldMkLst>
          <pc:docMk/>
          <pc:sldMk cId="2032597430" sldId="550"/>
        </pc:sldMkLst>
      </pc:sldChg>
      <pc:sldMasterChg chg="add addSldLayout">
        <pc:chgData name="İhsan Pençe" userId="S::ihsanpence@mehmetakif.edu.tr::2188b72f-395e-4735-86c6-9b1407aec0e3" providerId="AD" clId="Web-{0AB5D986-EB61-B96E-58EE-03BB883C080A}" dt="2019-11-28T19:07:26.149" v="21"/>
        <pc:sldMasterMkLst>
          <pc:docMk/>
          <pc:sldMasterMk cId="0" sldId="2147483648"/>
        </pc:sldMasterMkLst>
        <pc:sldLayoutChg chg="add">
          <pc:chgData name="İhsan Pençe" userId="S::ihsanpence@mehmetakif.edu.tr::2188b72f-395e-4735-86c6-9b1407aec0e3" providerId="AD" clId="Web-{0AB5D986-EB61-B96E-58EE-03BB883C080A}" dt="2019-11-28T19:07:26.149" v="21"/>
          <pc:sldLayoutMkLst>
            <pc:docMk/>
            <pc:sldMasterMk cId="0" sldId="2147483648"/>
            <pc:sldLayoutMk cId="0" sldId="2147483661"/>
          </pc:sldLayoutMkLst>
        </pc:sldLayoutChg>
        <pc:sldLayoutChg chg="add">
          <pc:chgData name="İhsan Pençe" userId="S::ihsanpence@mehmetakif.edu.tr::2188b72f-395e-4735-86c6-9b1407aec0e3" providerId="AD" clId="Web-{0AB5D986-EB61-B96E-58EE-03BB883C080A}" dt="2019-11-28T19:07:26.149" v="21"/>
          <pc:sldLayoutMkLst>
            <pc:docMk/>
            <pc:sldMasterMk cId="0" sldId="2147483648"/>
            <pc:sldLayoutMk cId="0" sldId="2147483662"/>
          </pc:sldLayoutMkLst>
        </pc:sldLayoutChg>
        <pc:sldLayoutChg chg="add">
          <pc:chgData name="İhsan Pençe" userId="S::ihsanpence@mehmetakif.edu.tr::2188b72f-395e-4735-86c6-9b1407aec0e3" providerId="AD" clId="Web-{0AB5D986-EB61-B96E-58EE-03BB883C080A}" dt="2019-11-28T19:07:26.149" v="21"/>
          <pc:sldLayoutMkLst>
            <pc:docMk/>
            <pc:sldMasterMk cId="0" sldId="2147483648"/>
            <pc:sldLayoutMk cId="0" sldId="2147483663"/>
          </pc:sldLayoutMkLst>
        </pc:sldLayoutChg>
        <pc:sldLayoutChg chg="add">
          <pc:chgData name="İhsan Pençe" userId="S::ihsanpence@mehmetakif.edu.tr::2188b72f-395e-4735-86c6-9b1407aec0e3" providerId="AD" clId="Web-{0AB5D986-EB61-B96E-58EE-03BB883C080A}" dt="2019-11-28T19:07:26.149" v="21"/>
          <pc:sldLayoutMkLst>
            <pc:docMk/>
            <pc:sldMasterMk cId="0" sldId="2147483648"/>
            <pc:sldLayoutMk cId="0" sldId="2147483664"/>
          </pc:sldLayoutMkLst>
        </pc:sldLayoutChg>
        <pc:sldLayoutChg chg="add">
          <pc:chgData name="İhsan Pençe" userId="S::ihsanpence@mehmetakif.edu.tr::2188b72f-395e-4735-86c6-9b1407aec0e3" providerId="AD" clId="Web-{0AB5D986-EB61-B96E-58EE-03BB883C080A}" dt="2019-11-28T19:07:26.149" v="21"/>
          <pc:sldLayoutMkLst>
            <pc:docMk/>
            <pc:sldMasterMk cId="0" sldId="2147483648"/>
            <pc:sldLayoutMk cId="0" sldId="2147483665"/>
          </pc:sldLayoutMkLst>
        </pc:sldLayoutChg>
      </pc:sldMasterChg>
      <pc:sldMasterChg chg="add addSldLayout">
        <pc:chgData name="İhsan Pençe" userId="S::ihsanpence@mehmetakif.edu.tr::2188b72f-395e-4735-86c6-9b1407aec0e3" providerId="AD" clId="Web-{0AB5D986-EB61-B96E-58EE-03BB883C080A}" dt="2019-11-28T19:52:55.136" v="43"/>
        <pc:sldMasterMkLst>
          <pc:docMk/>
          <pc:sldMasterMk cId="0" sldId="2147484044"/>
        </pc:sldMasterMkLst>
        <pc:sldLayoutChg chg="add">
          <pc:chgData name="İhsan Pençe" userId="S::ihsanpence@mehmetakif.edu.tr::2188b72f-395e-4735-86c6-9b1407aec0e3" providerId="AD" clId="Web-{0AB5D986-EB61-B96E-58EE-03BB883C080A}" dt="2019-11-28T19:52:55.136" v="43"/>
          <pc:sldLayoutMkLst>
            <pc:docMk/>
            <pc:sldMasterMk cId="0" sldId="2147484044"/>
            <pc:sldLayoutMk cId="0" sldId="2147484045"/>
          </pc:sldLayoutMkLst>
        </pc:sldLayoutChg>
        <pc:sldLayoutChg chg="add">
          <pc:chgData name="İhsan Pençe" userId="S::ihsanpence@mehmetakif.edu.tr::2188b72f-395e-4735-86c6-9b1407aec0e3" providerId="AD" clId="Web-{0AB5D986-EB61-B96E-58EE-03BB883C080A}" dt="2019-11-28T19:52:55.136" v="43"/>
          <pc:sldLayoutMkLst>
            <pc:docMk/>
            <pc:sldMasterMk cId="0" sldId="2147484044"/>
            <pc:sldLayoutMk cId="0" sldId="2147484046"/>
          </pc:sldLayoutMkLst>
        </pc:sldLayoutChg>
        <pc:sldLayoutChg chg="add">
          <pc:chgData name="İhsan Pençe" userId="S::ihsanpence@mehmetakif.edu.tr::2188b72f-395e-4735-86c6-9b1407aec0e3" providerId="AD" clId="Web-{0AB5D986-EB61-B96E-58EE-03BB883C080A}" dt="2019-11-28T19:52:55.136" v="43"/>
          <pc:sldLayoutMkLst>
            <pc:docMk/>
            <pc:sldMasterMk cId="0" sldId="2147484044"/>
            <pc:sldLayoutMk cId="0" sldId="2147484047"/>
          </pc:sldLayoutMkLst>
        </pc:sldLayoutChg>
        <pc:sldLayoutChg chg="add">
          <pc:chgData name="İhsan Pençe" userId="S::ihsanpence@mehmetakif.edu.tr::2188b72f-395e-4735-86c6-9b1407aec0e3" providerId="AD" clId="Web-{0AB5D986-EB61-B96E-58EE-03BB883C080A}" dt="2019-11-28T19:52:55.136" v="43"/>
          <pc:sldLayoutMkLst>
            <pc:docMk/>
            <pc:sldMasterMk cId="0" sldId="2147484044"/>
            <pc:sldLayoutMk cId="0" sldId="2147484048"/>
          </pc:sldLayoutMkLst>
        </pc:sldLayoutChg>
        <pc:sldLayoutChg chg="add">
          <pc:chgData name="İhsan Pençe" userId="S::ihsanpence@mehmetakif.edu.tr::2188b72f-395e-4735-86c6-9b1407aec0e3" providerId="AD" clId="Web-{0AB5D986-EB61-B96E-58EE-03BB883C080A}" dt="2019-11-28T19:52:55.136" v="43"/>
          <pc:sldLayoutMkLst>
            <pc:docMk/>
            <pc:sldMasterMk cId="0" sldId="2147484044"/>
            <pc:sldLayoutMk cId="0" sldId="21474840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EE0B2-3D44-4B7D-A7C9-3522FEF18FBC}" type="datetimeFigureOut">
              <a:rPr lang="tr-TR"/>
              <a:t>3.11.2024</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75A85-1CBD-40BD-A462-A98A3751644C}" type="slidenum">
              <a:rPr lang="tr-TR"/>
              <a:t>‹#›</a:t>
            </a:fld>
            <a:endParaRPr lang="tr-TR"/>
          </a:p>
        </p:txBody>
      </p:sp>
    </p:spTree>
    <p:extLst>
      <p:ext uri="{BB962C8B-B14F-4D97-AF65-F5344CB8AC3E}">
        <p14:creationId xmlns:p14="http://schemas.microsoft.com/office/powerpoint/2010/main" val="354146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8A9F38EE-6FE3-45E6-91EB-8AE4FEA02341}"/>
              </a:ext>
            </a:extLst>
          </p:cNvPr>
          <p:cNvSpPr>
            <a:spLocks noGrp="1"/>
          </p:cNvSpPr>
          <p:nvPr>
            <p:ph type="dt" sz="half" idx="10"/>
          </p:nvPr>
        </p:nvSpPr>
        <p:spPr/>
        <p:txBody>
          <a:bodyPr/>
          <a:lstStyle>
            <a:lvl1pPr>
              <a:defRPr/>
            </a:lvl1pPr>
          </a:lstStyle>
          <a:p>
            <a:pPr>
              <a:defRPr/>
            </a:pPr>
            <a:fld id="{19D90A81-18C5-4DBC-AF08-8C16BC98EC50}" type="datetimeFigureOut">
              <a:rPr lang="tr-TR"/>
              <a:pPr>
                <a:defRPr/>
              </a:pPr>
              <a:t>3.11.2024</a:t>
            </a:fld>
            <a:endParaRPr lang="tr-TR" dirty="0"/>
          </a:p>
        </p:txBody>
      </p:sp>
      <p:sp>
        <p:nvSpPr>
          <p:cNvPr id="5" name="18 Altbilgi Yer Tutucusu">
            <a:extLst>
              <a:ext uri="{FF2B5EF4-FFF2-40B4-BE49-F238E27FC236}">
                <a16:creationId xmlns:a16="http://schemas.microsoft.com/office/drawing/2014/main" id="{5C1616FC-B2AB-4492-AC9D-5335D038F6AC}"/>
              </a:ext>
            </a:extLst>
          </p:cNvPr>
          <p:cNvSpPr>
            <a:spLocks noGrp="1"/>
          </p:cNvSpPr>
          <p:nvPr>
            <p:ph type="ftr" sz="quarter" idx="11"/>
          </p:nvPr>
        </p:nvSpPr>
        <p:spPr/>
        <p:txBody>
          <a:bodyPr/>
          <a:lstStyle>
            <a:lvl1pPr>
              <a:defRPr/>
            </a:lvl1pPr>
          </a:lstStyle>
          <a:p>
            <a:pPr>
              <a:defRPr/>
            </a:pPr>
            <a:endParaRPr lang="tr-TR"/>
          </a:p>
        </p:txBody>
      </p:sp>
      <p:sp>
        <p:nvSpPr>
          <p:cNvPr id="6" name="26 Slayt Numarası Yer Tutucusu">
            <a:extLst>
              <a:ext uri="{FF2B5EF4-FFF2-40B4-BE49-F238E27FC236}">
                <a16:creationId xmlns:a16="http://schemas.microsoft.com/office/drawing/2014/main" id="{1A795240-914E-424D-815E-7F1DED216EAD}"/>
              </a:ext>
            </a:extLst>
          </p:cNvPr>
          <p:cNvSpPr>
            <a:spLocks noGrp="1"/>
          </p:cNvSpPr>
          <p:nvPr>
            <p:ph type="sldNum" sz="quarter" idx="12"/>
          </p:nvPr>
        </p:nvSpPr>
        <p:spPr/>
        <p:txBody>
          <a:bodyPr/>
          <a:lstStyle>
            <a:lvl1pPr>
              <a:defRPr>
                <a:solidFill>
                  <a:srgbClr val="D1EAEE"/>
                </a:solidFill>
              </a:defRPr>
            </a:lvl1pPr>
          </a:lstStyle>
          <a:p>
            <a:pPr>
              <a:defRPr/>
            </a:pPr>
            <a:fld id="{483B52CE-0C99-4414-BFF4-36273F274218}" type="slidenum">
              <a:rPr lang="tr-TR" altLang="tr-TR"/>
              <a:pPr>
                <a:defRPr/>
              </a:pPr>
              <a:t>‹#›</a:t>
            </a:fld>
            <a:endParaRPr lang="tr-TR" altLang="tr-TR"/>
          </a:p>
        </p:txBody>
      </p:sp>
    </p:spTree>
    <p:extLst>
      <p:ext uri="{BB962C8B-B14F-4D97-AF65-F5344CB8AC3E}">
        <p14:creationId xmlns:p14="http://schemas.microsoft.com/office/powerpoint/2010/main" val="24646868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2D6404E4-5D95-423B-A732-1F38F0671975}"/>
              </a:ext>
            </a:extLst>
          </p:cNvPr>
          <p:cNvSpPr>
            <a:spLocks noGrp="1"/>
          </p:cNvSpPr>
          <p:nvPr>
            <p:ph type="dt" sz="half" idx="10"/>
          </p:nvPr>
        </p:nvSpPr>
        <p:spPr/>
        <p:txBody>
          <a:bodyPr/>
          <a:lstStyle>
            <a:lvl1pPr>
              <a:defRPr/>
            </a:lvl1pPr>
          </a:lstStyle>
          <a:p>
            <a:pPr>
              <a:defRPr/>
            </a:pPr>
            <a:fld id="{2364FEA4-B6F7-4DA5-92D5-786B11396B5C}" type="datetimeFigureOut">
              <a:rPr lang="tr-TR"/>
              <a:pPr>
                <a:defRPr/>
              </a:pPr>
              <a:t>3.11.2024</a:t>
            </a:fld>
            <a:endParaRPr lang="tr-TR" dirty="0"/>
          </a:p>
        </p:txBody>
      </p:sp>
      <p:sp>
        <p:nvSpPr>
          <p:cNvPr id="5" name="21 Altbilgi Yer Tutucusu">
            <a:extLst>
              <a:ext uri="{FF2B5EF4-FFF2-40B4-BE49-F238E27FC236}">
                <a16:creationId xmlns:a16="http://schemas.microsoft.com/office/drawing/2014/main" id="{3AF09712-57AA-4930-8E44-EC82550DEE7E}"/>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5D396025-5E1E-4E78-83CB-568DB892B509}"/>
              </a:ext>
            </a:extLst>
          </p:cNvPr>
          <p:cNvSpPr>
            <a:spLocks noGrp="1"/>
          </p:cNvSpPr>
          <p:nvPr>
            <p:ph type="sldNum" sz="quarter" idx="12"/>
          </p:nvPr>
        </p:nvSpPr>
        <p:spPr/>
        <p:txBody>
          <a:bodyPr/>
          <a:lstStyle>
            <a:lvl1pPr>
              <a:defRPr/>
            </a:lvl1pPr>
          </a:lstStyle>
          <a:p>
            <a:pPr>
              <a:defRPr/>
            </a:pPr>
            <a:fld id="{FF887886-971E-4E24-8AA3-88765836A586}" type="slidenum">
              <a:rPr lang="tr-TR" altLang="tr-TR"/>
              <a:pPr>
                <a:defRPr/>
              </a:pPr>
              <a:t>‹#›</a:t>
            </a:fld>
            <a:endParaRPr lang="tr-TR" altLang="tr-TR"/>
          </a:p>
        </p:txBody>
      </p:sp>
    </p:spTree>
    <p:extLst>
      <p:ext uri="{BB962C8B-B14F-4D97-AF65-F5344CB8AC3E}">
        <p14:creationId xmlns:p14="http://schemas.microsoft.com/office/powerpoint/2010/main" val="110775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305C20C0-AB99-469B-8C96-604BC9D91B9E}"/>
              </a:ext>
            </a:extLst>
          </p:cNvPr>
          <p:cNvSpPr>
            <a:spLocks noGrp="1"/>
          </p:cNvSpPr>
          <p:nvPr>
            <p:ph type="dt" sz="half" idx="10"/>
          </p:nvPr>
        </p:nvSpPr>
        <p:spPr/>
        <p:txBody>
          <a:bodyPr/>
          <a:lstStyle>
            <a:lvl1pPr>
              <a:defRPr/>
            </a:lvl1pPr>
          </a:lstStyle>
          <a:p>
            <a:pPr>
              <a:defRPr/>
            </a:pPr>
            <a:fld id="{16ECDB8E-7910-4BEF-B02F-D54B174F2794}" type="datetimeFigureOut">
              <a:rPr lang="tr-TR"/>
              <a:pPr>
                <a:defRPr/>
              </a:pPr>
              <a:t>3.11.2024</a:t>
            </a:fld>
            <a:endParaRPr lang="tr-TR" dirty="0"/>
          </a:p>
        </p:txBody>
      </p:sp>
      <p:sp>
        <p:nvSpPr>
          <p:cNvPr id="5" name="4 Altbilgi Yer Tutucusu">
            <a:extLst>
              <a:ext uri="{FF2B5EF4-FFF2-40B4-BE49-F238E27FC236}">
                <a16:creationId xmlns:a16="http://schemas.microsoft.com/office/drawing/2014/main" id="{9634ABD2-EA6D-4210-8019-860E8D5995AE}"/>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A1AFDAE-2D78-4335-AC51-ADB4FA745357}"/>
              </a:ext>
            </a:extLst>
          </p:cNvPr>
          <p:cNvSpPr>
            <a:spLocks noGrp="1"/>
          </p:cNvSpPr>
          <p:nvPr>
            <p:ph type="sldNum" sz="quarter" idx="12"/>
          </p:nvPr>
        </p:nvSpPr>
        <p:spPr/>
        <p:txBody>
          <a:bodyPr/>
          <a:lstStyle>
            <a:lvl1pPr>
              <a:defRPr>
                <a:solidFill>
                  <a:srgbClr val="D1EAEE"/>
                </a:solidFill>
              </a:defRPr>
            </a:lvl1pPr>
          </a:lstStyle>
          <a:p>
            <a:pPr>
              <a:defRPr/>
            </a:pPr>
            <a:fld id="{93021F85-B7C6-472B-9FCF-1CED3B131A56}" type="slidenum">
              <a:rPr lang="tr-TR" altLang="tr-TR"/>
              <a:pPr>
                <a:defRPr/>
              </a:pPr>
              <a:t>‹#›</a:t>
            </a:fld>
            <a:endParaRPr lang="tr-TR" altLang="tr-TR"/>
          </a:p>
        </p:txBody>
      </p:sp>
    </p:spTree>
    <p:extLst>
      <p:ext uri="{BB962C8B-B14F-4D97-AF65-F5344CB8AC3E}">
        <p14:creationId xmlns:p14="http://schemas.microsoft.com/office/powerpoint/2010/main" val="32517336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FE0E7FC7-9B68-4818-82CA-8E9507490345}"/>
              </a:ext>
            </a:extLst>
          </p:cNvPr>
          <p:cNvSpPr>
            <a:spLocks noGrp="1"/>
          </p:cNvSpPr>
          <p:nvPr>
            <p:ph type="dt" sz="half" idx="10"/>
          </p:nvPr>
        </p:nvSpPr>
        <p:spPr/>
        <p:txBody>
          <a:bodyPr/>
          <a:lstStyle>
            <a:lvl1pPr>
              <a:defRPr/>
            </a:lvl1pPr>
          </a:lstStyle>
          <a:p>
            <a:pPr>
              <a:defRPr/>
            </a:pPr>
            <a:fld id="{271D54F8-C234-4ECB-AD39-6E8487B185A5}" type="datetimeFigureOut">
              <a:rPr lang="tr-TR"/>
              <a:pPr>
                <a:defRPr/>
              </a:pPr>
              <a:t>3.11.2024</a:t>
            </a:fld>
            <a:endParaRPr lang="tr-TR" dirty="0"/>
          </a:p>
        </p:txBody>
      </p:sp>
      <p:sp>
        <p:nvSpPr>
          <p:cNvPr id="6" name="21 Altbilgi Yer Tutucusu">
            <a:extLst>
              <a:ext uri="{FF2B5EF4-FFF2-40B4-BE49-F238E27FC236}">
                <a16:creationId xmlns:a16="http://schemas.microsoft.com/office/drawing/2014/main" id="{68686EF6-A521-4E53-96B4-BDDB3DEA29E0}"/>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22E077A9-99C1-4415-9B0F-BF3ED70DD23E}"/>
              </a:ext>
            </a:extLst>
          </p:cNvPr>
          <p:cNvSpPr>
            <a:spLocks noGrp="1"/>
          </p:cNvSpPr>
          <p:nvPr>
            <p:ph type="sldNum" sz="quarter" idx="12"/>
          </p:nvPr>
        </p:nvSpPr>
        <p:spPr/>
        <p:txBody>
          <a:bodyPr/>
          <a:lstStyle>
            <a:lvl1pPr>
              <a:defRPr/>
            </a:lvl1pPr>
          </a:lstStyle>
          <a:p>
            <a:pPr>
              <a:defRPr/>
            </a:pPr>
            <a:fld id="{945DC0BC-852A-485A-829F-A8C2E0DFC831}" type="slidenum">
              <a:rPr lang="tr-TR" altLang="tr-TR"/>
              <a:pPr>
                <a:defRPr/>
              </a:pPr>
              <a:t>‹#›</a:t>
            </a:fld>
            <a:endParaRPr lang="tr-TR" altLang="tr-TR"/>
          </a:p>
        </p:txBody>
      </p:sp>
    </p:spTree>
    <p:extLst>
      <p:ext uri="{BB962C8B-B14F-4D97-AF65-F5344CB8AC3E}">
        <p14:creationId xmlns:p14="http://schemas.microsoft.com/office/powerpoint/2010/main" val="265040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9 Veri Yer Tutucusu">
            <a:extLst>
              <a:ext uri="{FF2B5EF4-FFF2-40B4-BE49-F238E27FC236}">
                <a16:creationId xmlns:a16="http://schemas.microsoft.com/office/drawing/2014/main" id="{E056316A-4D2F-4E0F-AC30-541BFA222A20}"/>
              </a:ext>
            </a:extLst>
          </p:cNvPr>
          <p:cNvSpPr>
            <a:spLocks noGrp="1"/>
          </p:cNvSpPr>
          <p:nvPr>
            <p:ph type="dt" sz="half" idx="10"/>
          </p:nvPr>
        </p:nvSpPr>
        <p:spPr/>
        <p:txBody>
          <a:bodyPr/>
          <a:lstStyle>
            <a:lvl1pPr>
              <a:defRPr/>
            </a:lvl1pPr>
          </a:lstStyle>
          <a:p>
            <a:pPr>
              <a:defRPr/>
            </a:pPr>
            <a:fld id="{73299188-D385-4AC0-9771-FFDFF4B8D1F5}" type="datetimeFigureOut">
              <a:rPr lang="tr-TR"/>
              <a:pPr>
                <a:defRPr/>
              </a:pPr>
              <a:t>3.11.2024</a:t>
            </a:fld>
            <a:endParaRPr lang="tr-TR" dirty="0"/>
          </a:p>
        </p:txBody>
      </p:sp>
      <p:sp>
        <p:nvSpPr>
          <p:cNvPr id="8" name="21 Altbilgi Yer Tutucusu">
            <a:extLst>
              <a:ext uri="{FF2B5EF4-FFF2-40B4-BE49-F238E27FC236}">
                <a16:creationId xmlns:a16="http://schemas.microsoft.com/office/drawing/2014/main" id="{39DAA264-A319-41A8-9571-230328F626EF}"/>
              </a:ext>
            </a:extLst>
          </p:cNvPr>
          <p:cNvSpPr>
            <a:spLocks noGrp="1"/>
          </p:cNvSpPr>
          <p:nvPr>
            <p:ph type="ftr" sz="quarter" idx="11"/>
          </p:nvPr>
        </p:nvSpPr>
        <p:spPr/>
        <p:txBody>
          <a:bodyPr/>
          <a:lstStyle>
            <a:lvl1pPr>
              <a:defRPr/>
            </a:lvl1pPr>
          </a:lstStyle>
          <a:p>
            <a:pPr>
              <a:defRPr/>
            </a:pPr>
            <a:endParaRPr lang="tr-TR"/>
          </a:p>
        </p:txBody>
      </p:sp>
      <p:sp>
        <p:nvSpPr>
          <p:cNvPr id="9" name="17 Slayt Numarası Yer Tutucusu">
            <a:extLst>
              <a:ext uri="{FF2B5EF4-FFF2-40B4-BE49-F238E27FC236}">
                <a16:creationId xmlns:a16="http://schemas.microsoft.com/office/drawing/2014/main" id="{55EC4AA5-2A2B-4EF2-832C-6948D8E7F20B}"/>
              </a:ext>
            </a:extLst>
          </p:cNvPr>
          <p:cNvSpPr>
            <a:spLocks noGrp="1"/>
          </p:cNvSpPr>
          <p:nvPr>
            <p:ph type="sldNum" sz="quarter" idx="12"/>
          </p:nvPr>
        </p:nvSpPr>
        <p:spPr/>
        <p:txBody>
          <a:bodyPr/>
          <a:lstStyle>
            <a:lvl1pPr>
              <a:defRPr/>
            </a:lvl1pPr>
          </a:lstStyle>
          <a:p>
            <a:pPr>
              <a:defRPr/>
            </a:pPr>
            <a:fld id="{55EA6580-EEFA-40C6-9B9B-6DE48A0BF61B}" type="slidenum">
              <a:rPr lang="tr-TR" altLang="tr-TR"/>
              <a:pPr>
                <a:defRPr/>
              </a:pPr>
              <a:t>‹#›</a:t>
            </a:fld>
            <a:endParaRPr lang="tr-TR" altLang="tr-TR"/>
          </a:p>
        </p:txBody>
      </p:sp>
    </p:spTree>
    <p:extLst>
      <p:ext uri="{BB962C8B-B14F-4D97-AF65-F5344CB8AC3E}">
        <p14:creationId xmlns:p14="http://schemas.microsoft.com/office/powerpoint/2010/main" val="231025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9 Veri Yer Tutucusu">
            <a:extLst>
              <a:ext uri="{FF2B5EF4-FFF2-40B4-BE49-F238E27FC236}">
                <a16:creationId xmlns:a16="http://schemas.microsoft.com/office/drawing/2014/main" id="{0A066F6F-0FBA-4604-A290-D73859CF2778}"/>
              </a:ext>
            </a:extLst>
          </p:cNvPr>
          <p:cNvSpPr>
            <a:spLocks noGrp="1"/>
          </p:cNvSpPr>
          <p:nvPr>
            <p:ph type="dt" sz="half" idx="10"/>
          </p:nvPr>
        </p:nvSpPr>
        <p:spPr/>
        <p:txBody>
          <a:bodyPr/>
          <a:lstStyle>
            <a:lvl1pPr>
              <a:defRPr/>
            </a:lvl1pPr>
          </a:lstStyle>
          <a:p>
            <a:pPr>
              <a:defRPr/>
            </a:pPr>
            <a:fld id="{6A3AB7F2-8F1E-47EE-A11C-0C7AFCF4B8A0}" type="datetimeFigureOut">
              <a:rPr lang="tr-TR"/>
              <a:pPr>
                <a:defRPr/>
              </a:pPr>
              <a:t>3.11.2024</a:t>
            </a:fld>
            <a:endParaRPr lang="tr-TR" dirty="0"/>
          </a:p>
        </p:txBody>
      </p:sp>
      <p:sp>
        <p:nvSpPr>
          <p:cNvPr id="4" name="21 Altbilgi Yer Tutucusu">
            <a:extLst>
              <a:ext uri="{FF2B5EF4-FFF2-40B4-BE49-F238E27FC236}">
                <a16:creationId xmlns:a16="http://schemas.microsoft.com/office/drawing/2014/main" id="{25D8CD8E-424D-4BE6-976D-AEBBCE64F25C}"/>
              </a:ext>
            </a:extLst>
          </p:cNvPr>
          <p:cNvSpPr>
            <a:spLocks noGrp="1"/>
          </p:cNvSpPr>
          <p:nvPr>
            <p:ph type="ftr" sz="quarter" idx="11"/>
          </p:nvPr>
        </p:nvSpPr>
        <p:spPr/>
        <p:txBody>
          <a:bodyPr/>
          <a:lstStyle>
            <a:lvl1pPr>
              <a:defRPr/>
            </a:lvl1pPr>
          </a:lstStyle>
          <a:p>
            <a:pPr>
              <a:defRPr/>
            </a:pPr>
            <a:endParaRPr lang="tr-TR"/>
          </a:p>
        </p:txBody>
      </p:sp>
      <p:sp>
        <p:nvSpPr>
          <p:cNvPr id="5" name="17 Slayt Numarası Yer Tutucusu">
            <a:extLst>
              <a:ext uri="{FF2B5EF4-FFF2-40B4-BE49-F238E27FC236}">
                <a16:creationId xmlns:a16="http://schemas.microsoft.com/office/drawing/2014/main" id="{12E01ED0-5955-4E25-8242-8A916E4D310A}"/>
              </a:ext>
            </a:extLst>
          </p:cNvPr>
          <p:cNvSpPr>
            <a:spLocks noGrp="1"/>
          </p:cNvSpPr>
          <p:nvPr>
            <p:ph type="sldNum" sz="quarter" idx="12"/>
          </p:nvPr>
        </p:nvSpPr>
        <p:spPr/>
        <p:txBody>
          <a:bodyPr/>
          <a:lstStyle>
            <a:lvl1pPr>
              <a:defRPr/>
            </a:lvl1pPr>
          </a:lstStyle>
          <a:p>
            <a:pPr>
              <a:defRPr/>
            </a:pPr>
            <a:fld id="{EA2F8C6B-9403-4E35-AB37-7ABBE00AABCD}" type="slidenum">
              <a:rPr lang="tr-TR" altLang="tr-TR"/>
              <a:pPr>
                <a:defRPr/>
              </a:pPr>
              <a:t>‹#›</a:t>
            </a:fld>
            <a:endParaRPr lang="tr-TR" altLang="tr-TR"/>
          </a:p>
        </p:txBody>
      </p:sp>
    </p:spTree>
    <p:extLst>
      <p:ext uri="{BB962C8B-B14F-4D97-AF65-F5344CB8AC3E}">
        <p14:creationId xmlns:p14="http://schemas.microsoft.com/office/powerpoint/2010/main" val="2456740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a:extLst>
              <a:ext uri="{FF2B5EF4-FFF2-40B4-BE49-F238E27FC236}">
                <a16:creationId xmlns:a16="http://schemas.microsoft.com/office/drawing/2014/main" id="{F847F26D-03A9-4FBC-88A6-E3F963DE991E}"/>
              </a:ext>
            </a:extLst>
          </p:cNvPr>
          <p:cNvSpPr>
            <a:spLocks noGrp="1"/>
          </p:cNvSpPr>
          <p:nvPr>
            <p:ph type="dt" sz="half" idx="10"/>
          </p:nvPr>
        </p:nvSpPr>
        <p:spPr/>
        <p:txBody>
          <a:bodyPr/>
          <a:lstStyle>
            <a:lvl1pPr>
              <a:defRPr/>
            </a:lvl1pPr>
          </a:lstStyle>
          <a:p>
            <a:pPr>
              <a:defRPr/>
            </a:pPr>
            <a:fld id="{F60867F5-8693-443C-A840-4D4BA87EDC7E}" type="datetimeFigureOut">
              <a:rPr lang="tr-TR"/>
              <a:pPr>
                <a:defRPr/>
              </a:pPr>
              <a:t>3.11.2024</a:t>
            </a:fld>
            <a:endParaRPr lang="tr-TR" dirty="0"/>
          </a:p>
        </p:txBody>
      </p:sp>
      <p:sp>
        <p:nvSpPr>
          <p:cNvPr id="3" name="21 Altbilgi Yer Tutucusu">
            <a:extLst>
              <a:ext uri="{FF2B5EF4-FFF2-40B4-BE49-F238E27FC236}">
                <a16:creationId xmlns:a16="http://schemas.microsoft.com/office/drawing/2014/main" id="{5ED928B3-B6C9-4518-B7F0-6D02E1DFA086}"/>
              </a:ext>
            </a:extLst>
          </p:cNvPr>
          <p:cNvSpPr>
            <a:spLocks noGrp="1"/>
          </p:cNvSpPr>
          <p:nvPr>
            <p:ph type="ftr" sz="quarter" idx="11"/>
          </p:nvPr>
        </p:nvSpPr>
        <p:spPr/>
        <p:txBody>
          <a:bodyPr/>
          <a:lstStyle>
            <a:lvl1pPr>
              <a:defRPr/>
            </a:lvl1pPr>
          </a:lstStyle>
          <a:p>
            <a:pPr>
              <a:defRPr/>
            </a:pPr>
            <a:endParaRPr lang="tr-TR"/>
          </a:p>
        </p:txBody>
      </p:sp>
      <p:sp>
        <p:nvSpPr>
          <p:cNvPr id="4" name="17 Slayt Numarası Yer Tutucusu">
            <a:extLst>
              <a:ext uri="{FF2B5EF4-FFF2-40B4-BE49-F238E27FC236}">
                <a16:creationId xmlns:a16="http://schemas.microsoft.com/office/drawing/2014/main" id="{DEA7AA69-FB03-4764-A594-929D4EC6DEF7}"/>
              </a:ext>
            </a:extLst>
          </p:cNvPr>
          <p:cNvSpPr>
            <a:spLocks noGrp="1"/>
          </p:cNvSpPr>
          <p:nvPr>
            <p:ph type="sldNum" sz="quarter" idx="12"/>
          </p:nvPr>
        </p:nvSpPr>
        <p:spPr/>
        <p:txBody>
          <a:bodyPr/>
          <a:lstStyle>
            <a:lvl1pPr>
              <a:defRPr/>
            </a:lvl1pPr>
          </a:lstStyle>
          <a:p>
            <a:pPr>
              <a:defRPr/>
            </a:pPr>
            <a:fld id="{0538D572-35F9-4866-BA62-6B1FE6203366}" type="slidenum">
              <a:rPr lang="tr-TR" altLang="tr-TR"/>
              <a:pPr>
                <a:defRPr/>
              </a:pPr>
              <a:t>‹#›</a:t>
            </a:fld>
            <a:endParaRPr lang="tr-TR" altLang="tr-TR"/>
          </a:p>
        </p:txBody>
      </p:sp>
    </p:spTree>
    <p:extLst>
      <p:ext uri="{BB962C8B-B14F-4D97-AF65-F5344CB8AC3E}">
        <p14:creationId xmlns:p14="http://schemas.microsoft.com/office/powerpoint/2010/main" val="49808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7ED1B04C-DB8B-43D2-8A81-BCFA702F2A55}"/>
              </a:ext>
            </a:extLst>
          </p:cNvPr>
          <p:cNvSpPr>
            <a:spLocks noGrp="1"/>
          </p:cNvSpPr>
          <p:nvPr>
            <p:ph type="dt" sz="half" idx="10"/>
          </p:nvPr>
        </p:nvSpPr>
        <p:spPr/>
        <p:txBody>
          <a:bodyPr/>
          <a:lstStyle>
            <a:lvl1pPr>
              <a:defRPr/>
            </a:lvl1pPr>
          </a:lstStyle>
          <a:p>
            <a:pPr>
              <a:defRPr/>
            </a:pPr>
            <a:fld id="{17E77606-CC8C-4392-BDF0-AA58FD1DD2CF}" type="datetimeFigureOut">
              <a:rPr lang="tr-TR"/>
              <a:pPr>
                <a:defRPr/>
              </a:pPr>
              <a:t>3.11.2024</a:t>
            </a:fld>
            <a:endParaRPr lang="tr-TR" dirty="0"/>
          </a:p>
        </p:txBody>
      </p:sp>
      <p:sp>
        <p:nvSpPr>
          <p:cNvPr id="6" name="21 Altbilgi Yer Tutucusu">
            <a:extLst>
              <a:ext uri="{FF2B5EF4-FFF2-40B4-BE49-F238E27FC236}">
                <a16:creationId xmlns:a16="http://schemas.microsoft.com/office/drawing/2014/main" id="{CCC5F9F1-D934-49F4-B254-A54F8F17DB63}"/>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374D5677-D192-46D5-8F81-7E569E381830}"/>
              </a:ext>
            </a:extLst>
          </p:cNvPr>
          <p:cNvSpPr>
            <a:spLocks noGrp="1"/>
          </p:cNvSpPr>
          <p:nvPr>
            <p:ph type="sldNum" sz="quarter" idx="12"/>
          </p:nvPr>
        </p:nvSpPr>
        <p:spPr/>
        <p:txBody>
          <a:bodyPr/>
          <a:lstStyle>
            <a:lvl1pPr>
              <a:defRPr/>
            </a:lvl1pPr>
          </a:lstStyle>
          <a:p>
            <a:pPr>
              <a:defRPr/>
            </a:pPr>
            <a:fld id="{320B7017-5003-47D2-BB64-1FD8EBDFC554}" type="slidenum">
              <a:rPr lang="tr-TR" altLang="tr-TR"/>
              <a:pPr>
                <a:defRPr/>
              </a:pPr>
              <a:t>‹#›</a:t>
            </a:fld>
            <a:endParaRPr lang="tr-TR" altLang="tr-TR"/>
          </a:p>
        </p:txBody>
      </p:sp>
    </p:spTree>
    <p:extLst>
      <p:ext uri="{BB962C8B-B14F-4D97-AF65-F5344CB8AC3E}">
        <p14:creationId xmlns:p14="http://schemas.microsoft.com/office/powerpoint/2010/main" val="159528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35255E4B-547F-4ACF-834A-75C599130A11}"/>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14 Dik Üçgen">
            <a:extLst>
              <a:ext uri="{FF2B5EF4-FFF2-40B4-BE49-F238E27FC236}">
                <a16:creationId xmlns:a16="http://schemas.microsoft.com/office/drawing/2014/main" id="{697843B7-A285-44BD-B4D8-9B0B5B7DC920}"/>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15 Serbest Form">
            <a:extLst>
              <a:ext uri="{FF2B5EF4-FFF2-40B4-BE49-F238E27FC236}">
                <a16:creationId xmlns:a16="http://schemas.microsoft.com/office/drawing/2014/main" id="{D445034E-3BDF-4896-A488-7F667DD95808}"/>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16 Serbest Form">
            <a:extLst>
              <a:ext uri="{FF2B5EF4-FFF2-40B4-BE49-F238E27FC236}">
                <a16:creationId xmlns:a16="http://schemas.microsoft.com/office/drawing/2014/main" id="{20964ADF-E6ED-40A5-AF0C-1F9902898F03}"/>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a:t>Resim eklemek için simgeyi tıklatın</a:t>
            </a:r>
            <a:endParaRPr lang="en-US" noProof="0" dirty="0"/>
          </a:p>
        </p:txBody>
      </p:sp>
      <p:sp>
        <p:nvSpPr>
          <p:cNvPr id="9" name="4 Veri Yer Tutucusu">
            <a:extLst>
              <a:ext uri="{FF2B5EF4-FFF2-40B4-BE49-F238E27FC236}">
                <a16:creationId xmlns:a16="http://schemas.microsoft.com/office/drawing/2014/main" id="{191FAC0E-1782-462C-9749-7C470B625637}"/>
              </a:ext>
            </a:extLst>
          </p:cNvPr>
          <p:cNvSpPr>
            <a:spLocks noGrp="1"/>
          </p:cNvSpPr>
          <p:nvPr>
            <p:ph type="dt" sz="half" idx="10"/>
          </p:nvPr>
        </p:nvSpPr>
        <p:spPr/>
        <p:txBody>
          <a:bodyPr/>
          <a:lstStyle>
            <a:lvl1pPr>
              <a:defRPr/>
            </a:lvl1pPr>
          </a:lstStyle>
          <a:p>
            <a:pPr>
              <a:defRPr/>
            </a:pPr>
            <a:fld id="{32D8B6F9-9292-4CFC-A605-43D9DB18A036}" type="datetimeFigureOut">
              <a:rPr lang="tr-TR"/>
              <a:pPr>
                <a:defRPr/>
              </a:pPr>
              <a:t>3.11.2024</a:t>
            </a:fld>
            <a:endParaRPr lang="tr-TR" dirty="0"/>
          </a:p>
        </p:txBody>
      </p:sp>
      <p:sp>
        <p:nvSpPr>
          <p:cNvPr id="10" name="5 Altbilgi Yer Tutucusu">
            <a:extLst>
              <a:ext uri="{FF2B5EF4-FFF2-40B4-BE49-F238E27FC236}">
                <a16:creationId xmlns:a16="http://schemas.microsoft.com/office/drawing/2014/main" id="{3A669A2C-69E0-4E70-99F7-4A29DC5D0048}"/>
              </a:ext>
            </a:extLst>
          </p:cNvPr>
          <p:cNvSpPr>
            <a:spLocks noGrp="1"/>
          </p:cNvSpPr>
          <p:nvPr>
            <p:ph type="ftr" sz="quarter" idx="11"/>
          </p:nvPr>
        </p:nvSpPr>
        <p:spPr/>
        <p:txBody>
          <a:bodyPr/>
          <a:lstStyle>
            <a:lvl1pPr>
              <a:defRPr/>
            </a:lvl1pPr>
          </a:lstStyle>
          <a:p>
            <a:pPr>
              <a:defRPr/>
            </a:pPr>
            <a:endParaRPr lang="tr-TR"/>
          </a:p>
        </p:txBody>
      </p:sp>
      <p:sp>
        <p:nvSpPr>
          <p:cNvPr id="11" name="6 Slayt Numarası Yer Tutucusu">
            <a:extLst>
              <a:ext uri="{FF2B5EF4-FFF2-40B4-BE49-F238E27FC236}">
                <a16:creationId xmlns:a16="http://schemas.microsoft.com/office/drawing/2014/main" id="{F4807652-EB8D-4A3B-91B5-1E7E9F9DB384}"/>
              </a:ext>
            </a:extLst>
          </p:cNvPr>
          <p:cNvSpPr>
            <a:spLocks noGrp="1"/>
          </p:cNvSpPr>
          <p:nvPr>
            <p:ph type="sldNum" sz="quarter" idx="12"/>
          </p:nvPr>
        </p:nvSpPr>
        <p:spPr>
          <a:xfrm>
            <a:off x="8077200" y="6356350"/>
            <a:ext cx="609600" cy="365125"/>
          </a:xfrm>
        </p:spPr>
        <p:txBody>
          <a:bodyPr/>
          <a:lstStyle>
            <a:lvl1pPr>
              <a:defRPr/>
            </a:lvl1pPr>
          </a:lstStyle>
          <a:p>
            <a:pPr>
              <a:defRPr/>
            </a:pPr>
            <a:fld id="{8BC096A0-C242-46C8-9E78-AB2DAB2F1918}" type="slidenum">
              <a:rPr lang="tr-TR" altLang="tr-TR"/>
              <a:pPr>
                <a:defRPr/>
              </a:pPr>
              <a:t>‹#›</a:t>
            </a:fld>
            <a:endParaRPr lang="tr-TR" altLang="tr-TR"/>
          </a:p>
        </p:txBody>
      </p:sp>
    </p:spTree>
    <p:extLst>
      <p:ext uri="{BB962C8B-B14F-4D97-AF65-F5344CB8AC3E}">
        <p14:creationId xmlns:p14="http://schemas.microsoft.com/office/powerpoint/2010/main" val="381847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AD28C651-B828-409B-A71C-B496153B9D47}"/>
              </a:ext>
            </a:extLst>
          </p:cNvPr>
          <p:cNvSpPr>
            <a:spLocks noGrp="1"/>
          </p:cNvSpPr>
          <p:nvPr>
            <p:ph type="dt" sz="half" idx="10"/>
          </p:nvPr>
        </p:nvSpPr>
        <p:spPr/>
        <p:txBody>
          <a:bodyPr/>
          <a:lstStyle>
            <a:lvl1pPr>
              <a:defRPr/>
            </a:lvl1pPr>
          </a:lstStyle>
          <a:p>
            <a:pPr>
              <a:defRPr/>
            </a:pPr>
            <a:fld id="{0C690309-7F08-4F3B-B6BD-ED5F65677810}" type="datetimeFigureOut">
              <a:rPr lang="tr-TR"/>
              <a:pPr>
                <a:defRPr/>
              </a:pPr>
              <a:t>3.11.2024</a:t>
            </a:fld>
            <a:endParaRPr lang="tr-TR" dirty="0"/>
          </a:p>
        </p:txBody>
      </p:sp>
      <p:sp>
        <p:nvSpPr>
          <p:cNvPr id="5" name="21 Altbilgi Yer Tutucusu">
            <a:extLst>
              <a:ext uri="{FF2B5EF4-FFF2-40B4-BE49-F238E27FC236}">
                <a16:creationId xmlns:a16="http://schemas.microsoft.com/office/drawing/2014/main" id="{D17325D0-B905-4483-98C3-3D51DF97FF58}"/>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46F6DBB5-4C84-4249-BCC6-2AA8CDD072F8}"/>
              </a:ext>
            </a:extLst>
          </p:cNvPr>
          <p:cNvSpPr>
            <a:spLocks noGrp="1"/>
          </p:cNvSpPr>
          <p:nvPr>
            <p:ph type="sldNum" sz="quarter" idx="12"/>
          </p:nvPr>
        </p:nvSpPr>
        <p:spPr/>
        <p:txBody>
          <a:bodyPr/>
          <a:lstStyle>
            <a:lvl1pPr>
              <a:defRPr/>
            </a:lvl1pPr>
          </a:lstStyle>
          <a:p>
            <a:pPr>
              <a:defRPr/>
            </a:pPr>
            <a:fld id="{1ECA1DA4-3887-4945-B16A-B21DAA3C112A}" type="slidenum">
              <a:rPr lang="tr-TR" altLang="tr-TR"/>
              <a:pPr>
                <a:defRPr/>
              </a:pPr>
              <a:t>‹#›</a:t>
            </a:fld>
            <a:endParaRPr lang="tr-TR" altLang="tr-TR"/>
          </a:p>
        </p:txBody>
      </p:sp>
    </p:spTree>
    <p:extLst>
      <p:ext uri="{BB962C8B-B14F-4D97-AF65-F5344CB8AC3E}">
        <p14:creationId xmlns:p14="http://schemas.microsoft.com/office/powerpoint/2010/main" val="41584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91B84DC1-9F7C-4070-AC82-277E34DF2FCC}"/>
              </a:ext>
            </a:extLst>
          </p:cNvPr>
          <p:cNvSpPr>
            <a:spLocks noGrp="1"/>
          </p:cNvSpPr>
          <p:nvPr>
            <p:ph type="dt" sz="half" idx="10"/>
          </p:nvPr>
        </p:nvSpPr>
        <p:spPr/>
        <p:txBody>
          <a:bodyPr/>
          <a:lstStyle>
            <a:lvl1pPr>
              <a:defRPr/>
            </a:lvl1pPr>
          </a:lstStyle>
          <a:p>
            <a:pPr>
              <a:defRPr/>
            </a:pPr>
            <a:fld id="{B25DC024-4333-4362-BA60-07772B5AB3AA}" type="datetimeFigureOut">
              <a:rPr lang="tr-TR"/>
              <a:pPr>
                <a:defRPr/>
              </a:pPr>
              <a:t>3.11.2024</a:t>
            </a:fld>
            <a:endParaRPr lang="tr-TR" dirty="0"/>
          </a:p>
        </p:txBody>
      </p:sp>
      <p:sp>
        <p:nvSpPr>
          <p:cNvPr id="5" name="21 Altbilgi Yer Tutucusu">
            <a:extLst>
              <a:ext uri="{FF2B5EF4-FFF2-40B4-BE49-F238E27FC236}">
                <a16:creationId xmlns:a16="http://schemas.microsoft.com/office/drawing/2014/main" id="{A5B8CC55-E511-478F-BED3-3D30500C9F96}"/>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EC70004B-DEC1-410B-A909-4E07D9C5FD25}"/>
              </a:ext>
            </a:extLst>
          </p:cNvPr>
          <p:cNvSpPr>
            <a:spLocks noGrp="1"/>
          </p:cNvSpPr>
          <p:nvPr>
            <p:ph type="sldNum" sz="quarter" idx="12"/>
          </p:nvPr>
        </p:nvSpPr>
        <p:spPr/>
        <p:txBody>
          <a:bodyPr/>
          <a:lstStyle>
            <a:lvl1pPr>
              <a:defRPr/>
            </a:lvl1pPr>
          </a:lstStyle>
          <a:p>
            <a:pPr>
              <a:defRPr/>
            </a:pPr>
            <a:fld id="{7B65E573-5817-4424-9AD8-2DA317D7A7A7}" type="slidenum">
              <a:rPr lang="tr-TR" altLang="tr-TR"/>
              <a:pPr>
                <a:defRPr/>
              </a:pPr>
              <a:t>‹#›</a:t>
            </a:fld>
            <a:endParaRPr lang="tr-TR" altLang="tr-TR"/>
          </a:p>
        </p:txBody>
      </p:sp>
    </p:spTree>
    <p:extLst>
      <p:ext uri="{BB962C8B-B14F-4D97-AF65-F5344CB8AC3E}">
        <p14:creationId xmlns:p14="http://schemas.microsoft.com/office/powerpoint/2010/main" val="1667668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14396" y="80683"/>
            <a:ext cx="8515206" cy="507831"/>
          </a:xfrm>
        </p:spPr>
        <p:txBody>
          <a:bodyPr lIns="0" tIns="0" rIns="0" bIns="0"/>
          <a:lstStyle>
            <a:lvl1pPr>
              <a:defRPr sz="33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69340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56785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93C5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93C50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93C500"/>
                </a:solidFill>
                <a:latin typeface="Calibri"/>
                <a:cs typeface="Calibri"/>
              </a:defRPr>
            </a:lvl1pPr>
          </a:lstStyle>
          <a:p>
            <a:endParaRPr/>
          </a:p>
        </p:txBody>
      </p:sp>
      <p:sp>
        <p:nvSpPr>
          <p:cNvPr id="3" name="Holder 3"/>
          <p:cNvSpPr>
            <a:spLocks noGrp="1"/>
          </p:cNvSpPr>
          <p:nvPr>
            <p:ph sz="half" idx="2"/>
          </p:nvPr>
        </p:nvSpPr>
        <p:spPr>
          <a:xfrm>
            <a:off x="607568" y="2526030"/>
            <a:ext cx="3669665" cy="3653790"/>
          </a:xfrm>
          <a:prstGeom prst="rect">
            <a:avLst/>
          </a:prstGeom>
        </p:spPr>
        <p:txBody>
          <a:bodyPr wrap="square" lIns="0" tIns="0" rIns="0" bIns="0">
            <a:spAutoFit/>
          </a:bodyPr>
          <a:lstStyle>
            <a:lvl1pPr>
              <a:defRPr sz="1700" b="1" i="0">
                <a:solidFill>
                  <a:srgbClr val="FD9F21"/>
                </a:solidFill>
                <a:latin typeface="Courier New"/>
                <a:cs typeface="Courier New"/>
              </a:defRPr>
            </a:lvl1pPr>
          </a:lstStyle>
          <a:p>
            <a:endParaRPr/>
          </a:p>
        </p:txBody>
      </p:sp>
      <p:sp>
        <p:nvSpPr>
          <p:cNvPr id="4" name="Holder 4"/>
          <p:cNvSpPr>
            <a:spLocks noGrp="1"/>
          </p:cNvSpPr>
          <p:nvPr>
            <p:ph sz="half" idx="3"/>
          </p:nvPr>
        </p:nvSpPr>
        <p:spPr>
          <a:xfrm>
            <a:off x="4723003" y="2623185"/>
            <a:ext cx="3669665" cy="3477260"/>
          </a:xfrm>
          <a:prstGeom prst="rect">
            <a:avLst/>
          </a:prstGeom>
        </p:spPr>
        <p:txBody>
          <a:bodyPr wrap="square" lIns="0" tIns="0" rIns="0" bIns="0">
            <a:spAutoFit/>
          </a:bodyPr>
          <a:lstStyle>
            <a:lvl1pPr>
              <a:defRPr sz="2000" b="0"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8" name="bk object 18"/>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9" name="bk object 19"/>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0" name="bk object 20"/>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1" name="bk object 21"/>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2" name="bk object 22"/>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3" name="bk object 23"/>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4" name="bk object 24"/>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5" name="bk object 25"/>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6" name="bk object 26"/>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7" name="bk object 27"/>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8" name="bk object 28"/>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9" name="bk object 29"/>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30" name="bk object 30"/>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1" name="bk object 31"/>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32" name="bk object 32"/>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3" name="bk object 33"/>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34" name="bk object 34"/>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35" name="bk object 35"/>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6" name="bk object 36"/>
          <p:cNvSpPr/>
          <p:nvPr/>
        </p:nvSpPr>
        <p:spPr>
          <a:xfrm>
            <a:off x="4561332" y="0"/>
            <a:ext cx="3679190" cy="678180"/>
          </a:xfrm>
          <a:custGeom>
            <a:avLst/>
            <a:gdLst/>
            <a:ahLst/>
            <a:cxnLst/>
            <a:rect l="l" t="t" r="r" b="b"/>
            <a:pathLst>
              <a:path w="3679190" h="678180">
                <a:moveTo>
                  <a:pt x="0" y="678179"/>
                </a:moveTo>
                <a:lnTo>
                  <a:pt x="3678936" y="678179"/>
                </a:lnTo>
                <a:lnTo>
                  <a:pt x="3678936" y="0"/>
                </a:lnTo>
                <a:lnTo>
                  <a:pt x="0" y="0"/>
                </a:lnTo>
                <a:lnTo>
                  <a:pt x="0" y="678179"/>
                </a:lnTo>
                <a:close/>
              </a:path>
            </a:pathLst>
          </a:custGeom>
          <a:solidFill>
            <a:srgbClr val="F5F5F5"/>
          </a:solidFill>
        </p:spPr>
        <p:txBody>
          <a:bodyPr wrap="square" lIns="0" tIns="0" rIns="0" bIns="0" rtlCol="0"/>
          <a:lstStyle/>
          <a:p>
            <a:endParaRPr/>
          </a:p>
        </p:txBody>
      </p:sp>
      <p:sp>
        <p:nvSpPr>
          <p:cNvPr id="37" name="bk object 37"/>
          <p:cNvSpPr/>
          <p:nvPr/>
        </p:nvSpPr>
        <p:spPr>
          <a:xfrm>
            <a:off x="4561332" y="0"/>
            <a:ext cx="3679190" cy="678180"/>
          </a:xfrm>
          <a:custGeom>
            <a:avLst/>
            <a:gdLst/>
            <a:ahLst/>
            <a:cxnLst/>
            <a:rect l="l" t="t" r="r" b="b"/>
            <a:pathLst>
              <a:path w="3679190" h="678180">
                <a:moveTo>
                  <a:pt x="0" y="678179"/>
                </a:moveTo>
                <a:lnTo>
                  <a:pt x="3678936" y="678179"/>
                </a:lnTo>
                <a:lnTo>
                  <a:pt x="3678936" y="0"/>
                </a:lnTo>
              </a:path>
            </a:pathLst>
          </a:custGeom>
          <a:ln w="15240">
            <a:solidFill>
              <a:srgbClr val="74A40F"/>
            </a:solidFill>
          </a:ln>
        </p:spPr>
        <p:txBody>
          <a:bodyPr wrap="square" lIns="0" tIns="0" rIns="0" bIns="0" rtlCol="0"/>
          <a:lstStyle/>
          <a:p>
            <a:endParaRPr/>
          </a:p>
        </p:txBody>
      </p:sp>
      <p:sp>
        <p:nvSpPr>
          <p:cNvPr id="38" name="bk object 38"/>
          <p:cNvSpPr/>
          <p:nvPr/>
        </p:nvSpPr>
        <p:spPr>
          <a:xfrm>
            <a:off x="4561332" y="0"/>
            <a:ext cx="0" cy="678180"/>
          </a:xfrm>
          <a:custGeom>
            <a:avLst/>
            <a:gdLst/>
            <a:ahLst/>
            <a:cxnLst/>
            <a:rect l="l" t="t" r="r" b="b"/>
            <a:pathLst>
              <a:path h="678180">
                <a:moveTo>
                  <a:pt x="0" y="0"/>
                </a:moveTo>
                <a:lnTo>
                  <a:pt x="0" y="678179"/>
                </a:lnTo>
              </a:path>
            </a:pathLst>
          </a:custGeom>
          <a:ln w="15240">
            <a:solidFill>
              <a:srgbClr val="74A40F"/>
            </a:solidFill>
          </a:ln>
        </p:spPr>
        <p:txBody>
          <a:bodyPr wrap="square" lIns="0" tIns="0" rIns="0" bIns="0" rtlCol="0"/>
          <a:lstStyle/>
          <a:p>
            <a:endParaRPr/>
          </a:p>
        </p:txBody>
      </p:sp>
      <p:sp>
        <p:nvSpPr>
          <p:cNvPr id="39" name="bk object 39"/>
          <p:cNvSpPr/>
          <p:nvPr/>
        </p:nvSpPr>
        <p:spPr>
          <a:xfrm>
            <a:off x="4649723" y="0"/>
            <a:ext cx="3505200" cy="601980"/>
          </a:xfrm>
          <a:custGeom>
            <a:avLst/>
            <a:gdLst/>
            <a:ahLst/>
            <a:cxnLst/>
            <a:rect l="l" t="t" r="r" b="b"/>
            <a:pathLst>
              <a:path w="3505200" h="601980">
                <a:moveTo>
                  <a:pt x="0" y="601979"/>
                </a:moveTo>
                <a:lnTo>
                  <a:pt x="3505200" y="601979"/>
                </a:lnTo>
                <a:lnTo>
                  <a:pt x="3505200" y="0"/>
                </a:lnTo>
                <a:lnTo>
                  <a:pt x="0" y="0"/>
                </a:lnTo>
                <a:lnTo>
                  <a:pt x="0" y="601979"/>
                </a:lnTo>
                <a:close/>
              </a:path>
            </a:pathLst>
          </a:custGeom>
          <a:solidFill>
            <a:srgbClr val="70685A"/>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93C50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11/3/24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4.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70C98828-8BA8-4BDF-BE1B-61913AB4BB0A}"/>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7 Serbest Form">
            <a:extLst>
              <a:ext uri="{FF2B5EF4-FFF2-40B4-BE49-F238E27FC236}">
                <a16:creationId xmlns:a16="http://schemas.microsoft.com/office/drawing/2014/main" id="{D8E863E8-9FBA-4D5A-80D5-CEBC562ED4BB}"/>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028" name="8 Başlık Yer Tutucusu">
            <a:extLst>
              <a:ext uri="{FF2B5EF4-FFF2-40B4-BE49-F238E27FC236}">
                <a16:creationId xmlns:a16="http://schemas.microsoft.com/office/drawing/2014/main" id="{6A1A1D1D-1CFD-4FC7-BDEB-66BEE7F24323}"/>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altLang="tr-TR"/>
              <a:t>Asıl başlık stili için tıklatın</a:t>
            </a:r>
            <a:endParaRPr lang="en-US" altLang="tr-TR"/>
          </a:p>
        </p:txBody>
      </p:sp>
      <p:sp>
        <p:nvSpPr>
          <p:cNvPr id="1029" name="29 Metin Yer Tutucusu">
            <a:extLst>
              <a:ext uri="{FF2B5EF4-FFF2-40B4-BE49-F238E27FC236}">
                <a16:creationId xmlns:a16="http://schemas.microsoft.com/office/drawing/2014/main" id="{9AA7E7C8-BAEA-4734-AAC3-384DDAF36B48}"/>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D9B6A2E3-373E-4DB1-91CE-F13069BF5419}"/>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2D4B4970-1232-4A09-AED5-8B863CC118CF}" type="datetimeFigureOut">
              <a:rPr lang="tr-TR"/>
              <a:pPr>
                <a:defRPr/>
              </a:pPr>
              <a:t>3.11.2024</a:t>
            </a:fld>
            <a:endParaRPr lang="tr-TR" dirty="0"/>
          </a:p>
        </p:txBody>
      </p:sp>
      <p:sp>
        <p:nvSpPr>
          <p:cNvPr id="22" name="21 Altbilgi Yer Tutucusu">
            <a:extLst>
              <a:ext uri="{FF2B5EF4-FFF2-40B4-BE49-F238E27FC236}">
                <a16:creationId xmlns:a16="http://schemas.microsoft.com/office/drawing/2014/main" id="{EEDB9361-9CC1-4663-8753-660346A603E0}"/>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tr-TR"/>
          </a:p>
        </p:txBody>
      </p:sp>
      <p:sp>
        <p:nvSpPr>
          <p:cNvPr id="18" name="17 Slayt Numarası Yer Tutucusu">
            <a:extLst>
              <a:ext uri="{FF2B5EF4-FFF2-40B4-BE49-F238E27FC236}">
                <a16:creationId xmlns:a16="http://schemas.microsoft.com/office/drawing/2014/main" id="{59757026-D755-42A1-A76A-E7857BDB747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B78780DB-0785-46FF-BA04-60757C8129D5}" type="slidenum">
              <a:rPr lang="tr-TR" altLang="tr-TR"/>
              <a:pPr>
                <a:defRPr/>
              </a:pPr>
              <a:t>‹#›</a:t>
            </a:fld>
            <a:endParaRPr lang="tr-TR" altLang="tr-TR"/>
          </a:p>
        </p:txBody>
      </p:sp>
      <p:grpSp>
        <p:nvGrpSpPr>
          <p:cNvPr id="1033" name="1 Grup">
            <a:extLst>
              <a:ext uri="{FF2B5EF4-FFF2-40B4-BE49-F238E27FC236}">
                <a16:creationId xmlns:a16="http://schemas.microsoft.com/office/drawing/2014/main" id="{2CE064CD-47A6-49E8-964C-97F04C60FFAA}"/>
              </a:ext>
            </a:extLst>
          </p:cNvPr>
          <p:cNvGrpSpPr>
            <a:grpSpLocks/>
          </p:cNvGrpSpPr>
          <p:nvPr/>
        </p:nvGrpSpPr>
        <p:grpSpPr bwMode="auto">
          <a:xfrm>
            <a:off x="-19050" y="203200"/>
            <a:ext cx="9180513" cy="647700"/>
            <a:chOff x="-19045" y="216550"/>
            <a:chExt cx="9180548" cy="649224"/>
          </a:xfrm>
        </p:grpSpPr>
        <p:sp>
          <p:nvSpPr>
            <p:cNvPr id="12" name="11 Serbest Form">
              <a:extLst>
                <a:ext uri="{FF2B5EF4-FFF2-40B4-BE49-F238E27FC236}">
                  <a16:creationId xmlns:a16="http://schemas.microsoft.com/office/drawing/2014/main" id="{7AB285F6-8C2E-4CBD-904D-8756E2AAC9D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3" name="12 Serbest Form">
              <a:extLst>
                <a:ext uri="{FF2B5EF4-FFF2-40B4-BE49-F238E27FC236}">
                  <a16:creationId xmlns:a16="http://schemas.microsoft.com/office/drawing/2014/main" id="{EE43D057-F462-4B1C-ADDF-8DE8BC4DC12E}"/>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4039" r:id="rId1"/>
    <p:sldLayoutId id="2147484031" r:id="rId2"/>
    <p:sldLayoutId id="2147484040" r:id="rId3"/>
    <p:sldLayoutId id="2147484032" r:id="rId4"/>
    <p:sldLayoutId id="2147484033" r:id="rId5"/>
    <p:sldLayoutId id="2147484034" r:id="rId6"/>
    <p:sldLayoutId id="2147484035" r:id="rId7"/>
    <p:sldLayoutId id="2147484036" r:id="rId8"/>
    <p:sldLayoutId id="2147484041" r:id="rId9"/>
    <p:sldLayoutId id="2147484037" r:id="rId10"/>
    <p:sldLayoutId id="2147484038" r:id="rId11"/>
    <p:sldLayoutId id="2147484042" r:id="rId12"/>
    <p:sldLayoutId id="2147484043"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1121765" y="985773"/>
            <a:ext cx="6900468" cy="1122680"/>
          </a:xfrm>
          <a:prstGeom prst="rect">
            <a:avLst/>
          </a:prstGeom>
        </p:spPr>
        <p:txBody>
          <a:bodyPr wrap="square" lIns="0" tIns="0" rIns="0" bIns="0">
            <a:spAutoFit/>
          </a:bodyPr>
          <a:lstStyle>
            <a:lvl1pPr>
              <a:defRPr sz="3600" b="1" i="0">
                <a:solidFill>
                  <a:srgbClr val="93C500"/>
                </a:solidFill>
                <a:latin typeface="Calibri"/>
                <a:cs typeface="Calibri"/>
              </a:defRPr>
            </a:lvl1pPr>
          </a:lstStyle>
          <a:p>
            <a:endParaRPr/>
          </a:p>
        </p:txBody>
      </p:sp>
      <p:sp>
        <p:nvSpPr>
          <p:cNvPr id="3" name="Holder 3"/>
          <p:cNvSpPr>
            <a:spLocks noGrp="1"/>
          </p:cNvSpPr>
          <p:nvPr>
            <p:ph type="body" idx="1"/>
          </p:nvPr>
        </p:nvSpPr>
        <p:spPr>
          <a:xfrm>
            <a:off x="1049223" y="1445514"/>
            <a:ext cx="7045553" cy="4302125"/>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1121765" y="808990"/>
            <a:ext cx="2414904" cy="452119"/>
          </a:xfrm>
          <a:prstGeom prst="rect">
            <a:avLst/>
          </a:prstGeom>
        </p:spPr>
        <p:txBody>
          <a:bodyPr wrap="square" lIns="0" tIns="0" rIns="0" bIns="0">
            <a:spAutoFit/>
          </a:bodyPr>
          <a:lstStyle>
            <a:lvl1pPr>
              <a:defRPr sz="2800" b="1" i="0">
                <a:solidFill>
                  <a:srgbClr val="93C500"/>
                </a:solidFill>
                <a:latin typeface="Calibri"/>
                <a:cs typeface="Calibri"/>
              </a:defRPr>
            </a:lvl1pPr>
          </a:lstStyle>
          <a:p>
            <a:endParaRPr/>
          </a:p>
        </p:txBody>
      </p:sp>
      <p:sp>
        <p:nvSpPr>
          <p:cNvPr id="3" name="Holder 3"/>
          <p:cNvSpPr>
            <a:spLocks noGrp="1"/>
          </p:cNvSpPr>
          <p:nvPr>
            <p:ph type="body" idx="1"/>
          </p:nvPr>
        </p:nvSpPr>
        <p:spPr>
          <a:xfrm>
            <a:off x="1511046" y="1561338"/>
            <a:ext cx="5774055" cy="1671955"/>
          </a:xfrm>
          <a:prstGeom prst="rect">
            <a:avLst/>
          </a:prstGeom>
        </p:spPr>
        <p:txBody>
          <a:bodyPr wrap="square" lIns="0" tIns="0" rIns="0" bIns="0">
            <a:spAutoFit/>
          </a:bodyPr>
          <a:lstStyle>
            <a:lvl1pPr>
              <a:defRPr sz="18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11/3/24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0.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6110605" cy="574040"/>
          </a:xfrm>
          <a:prstGeom prst="rect">
            <a:avLst/>
          </a:prstGeom>
        </p:spPr>
        <p:txBody>
          <a:bodyPr vert="horz" wrap="square" lIns="0" tIns="12700" rIns="0" bIns="0" rtlCol="0">
            <a:spAutoFit/>
          </a:bodyPr>
          <a:lstStyle/>
          <a:p>
            <a:pPr marL="12700">
              <a:lnSpc>
                <a:spcPct val="100000"/>
              </a:lnSpc>
              <a:spcBef>
                <a:spcPts val="100"/>
              </a:spcBef>
            </a:pPr>
            <a:r>
              <a:rPr sz="3600" dirty="0"/>
              <a:t>HASHING </a:t>
            </a:r>
            <a:r>
              <a:rPr sz="3600" spc="-5" dirty="0"/>
              <a:t>(Kırpma </a:t>
            </a:r>
            <a:r>
              <a:rPr sz="3600" spc="-35" dirty="0"/>
              <a:t>veya </a:t>
            </a:r>
            <a:r>
              <a:rPr sz="3600" dirty="0"/>
              <a:t>Çırpma</a:t>
            </a:r>
            <a:r>
              <a:rPr sz="3600" spc="-40" dirty="0"/>
              <a:t> </a:t>
            </a:r>
            <a:r>
              <a:rPr sz="3600" dirty="0"/>
              <a:t>)</a:t>
            </a:r>
            <a:endParaRPr sz="3600"/>
          </a:p>
        </p:txBody>
      </p:sp>
      <p:sp>
        <p:nvSpPr>
          <p:cNvPr id="25" name="object 25"/>
          <p:cNvSpPr txBox="1"/>
          <p:nvPr/>
        </p:nvSpPr>
        <p:spPr>
          <a:xfrm>
            <a:off x="902919" y="1556792"/>
            <a:ext cx="7378065" cy="4824847"/>
          </a:xfrm>
          <a:prstGeom prst="rect">
            <a:avLst/>
          </a:prstGeom>
        </p:spPr>
        <p:txBody>
          <a:bodyPr vert="horz" wrap="square" lIns="0" tIns="49530" rIns="0" bIns="0" rtlCol="0">
            <a:spAutoFit/>
          </a:bodyPr>
          <a:lstStyle/>
          <a:p>
            <a:pPr marL="354965" marR="376555" indent="-342900">
              <a:lnSpc>
                <a:spcPts val="2380"/>
              </a:lnSpc>
              <a:spcBef>
                <a:spcPts val="390"/>
              </a:spcBef>
              <a:buClr>
                <a:srgbClr val="92D050"/>
              </a:buClr>
              <a:buFont typeface="Wingdings" panose="05000000000000000000" pitchFamily="2" charset="2"/>
              <a:buChar char="Ø"/>
            </a:pPr>
            <a:r>
              <a:rPr lang="tr-TR" sz="2400" b="0" i="0" dirty="0" err="1">
                <a:solidFill>
                  <a:srgbClr val="000000"/>
                </a:solidFill>
                <a:effectLst/>
                <a:latin typeface="Blogger Sans"/>
              </a:rPr>
              <a:t>Hash</a:t>
            </a:r>
            <a:r>
              <a:rPr lang="tr-TR" sz="2400" b="0" i="0" dirty="0">
                <a:solidFill>
                  <a:srgbClr val="000000"/>
                </a:solidFill>
                <a:effectLst/>
                <a:latin typeface="Blogger Sans"/>
              </a:rPr>
              <a:t> fonksiyonu (Özet fonksiyonu) çeşitli uzunluktaki verilerin matematiksel fonksiyonlarla sabit uzunlukta eşsiz bir değer oluşturan işlemdir.</a:t>
            </a:r>
          </a:p>
          <a:p>
            <a:pPr marL="354965" marR="376555" indent="-342900">
              <a:lnSpc>
                <a:spcPts val="2380"/>
              </a:lnSpc>
              <a:spcBef>
                <a:spcPts val="390"/>
              </a:spcBef>
              <a:buClr>
                <a:srgbClr val="92D050"/>
              </a:buClr>
              <a:buFont typeface="Wingdings" panose="05000000000000000000" pitchFamily="2" charset="2"/>
              <a:buChar char="Ø"/>
            </a:pPr>
            <a:r>
              <a:rPr lang="tr-TR" sz="2400" b="0" i="0" dirty="0">
                <a:solidFill>
                  <a:srgbClr val="000000"/>
                </a:solidFill>
                <a:effectLst/>
                <a:latin typeface="Blogger Sans"/>
              </a:rPr>
              <a:t>Tek yönlü bir fonksiyondur ve bakıldığında işlemden geçirilen metinle özet değerle bir ilişki </a:t>
            </a:r>
            <a:r>
              <a:rPr lang="tr-TR" sz="2400" b="0" i="0" u="sng" dirty="0">
                <a:solidFill>
                  <a:srgbClr val="000000"/>
                </a:solidFill>
                <a:effectLst/>
                <a:latin typeface="Blogger Sans"/>
              </a:rPr>
              <a:t>kurulmamakla</a:t>
            </a:r>
            <a:r>
              <a:rPr lang="tr-TR" sz="2400" b="0" i="0" dirty="0">
                <a:solidFill>
                  <a:srgbClr val="000000"/>
                </a:solidFill>
                <a:effectLst/>
                <a:latin typeface="Blogger Sans"/>
              </a:rPr>
              <a:t> birlikte elde edilen özet değerinden orijinal veri elde edilememektedir. </a:t>
            </a:r>
          </a:p>
          <a:p>
            <a:pPr marL="354965" marR="376555" indent="-342900">
              <a:lnSpc>
                <a:spcPts val="2380"/>
              </a:lnSpc>
              <a:spcBef>
                <a:spcPts val="390"/>
              </a:spcBef>
              <a:buClr>
                <a:srgbClr val="92D050"/>
              </a:buClr>
              <a:buFont typeface="Wingdings" panose="05000000000000000000" pitchFamily="2" charset="2"/>
              <a:buChar char="Ø"/>
            </a:pPr>
            <a:r>
              <a:rPr lang="tr-TR" sz="2400" b="0" i="0" dirty="0">
                <a:solidFill>
                  <a:srgbClr val="000000"/>
                </a:solidFill>
                <a:effectLst/>
                <a:latin typeface="Blogger Sans"/>
              </a:rPr>
              <a:t>Özetleme işleminde aynı veri için aynı değer üretilir fakat en ufak bir değişim olduğunda </a:t>
            </a:r>
            <a:r>
              <a:rPr lang="tr-TR" sz="2400" b="0" i="0" dirty="0" err="1">
                <a:solidFill>
                  <a:srgbClr val="000000"/>
                </a:solidFill>
                <a:effectLst/>
                <a:latin typeface="Blogger Sans"/>
              </a:rPr>
              <a:t>hash</a:t>
            </a:r>
            <a:r>
              <a:rPr lang="tr-TR" sz="2400" b="0" i="0" dirty="0">
                <a:solidFill>
                  <a:srgbClr val="000000"/>
                </a:solidFill>
                <a:effectLst/>
                <a:latin typeface="Blogger Sans"/>
              </a:rPr>
              <a:t> fonksiyonunun oluşturduğu değer de değişmektedir. </a:t>
            </a:r>
          </a:p>
          <a:p>
            <a:pPr marL="354965" marR="376555" indent="-342900">
              <a:lnSpc>
                <a:spcPts val="2380"/>
              </a:lnSpc>
              <a:spcBef>
                <a:spcPts val="390"/>
              </a:spcBef>
              <a:buClr>
                <a:srgbClr val="92D050"/>
              </a:buClr>
              <a:buFont typeface="Wingdings" panose="05000000000000000000" pitchFamily="2" charset="2"/>
              <a:buChar char="Ø"/>
            </a:pPr>
            <a:r>
              <a:rPr lang="tr-TR" sz="2400" b="0" i="0" dirty="0">
                <a:solidFill>
                  <a:srgbClr val="000000"/>
                </a:solidFill>
                <a:effectLst/>
                <a:latin typeface="Blogger Sans"/>
              </a:rPr>
              <a:t>Özet fonksiyonları verinin bütünlüğünü doğrulama, parolaları saklama, sayısal imza, mesaj doğrulama kodu gibi alanlarda yaygın olarak kullanılmaktadır. Bir başka kullanım alanı da günümüz de popüler olan </a:t>
            </a:r>
            <a:r>
              <a:rPr lang="tr-TR" sz="2400" b="0" i="0" dirty="0" err="1">
                <a:solidFill>
                  <a:srgbClr val="000000"/>
                </a:solidFill>
                <a:effectLst/>
                <a:latin typeface="Blogger Sans"/>
              </a:rPr>
              <a:t>Blockchain</a:t>
            </a:r>
            <a:r>
              <a:rPr lang="tr-TR" sz="2400" b="0" i="0" dirty="0">
                <a:solidFill>
                  <a:srgbClr val="000000"/>
                </a:solidFill>
                <a:effectLst/>
                <a:latin typeface="Blogger Sans"/>
              </a:rPr>
              <a:t> uygulamalarıdır.</a:t>
            </a:r>
            <a:endParaRPr sz="2400" dirty="0">
              <a:latin typeface="Calibri"/>
              <a:cs typeface="Calibri"/>
            </a:endParaRPr>
          </a:p>
        </p:txBody>
      </p:sp>
    </p:spTree>
    <p:extLst>
      <p:ext uri="{BB962C8B-B14F-4D97-AF65-F5344CB8AC3E}">
        <p14:creationId xmlns:p14="http://schemas.microsoft.com/office/powerpoint/2010/main" val="2032597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6110605" cy="574040"/>
          </a:xfrm>
          <a:prstGeom prst="rect">
            <a:avLst/>
          </a:prstGeom>
        </p:spPr>
        <p:txBody>
          <a:bodyPr vert="horz" wrap="square" lIns="0" tIns="12700" rIns="0" bIns="0" rtlCol="0">
            <a:spAutoFit/>
          </a:bodyPr>
          <a:lstStyle/>
          <a:p>
            <a:pPr marL="12700">
              <a:lnSpc>
                <a:spcPct val="100000"/>
              </a:lnSpc>
              <a:spcBef>
                <a:spcPts val="100"/>
              </a:spcBef>
            </a:pPr>
            <a:r>
              <a:rPr sz="3600" dirty="0"/>
              <a:t>HASHIN</a:t>
            </a:r>
            <a:r>
              <a:rPr lang="tr-TR" sz="3600" dirty="0"/>
              <a:t>G</a:t>
            </a:r>
            <a:endParaRPr sz="3600" dirty="0"/>
          </a:p>
        </p:txBody>
      </p:sp>
      <p:sp>
        <p:nvSpPr>
          <p:cNvPr id="25" name="object 25"/>
          <p:cNvSpPr txBox="1"/>
          <p:nvPr/>
        </p:nvSpPr>
        <p:spPr>
          <a:xfrm>
            <a:off x="611560" y="1628800"/>
            <a:ext cx="7378065" cy="402739"/>
          </a:xfrm>
          <a:prstGeom prst="rect">
            <a:avLst/>
          </a:prstGeom>
        </p:spPr>
        <p:txBody>
          <a:bodyPr vert="horz" wrap="square" lIns="0" tIns="49530" rIns="0" bIns="0" rtlCol="0">
            <a:spAutoFit/>
          </a:bodyPr>
          <a:lstStyle/>
          <a:p>
            <a:pPr marL="287020" marR="376555" indent="-274955">
              <a:lnSpc>
                <a:spcPts val="2380"/>
              </a:lnSpc>
              <a:spcBef>
                <a:spcPts val="390"/>
              </a:spcBef>
            </a:pPr>
            <a:r>
              <a:rPr lang="tr-TR" sz="3600" b="1" u="sng" dirty="0">
                <a:solidFill>
                  <a:srgbClr val="FF0000"/>
                </a:solidFill>
                <a:latin typeface="Calibri"/>
                <a:cs typeface="Calibri"/>
              </a:rPr>
              <a:t>Örnek</a:t>
            </a:r>
            <a:r>
              <a:rPr lang="tr-TR" sz="3600" b="1" dirty="0">
                <a:solidFill>
                  <a:srgbClr val="FF0000"/>
                </a:solidFill>
                <a:latin typeface="Calibri"/>
                <a:cs typeface="Calibri"/>
              </a:rPr>
              <a:t>:</a:t>
            </a:r>
            <a:endParaRPr sz="3600" b="1" dirty="0">
              <a:solidFill>
                <a:srgbClr val="FF0000"/>
              </a:solidFill>
              <a:latin typeface="Calibri"/>
              <a:cs typeface="Calibri"/>
            </a:endParaRPr>
          </a:p>
        </p:txBody>
      </p:sp>
      <p:pic>
        <p:nvPicPr>
          <p:cNvPr id="21" name="Resim 20">
            <a:extLst>
              <a:ext uri="{FF2B5EF4-FFF2-40B4-BE49-F238E27FC236}">
                <a16:creationId xmlns:a16="http://schemas.microsoft.com/office/drawing/2014/main" id="{364051DC-3617-476B-B931-2F3E7D7439F3}"/>
              </a:ext>
            </a:extLst>
          </p:cNvPr>
          <p:cNvPicPr>
            <a:picLocks noChangeAspect="1"/>
          </p:cNvPicPr>
          <p:nvPr/>
        </p:nvPicPr>
        <p:blipFill>
          <a:blip r:embed="rId3"/>
          <a:stretch>
            <a:fillRect/>
          </a:stretch>
        </p:blipFill>
        <p:spPr>
          <a:xfrm>
            <a:off x="601806" y="2269883"/>
            <a:ext cx="4042202" cy="3535381"/>
          </a:xfrm>
          <a:prstGeom prst="rect">
            <a:avLst/>
          </a:prstGeom>
        </p:spPr>
      </p:pic>
      <p:pic>
        <p:nvPicPr>
          <p:cNvPr id="23" name="Resim 22">
            <a:extLst>
              <a:ext uri="{FF2B5EF4-FFF2-40B4-BE49-F238E27FC236}">
                <a16:creationId xmlns:a16="http://schemas.microsoft.com/office/drawing/2014/main" id="{4ED4BF4F-A4AD-4D31-A6AF-27FA87DC0F9A}"/>
              </a:ext>
            </a:extLst>
          </p:cNvPr>
          <p:cNvPicPr>
            <a:picLocks noChangeAspect="1"/>
          </p:cNvPicPr>
          <p:nvPr/>
        </p:nvPicPr>
        <p:blipFill>
          <a:blip r:embed="rId4"/>
          <a:stretch>
            <a:fillRect/>
          </a:stretch>
        </p:blipFill>
        <p:spPr>
          <a:xfrm>
            <a:off x="4644008" y="2269883"/>
            <a:ext cx="3880587" cy="3535381"/>
          </a:xfrm>
          <a:prstGeom prst="rect">
            <a:avLst/>
          </a:prstGeom>
        </p:spPr>
      </p:pic>
    </p:spTree>
    <p:extLst>
      <p:ext uri="{BB962C8B-B14F-4D97-AF65-F5344CB8AC3E}">
        <p14:creationId xmlns:p14="http://schemas.microsoft.com/office/powerpoint/2010/main" val="3393781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18">
            <a:extLst>
              <a:ext uri="{FF2B5EF4-FFF2-40B4-BE49-F238E27FC236}">
                <a16:creationId xmlns:a16="http://schemas.microsoft.com/office/drawing/2014/main" id="{FA3BF4CD-E9CD-A313-0BDA-6922F6640858}"/>
              </a:ext>
            </a:extLst>
          </p:cNvPr>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 name="Başlık 1">
            <a:extLst>
              <a:ext uri="{FF2B5EF4-FFF2-40B4-BE49-F238E27FC236}">
                <a16:creationId xmlns:a16="http://schemas.microsoft.com/office/drawing/2014/main" id="{819AAB37-9C3C-825D-FB28-7BFE00319246}"/>
              </a:ext>
            </a:extLst>
          </p:cNvPr>
          <p:cNvSpPr>
            <a:spLocks noGrp="1"/>
          </p:cNvSpPr>
          <p:nvPr>
            <p:ph type="title"/>
          </p:nvPr>
        </p:nvSpPr>
        <p:spPr>
          <a:xfrm>
            <a:off x="1121764" y="764704"/>
            <a:ext cx="3594251" cy="492443"/>
          </a:xfrm>
        </p:spPr>
        <p:txBody>
          <a:bodyPr/>
          <a:lstStyle/>
          <a:p>
            <a:r>
              <a:rPr lang="tr-TR" sz="3200" dirty="0">
                <a:effectLst/>
                <a:latin typeface="Times New Roman" panose="02020603050405020304" pitchFamily="18" charset="0"/>
              </a:rPr>
              <a:t>Bitcoin Blok </a:t>
            </a:r>
            <a:r>
              <a:rPr lang="tr-TR" sz="3200" dirty="0">
                <a:latin typeface="Times New Roman" panose="02020603050405020304" pitchFamily="18" charset="0"/>
              </a:rPr>
              <a:t>B</a:t>
            </a:r>
            <a:r>
              <a:rPr lang="tr-TR" sz="3200" dirty="0">
                <a:effectLst/>
                <a:latin typeface="Times New Roman" panose="02020603050405020304" pitchFamily="18" charset="0"/>
              </a:rPr>
              <a:t>aşlığı</a:t>
            </a:r>
            <a:endParaRPr lang="tr-TR" sz="3200" dirty="0"/>
          </a:p>
        </p:txBody>
      </p:sp>
      <p:sp>
        <p:nvSpPr>
          <p:cNvPr id="3" name="Metin Yer Tutucusu 2">
            <a:extLst>
              <a:ext uri="{FF2B5EF4-FFF2-40B4-BE49-F238E27FC236}">
                <a16:creationId xmlns:a16="http://schemas.microsoft.com/office/drawing/2014/main" id="{39E76B6F-6D74-596A-3818-E49509958B7D}"/>
              </a:ext>
            </a:extLst>
          </p:cNvPr>
          <p:cNvSpPr>
            <a:spLocks noGrp="1"/>
          </p:cNvSpPr>
          <p:nvPr>
            <p:ph type="body" idx="1"/>
          </p:nvPr>
        </p:nvSpPr>
        <p:spPr>
          <a:xfrm>
            <a:off x="611560" y="1403042"/>
            <a:ext cx="7920880" cy="4978286"/>
          </a:xfrm>
        </p:spPr>
        <p:txBody>
          <a:bodyPr/>
          <a:lstStyle/>
          <a:p>
            <a:r>
              <a:rPr lang="tr-TR" sz="2400" dirty="0">
                <a:effectLst/>
                <a:latin typeface="Calibri" panose="020F0502020204030204" pitchFamily="34" charset="0"/>
                <a:cs typeface="Calibri" panose="020F0502020204030204" pitchFamily="34" charset="0"/>
              </a:rPr>
              <a:t>Bitcoin bloğu başlığında temel olarak aşağıdaki bilgiler mevcuttur: </a:t>
            </a:r>
          </a:p>
          <a:p>
            <a:pPr marL="342900" indent="-342900">
              <a:spcAft>
                <a:spcPts val="682"/>
              </a:spcAft>
              <a:buFont typeface="Wingdings" pitchFamily="2" charset="2"/>
              <a:buChar char="Ø"/>
            </a:pPr>
            <a:r>
              <a:rPr lang="tr-TR" sz="2400" dirty="0">
                <a:effectLst/>
                <a:latin typeface="Calibri" panose="020F0502020204030204" pitchFamily="34" charset="0"/>
                <a:cs typeface="Calibri" panose="020F0502020204030204" pitchFamily="34" charset="0"/>
              </a:rPr>
              <a:t>Bir önceki bloğa ait özet değeri (</a:t>
            </a:r>
            <a:r>
              <a:rPr lang="tr-TR" sz="2400" dirty="0" err="1">
                <a:effectLst/>
                <a:latin typeface="Calibri" panose="020F0502020204030204" pitchFamily="34" charset="0"/>
                <a:cs typeface="Calibri" panose="020F0502020204030204" pitchFamily="34" charset="0"/>
              </a:rPr>
              <a:t>Previous</a:t>
            </a:r>
            <a:r>
              <a:rPr lang="tr-TR" sz="2400" dirty="0">
                <a:effectLst/>
                <a:latin typeface="Calibri" panose="020F0502020204030204" pitchFamily="34" charset="0"/>
                <a:cs typeface="Calibri" panose="020F0502020204030204" pitchFamily="34" charset="0"/>
              </a:rPr>
              <a:t> </a:t>
            </a:r>
            <a:r>
              <a:rPr lang="tr-TR" sz="2400" dirty="0" err="1">
                <a:effectLst/>
                <a:latin typeface="Calibri" panose="020F0502020204030204" pitchFamily="34" charset="0"/>
                <a:cs typeface="Calibri" panose="020F0502020204030204" pitchFamily="34" charset="0"/>
              </a:rPr>
              <a:t>hash</a:t>
            </a:r>
            <a:r>
              <a:rPr lang="tr-TR" sz="2400" dirty="0">
                <a:effectLst/>
                <a:latin typeface="Calibri" panose="020F0502020204030204" pitchFamily="34" charset="0"/>
                <a:cs typeface="Calibri" panose="020F0502020204030204" pitchFamily="34" charset="0"/>
              </a:rPr>
              <a:t>) </a:t>
            </a:r>
          </a:p>
          <a:p>
            <a:pPr marL="342900" indent="-342900">
              <a:spcAft>
                <a:spcPts val="682"/>
              </a:spcAft>
              <a:buFont typeface="Wingdings" pitchFamily="2" charset="2"/>
              <a:buChar char="Ø"/>
            </a:pPr>
            <a:r>
              <a:rPr lang="tr-TR" sz="2400" dirty="0" err="1">
                <a:effectLst/>
                <a:latin typeface="Calibri" panose="020F0502020204030204" pitchFamily="34" charset="0"/>
                <a:cs typeface="Calibri" panose="020F0502020204030204" pitchFamily="34" charset="0"/>
              </a:rPr>
              <a:t>Merkle</a:t>
            </a:r>
            <a:r>
              <a:rPr lang="tr-TR" sz="2400" dirty="0">
                <a:effectLst/>
                <a:latin typeface="Calibri" panose="020F0502020204030204" pitchFamily="34" charset="0"/>
                <a:cs typeface="Calibri" panose="020F0502020204030204" pitchFamily="34" charset="0"/>
              </a:rPr>
              <a:t> kök değeri (</a:t>
            </a:r>
            <a:r>
              <a:rPr lang="tr-TR" sz="2400" dirty="0" err="1">
                <a:effectLst/>
                <a:latin typeface="Calibri" panose="020F0502020204030204" pitchFamily="34" charset="0"/>
                <a:cs typeface="Calibri" panose="020F0502020204030204" pitchFamily="34" charset="0"/>
              </a:rPr>
              <a:t>Merkle</a:t>
            </a:r>
            <a:r>
              <a:rPr lang="tr-TR" sz="2400" dirty="0">
                <a:effectLst/>
                <a:latin typeface="Calibri" panose="020F0502020204030204" pitchFamily="34" charset="0"/>
                <a:cs typeface="Calibri" panose="020F0502020204030204" pitchFamily="34" charset="0"/>
              </a:rPr>
              <a:t> </a:t>
            </a:r>
            <a:r>
              <a:rPr lang="tr-TR" sz="2400" dirty="0" err="1">
                <a:effectLst/>
                <a:latin typeface="Calibri" panose="020F0502020204030204" pitchFamily="34" charset="0"/>
                <a:cs typeface="Calibri" panose="020F0502020204030204" pitchFamily="34" charset="0"/>
              </a:rPr>
              <a:t>root</a:t>
            </a:r>
            <a:r>
              <a:rPr lang="tr-TR" sz="2400" dirty="0">
                <a:effectLst/>
                <a:latin typeface="Calibri" panose="020F0502020204030204" pitchFamily="34" charset="0"/>
                <a:cs typeface="Calibri" panose="020F0502020204030204" pitchFamily="34" charset="0"/>
              </a:rPr>
              <a:t>) </a:t>
            </a:r>
          </a:p>
          <a:p>
            <a:pPr marL="342900" indent="-342900">
              <a:spcAft>
                <a:spcPts val="682"/>
              </a:spcAft>
              <a:buFont typeface="Wingdings" pitchFamily="2" charset="2"/>
              <a:buChar char="Ø"/>
            </a:pPr>
            <a:r>
              <a:rPr lang="tr-TR" sz="2400" dirty="0">
                <a:effectLst/>
                <a:latin typeface="Calibri" panose="020F0502020204030204" pitchFamily="34" charset="0"/>
                <a:cs typeface="Calibri" panose="020F0502020204030204" pitchFamily="34" charset="0"/>
              </a:rPr>
              <a:t>Zaman damgası (</a:t>
            </a:r>
            <a:r>
              <a:rPr lang="tr-TR" sz="2400" dirty="0" err="1">
                <a:effectLst/>
                <a:latin typeface="Calibri" panose="020F0502020204030204" pitchFamily="34" charset="0"/>
                <a:cs typeface="Calibri" panose="020F0502020204030204" pitchFamily="34" charset="0"/>
              </a:rPr>
              <a:t>Timestamp</a:t>
            </a:r>
            <a:r>
              <a:rPr lang="tr-TR" sz="2400" dirty="0">
                <a:effectLst/>
                <a:latin typeface="Calibri" panose="020F0502020204030204" pitchFamily="34" charset="0"/>
                <a:cs typeface="Calibri" panose="020F0502020204030204" pitchFamily="34" charset="0"/>
              </a:rPr>
              <a:t>) </a:t>
            </a:r>
          </a:p>
          <a:p>
            <a:pPr marL="342900" indent="-342900">
              <a:buFont typeface="Wingdings" pitchFamily="2" charset="2"/>
              <a:buChar char="Ø"/>
            </a:pPr>
            <a:r>
              <a:rPr lang="tr-TR" sz="2400" dirty="0" err="1">
                <a:effectLst/>
                <a:latin typeface="Calibri" panose="020F0502020204030204" pitchFamily="34" charset="0"/>
                <a:cs typeface="Calibri" panose="020F0502020204030204" pitchFamily="34" charset="0"/>
              </a:rPr>
              <a:t>Nonce</a:t>
            </a:r>
            <a:r>
              <a:rPr lang="tr-TR" sz="2400" dirty="0">
                <a:effectLst/>
                <a:latin typeface="Calibri" panose="020F0502020204030204" pitchFamily="34" charset="0"/>
                <a:cs typeface="Calibri" panose="020F0502020204030204" pitchFamily="34" charset="0"/>
              </a:rPr>
              <a:t> (istenilen blok özet değerini SHA-256 özet algoritmasını kullanarak üretmek amacı ile kullanılan değiştirilebilen sayı değeri) </a:t>
            </a:r>
          </a:p>
          <a:p>
            <a:pPr marL="342900" indent="-342900">
              <a:buFont typeface="Wingdings" pitchFamily="2" charset="2"/>
              <a:buChar char="Ø"/>
            </a:pPr>
            <a:endParaRPr lang="tr-TR" sz="2400" dirty="0">
              <a:latin typeface="Calibri" panose="020F0502020204030204" pitchFamily="34" charset="0"/>
              <a:cs typeface="Calibri" panose="020F0502020204030204" pitchFamily="34" charset="0"/>
            </a:endParaRPr>
          </a:p>
          <a:p>
            <a:pPr marL="342900" indent="-342900">
              <a:buFont typeface="Wingdings" pitchFamily="2" charset="2"/>
              <a:buChar char="Ø"/>
            </a:pPr>
            <a:r>
              <a:rPr lang="tr-TR" sz="2400" dirty="0">
                <a:effectLst/>
                <a:latin typeface="Times New Roman" panose="02020603050405020304" pitchFamily="18" charset="0"/>
              </a:rPr>
              <a:t>Bir </a:t>
            </a:r>
            <a:r>
              <a:rPr lang="tr-TR" sz="2400" dirty="0" err="1">
                <a:effectLst/>
                <a:latin typeface="Times New Roman" panose="02020603050405020304" pitchFamily="18" charset="0"/>
              </a:rPr>
              <a:t>blokzincir</a:t>
            </a:r>
            <a:r>
              <a:rPr lang="tr-TR" sz="2400" dirty="0">
                <a:effectLst/>
                <a:latin typeface="Times New Roman" panose="02020603050405020304" pitchFamily="18" charset="0"/>
              </a:rPr>
              <a:t> blok başlığı, zaman damgası, önceki bloğun blok başlığının özeti, </a:t>
            </a:r>
            <a:r>
              <a:rPr lang="tr-TR" sz="2400" dirty="0" err="1">
                <a:effectLst/>
                <a:latin typeface="Times New Roman" panose="02020603050405020304" pitchFamily="18" charset="0"/>
              </a:rPr>
              <a:t>merkle</a:t>
            </a:r>
            <a:r>
              <a:rPr lang="tr-TR" sz="2400" dirty="0">
                <a:effectLst/>
                <a:latin typeface="Times New Roman" panose="02020603050405020304" pitchFamily="18" charset="0"/>
              </a:rPr>
              <a:t> </a:t>
            </a:r>
            <a:r>
              <a:rPr lang="tr-TR" sz="2400" dirty="0" err="1">
                <a:effectLst/>
                <a:latin typeface="Times New Roman" panose="02020603050405020304" pitchFamily="18" charset="0"/>
              </a:rPr>
              <a:t>root</a:t>
            </a:r>
            <a:r>
              <a:rPr lang="tr-TR" sz="2400" dirty="0">
                <a:effectLst/>
                <a:latin typeface="Times New Roman" panose="02020603050405020304" pitchFamily="18" charset="0"/>
              </a:rPr>
              <a:t> değeri ve işlemlerden (</a:t>
            </a:r>
            <a:r>
              <a:rPr lang="tr-TR" sz="2400" dirty="0" err="1">
                <a:effectLst/>
                <a:latin typeface="Times New Roman" panose="02020603050405020304" pitchFamily="18" charset="0"/>
              </a:rPr>
              <a:t>transactions</a:t>
            </a:r>
            <a:r>
              <a:rPr lang="tr-TR" sz="2400" dirty="0">
                <a:effectLst/>
                <a:latin typeface="Times New Roman" panose="02020603050405020304" pitchFamily="18" charset="0"/>
              </a:rPr>
              <a:t>) meydana gelmektedir. </a:t>
            </a:r>
            <a:endParaRPr lang="tr-TR" sz="2400" dirty="0">
              <a:effectLst/>
              <a:latin typeface="Calibri" panose="020F0502020204030204" pitchFamily="34" charset="0"/>
              <a:cs typeface="Calibri" panose="020F0502020204030204" pitchFamily="34" charset="0"/>
            </a:endParaRPr>
          </a:p>
          <a:p>
            <a:endParaRPr lang="tr-TR" dirty="0"/>
          </a:p>
        </p:txBody>
      </p:sp>
    </p:spTree>
    <p:extLst>
      <p:ext uri="{BB962C8B-B14F-4D97-AF65-F5344CB8AC3E}">
        <p14:creationId xmlns:p14="http://schemas.microsoft.com/office/powerpoint/2010/main" val="4199449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F549-11E8-F2A1-87EE-F04BCF4CEEFF}"/>
            </a:ext>
          </a:extLst>
        </p:cNvPr>
        <p:cNvGrpSpPr/>
        <p:nvPr/>
      </p:nvGrpSpPr>
      <p:grpSpPr>
        <a:xfrm>
          <a:off x="0" y="0"/>
          <a:ext cx="0" cy="0"/>
          <a:chOff x="0" y="0"/>
          <a:chExt cx="0" cy="0"/>
        </a:xfrm>
      </p:grpSpPr>
      <p:sp>
        <p:nvSpPr>
          <p:cNvPr id="4" name="object 18">
            <a:extLst>
              <a:ext uri="{FF2B5EF4-FFF2-40B4-BE49-F238E27FC236}">
                <a16:creationId xmlns:a16="http://schemas.microsoft.com/office/drawing/2014/main" id="{DF2BEF00-1873-60B8-6FD1-6D19D3328C96}"/>
              </a:ext>
            </a:extLst>
          </p:cNvPr>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 name="Başlık 1">
            <a:extLst>
              <a:ext uri="{FF2B5EF4-FFF2-40B4-BE49-F238E27FC236}">
                <a16:creationId xmlns:a16="http://schemas.microsoft.com/office/drawing/2014/main" id="{9A6CFA68-9424-0D4A-5C6A-B3FACF33CA08}"/>
              </a:ext>
            </a:extLst>
          </p:cNvPr>
          <p:cNvSpPr>
            <a:spLocks noGrp="1"/>
          </p:cNvSpPr>
          <p:nvPr>
            <p:ph type="title"/>
          </p:nvPr>
        </p:nvSpPr>
        <p:spPr>
          <a:xfrm>
            <a:off x="1121764" y="764704"/>
            <a:ext cx="3594251" cy="492443"/>
          </a:xfrm>
        </p:spPr>
        <p:txBody>
          <a:bodyPr/>
          <a:lstStyle/>
          <a:p>
            <a:r>
              <a:rPr lang="tr-TR" sz="3200" dirty="0">
                <a:effectLst/>
                <a:latin typeface="Times New Roman" panose="02020603050405020304" pitchFamily="18" charset="0"/>
              </a:rPr>
              <a:t>Bitcoin Blok </a:t>
            </a:r>
            <a:r>
              <a:rPr lang="tr-TR" sz="3200" dirty="0">
                <a:latin typeface="Times New Roman" panose="02020603050405020304" pitchFamily="18" charset="0"/>
              </a:rPr>
              <a:t>B</a:t>
            </a:r>
            <a:r>
              <a:rPr lang="tr-TR" sz="3200" dirty="0">
                <a:effectLst/>
                <a:latin typeface="Times New Roman" panose="02020603050405020304" pitchFamily="18" charset="0"/>
              </a:rPr>
              <a:t>aşlığı</a:t>
            </a:r>
            <a:endParaRPr lang="tr-TR" sz="3200" dirty="0"/>
          </a:p>
        </p:txBody>
      </p:sp>
      <p:pic>
        <p:nvPicPr>
          <p:cNvPr id="5" name="Resim 4">
            <a:extLst>
              <a:ext uri="{FF2B5EF4-FFF2-40B4-BE49-F238E27FC236}">
                <a16:creationId xmlns:a16="http://schemas.microsoft.com/office/drawing/2014/main" id="{9B8ACCC3-7C79-8D6E-A592-CBCF438A3C03}"/>
              </a:ext>
            </a:extLst>
          </p:cNvPr>
          <p:cNvPicPr>
            <a:picLocks noChangeAspect="1"/>
          </p:cNvPicPr>
          <p:nvPr/>
        </p:nvPicPr>
        <p:blipFill>
          <a:blip r:embed="rId2"/>
          <a:stretch>
            <a:fillRect/>
          </a:stretch>
        </p:blipFill>
        <p:spPr>
          <a:xfrm>
            <a:off x="685800" y="1416398"/>
            <a:ext cx="7772400" cy="4676898"/>
          </a:xfrm>
          <a:prstGeom prst="rect">
            <a:avLst/>
          </a:prstGeom>
        </p:spPr>
      </p:pic>
    </p:spTree>
    <p:extLst>
      <p:ext uri="{BB962C8B-B14F-4D97-AF65-F5344CB8AC3E}">
        <p14:creationId xmlns:p14="http://schemas.microsoft.com/office/powerpoint/2010/main" val="124100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A59F9-AA0C-09CB-7CCD-1B1EABDB7BC6}"/>
            </a:ext>
          </a:extLst>
        </p:cNvPr>
        <p:cNvGrpSpPr/>
        <p:nvPr/>
      </p:nvGrpSpPr>
      <p:grpSpPr>
        <a:xfrm>
          <a:off x="0" y="0"/>
          <a:ext cx="0" cy="0"/>
          <a:chOff x="0" y="0"/>
          <a:chExt cx="0" cy="0"/>
        </a:xfrm>
      </p:grpSpPr>
      <p:sp>
        <p:nvSpPr>
          <p:cNvPr id="4" name="object 18">
            <a:extLst>
              <a:ext uri="{FF2B5EF4-FFF2-40B4-BE49-F238E27FC236}">
                <a16:creationId xmlns:a16="http://schemas.microsoft.com/office/drawing/2014/main" id="{FEBA8A1F-26AA-E638-8BB3-985964AAA1B5}"/>
              </a:ext>
            </a:extLst>
          </p:cNvPr>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 name="Başlık 1">
            <a:extLst>
              <a:ext uri="{FF2B5EF4-FFF2-40B4-BE49-F238E27FC236}">
                <a16:creationId xmlns:a16="http://schemas.microsoft.com/office/drawing/2014/main" id="{EDD665BE-230C-B889-E0C6-107F38E4E63A}"/>
              </a:ext>
            </a:extLst>
          </p:cNvPr>
          <p:cNvSpPr>
            <a:spLocks noGrp="1"/>
          </p:cNvSpPr>
          <p:nvPr>
            <p:ph type="title"/>
          </p:nvPr>
        </p:nvSpPr>
        <p:spPr>
          <a:xfrm>
            <a:off x="1121764" y="476672"/>
            <a:ext cx="6546580" cy="576064"/>
          </a:xfrm>
        </p:spPr>
        <p:txBody>
          <a:bodyPr/>
          <a:lstStyle/>
          <a:p>
            <a:r>
              <a:rPr lang="tr-TR" b="1" dirty="0" err="1">
                <a:effectLst/>
                <a:latin typeface="Times New Roman" panose="02020603050405020304" pitchFamily="18" charset="0"/>
              </a:rPr>
              <a:t>Proof</a:t>
            </a:r>
            <a:r>
              <a:rPr lang="tr-TR" b="1" dirty="0">
                <a:effectLst/>
                <a:latin typeface="Times New Roman" panose="02020603050405020304" pitchFamily="18" charset="0"/>
              </a:rPr>
              <a:t> of </a:t>
            </a:r>
            <a:r>
              <a:rPr lang="tr-TR" b="1" dirty="0" err="1">
                <a:effectLst/>
                <a:latin typeface="Times New Roman" panose="02020603050405020304" pitchFamily="18" charset="0"/>
              </a:rPr>
              <a:t>work</a:t>
            </a:r>
            <a:r>
              <a:rPr lang="tr-TR" b="1" dirty="0">
                <a:effectLst/>
                <a:latin typeface="Times New Roman" panose="02020603050405020304" pitchFamily="18" charset="0"/>
              </a:rPr>
              <a:t> (</a:t>
            </a:r>
            <a:r>
              <a:rPr lang="tr-TR" b="1" dirty="0" err="1">
                <a:effectLst/>
                <a:latin typeface="Times New Roman" panose="02020603050405020304" pitchFamily="18" charset="0"/>
              </a:rPr>
              <a:t>PoW</a:t>
            </a:r>
            <a:r>
              <a:rPr lang="tr-TR" b="1" dirty="0">
                <a:effectLst/>
                <a:latin typeface="Times New Roman" panose="02020603050405020304" pitchFamily="18" charset="0"/>
              </a:rPr>
              <a:t>) ve çalışma prensibi</a:t>
            </a:r>
            <a:endParaRPr lang="tr-TR" dirty="0">
              <a:effectLst/>
              <a:latin typeface="Times New Roman" panose="02020603050405020304" pitchFamily="18" charset="0"/>
            </a:endParaRPr>
          </a:p>
        </p:txBody>
      </p:sp>
      <p:sp>
        <p:nvSpPr>
          <p:cNvPr id="3" name="Metin Yer Tutucusu 2">
            <a:extLst>
              <a:ext uri="{FF2B5EF4-FFF2-40B4-BE49-F238E27FC236}">
                <a16:creationId xmlns:a16="http://schemas.microsoft.com/office/drawing/2014/main" id="{D488B820-5D82-F5CE-7EC9-D62C6334B4E3}"/>
              </a:ext>
            </a:extLst>
          </p:cNvPr>
          <p:cNvSpPr>
            <a:spLocks noGrp="1"/>
          </p:cNvSpPr>
          <p:nvPr>
            <p:ph type="body" idx="1"/>
          </p:nvPr>
        </p:nvSpPr>
        <p:spPr>
          <a:xfrm>
            <a:off x="611560" y="1052736"/>
            <a:ext cx="7920880" cy="5478423"/>
          </a:xfrm>
        </p:spPr>
        <p:txBody>
          <a:bodyPr/>
          <a:lstStyle/>
          <a:p>
            <a:r>
              <a:rPr lang="tr-TR" sz="2400" dirty="0">
                <a:effectLst/>
                <a:latin typeface="Times New Roman" panose="02020603050405020304" pitchFamily="18" charset="0"/>
              </a:rPr>
              <a:t>Bitcoin vb. elektronik para birimlerinin kullandığı </a:t>
            </a:r>
            <a:r>
              <a:rPr lang="tr-TR" sz="2400" dirty="0" err="1">
                <a:effectLst/>
                <a:latin typeface="Times New Roman" panose="02020603050405020304" pitchFamily="18" charset="0"/>
              </a:rPr>
              <a:t>hash</a:t>
            </a:r>
            <a:r>
              <a:rPr lang="tr-TR" sz="2400" dirty="0">
                <a:effectLst/>
                <a:latin typeface="Times New Roman" panose="02020603050405020304" pitchFamily="18" charset="0"/>
              </a:rPr>
              <a:t> metodu SHA-256 algoritmasıdır. </a:t>
            </a:r>
          </a:p>
          <a:p>
            <a:pPr marL="342900" indent="-342900">
              <a:buFont typeface="Arial" panose="020B0604020202020204" pitchFamily="34" charset="0"/>
              <a:buChar char="•"/>
            </a:pPr>
            <a:r>
              <a:rPr lang="tr-TR" sz="2400" dirty="0" err="1">
                <a:effectLst/>
                <a:latin typeface="Times New Roman" panose="02020603050405020304" pitchFamily="18" charset="0"/>
              </a:rPr>
              <a:t>Blokzincirde</a:t>
            </a:r>
            <a:r>
              <a:rPr lang="tr-TR" sz="2400" dirty="0">
                <a:effectLst/>
                <a:latin typeface="Times New Roman" panose="02020603050405020304" pitchFamily="18" charset="0"/>
              </a:rPr>
              <a:t> bir önceki bloğun </a:t>
            </a:r>
            <a:r>
              <a:rPr lang="tr-TR" sz="2400" dirty="0" err="1">
                <a:effectLst/>
                <a:latin typeface="Times New Roman" panose="02020603050405020304" pitchFamily="18" charset="0"/>
              </a:rPr>
              <a:t>hash</a:t>
            </a:r>
            <a:r>
              <a:rPr lang="tr-TR" sz="2400" dirty="0">
                <a:effectLst/>
                <a:latin typeface="Times New Roman" panose="02020603050405020304" pitchFamily="18" charset="0"/>
              </a:rPr>
              <a:t> değeri ile </a:t>
            </a:r>
            <a:r>
              <a:rPr lang="tr-TR" sz="2400" dirty="0" err="1">
                <a:effectLst/>
                <a:latin typeface="Times New Roman" panose="02020603050405020304" pitchFamily="18" charset="0"/>
              </a:rPr>
              <a:t>nonce</a:t>
            </a:r>
            <a:r>
              <a:rPr lang="tr-TR" sz="2400" dirty="0">
                <a:effectLst/>
                <a:latin typeface="Times New Roman" panose="02020603050405020304" pitchFamily="18" charset="0"/>
              </a:rPr>
              <a:t> değeri kullanılarak bir SHA-256 değeri oluşturulmaya çalışılır. </a:t>
            </a:r>
          </a:p>
          <a:p>
            <a:pPr marL="342900" indent="-342900">
              <a:buFont typeface="Arial" panose="020B0604020202020204" pitchFamily="34" charset="0"/>
              <a:buChar char="•"/>
            </a:pPr>
            <a:r>
              <a:rPr lang="tr-TR" sz="2400" dirty="0">
                <a:effectLst/>
                <a:latin typeface="Times New Roman" panose="02020603050405020304" pitchFamily="18" charset="0"/>
              </a:rPr>
              <a:t>İşlemci rastgele denemeler yaparak </a:t>
            </a:r>
            <a:r>
              <a:rPr lang="tr-TR" sz="2400" dirty="0" err="1">
                <a:effectLst/>
                <a:latin typeface="Times New Roman" panose="02020603050405020304" pitchFamily="18" charset="0"/>
              </a:rPr>
              <a:t>nonce</a:t>
            </a:r>
            <a:r>
              <a:rPr lang="tr-TR" sz="2400" dirty="0">
                <a:effectLst/>
                <a:latin typeface="Times New Roman" panose="02020603050405020304" pitchFamily="18" charset="0"/>
              </a:rPr>
              <a:t> değerini bulmaya çalıştığından kaynak tüketimi oldukça fazladır.</a:t>
            </a:r>
          </a:p>
          <a:p>
            <a:pPr marL="342900" indent="-342900">
              <a:buFont typeface="Arial" panose="020B0604020202020204" pitchFamily="34" charset="0"/>
              <a:buChar char="•"/>
            </a:pPr>
            <a:endParaRPr lang="tr-TR" sz="1600" dirty="0">
              <a:latin typeface="Times New Roman" panose="02020603050405020304" pitchFamily="18" charset="0"/>
            </a:endParaRPr>
          </a:p>
          <a:p>
            <a:pPr marL="342900" indent="-342900">
              <a:buFont typeface="Arial" panose="020B0604020202020204" pitchFamily="34" charset="0"/>
              <a:buChar char="•"/>
            </a:pPr>
            <a:r>
              <a:rPr lang="tr-TR" sz="2400" dirty="0">
                <a:effectLst/>
                <a:latin typeface="Times New Roman" panose="02020603050405020304" pitchFamily="18" charset="0"/>
              </a:rPr>
              <a:t>Bir </a:t>
            </a:r>
            <a:r>
              <a:rPr lang="tr-TR" sz="2400" dirty="0" err="1">
                <a:effectLst/>
                <a:latin typeface="Times New Roman" panose="02020603050405020304" pitchFamily="18" charset="0"/>
              </a:rPr>
              <a:t>blokzincirine</a:t>
            </a:r>
            <a:r>
              <a:rPr lang="tr-TR" sz="2400" dirty="0">
                <a:effectLst/>
                <a:latin typeface="Times New Roman" panose="02020603050405020304" pitchFamily="18" charset="0"/>
              </a:rPr>
              <a:t> bir blok eklemek için, bir düğümün bazı işler yapması gerekir. İş Kanıtı (</a:t>
            </a:r>
            <a:r>
              <a:rPr lang="tr-TR" sz="2400" dirty="0" err="1">
                <a:effectLst/>
                <a:latin typeface="Times New Roman" panose="02020603050405020304" pitchFamily="18" charset="0"/>
              </a:rPr>
              <a:t>PoW</a:t>
            </a:r>
            <a:r>
              <a:rPr lang="tr-TR" sz="2400" dirty="0">
                <a:effectLst/>
                <a:latin typeface="Times New Roman" panose="02020603050405020304" pitchFamily="18" charset="0"/>
              </a:rPr>
              <a:t>) olarak tanımlanır. Bir blok üretmek için zorluk seviyesinin belirlenmesi gerekir. Bu sabit veya dinamik bir seviye olabilir. Zorluk derecesine bağlı olarak, tüm düğümlerden bir karma değer istenir. Madenciler bu karma değeri bulmaya çalışırlar. Bu </a:t>
            </a:r>
            <a:r>
              <a:rPr lang="tr-TR" sz="2400" dirty="0" err="1">
                <a:effectLst/>
                <a:latin typeface="Times New Roman" panose="02020603050405020304" pitchFamily="18" charset="0"/>
              </a:rPr>
              <a:t>hash'ı</a:t>
            </a:r>
            <a:r>
              <a:rPr lang="tr-TR" sz="2400" dirty="0">
                <a:effectLst/>
                <a:latin typeface="Times New Roman" panose="02020603050405020304" pitchFamily="18" charset="0"/>
              </a:rPr>
              <a:t> bulan ilk düğüm bloğu onaylar ve onu zincire ekler. Böylece madenci ödülü kazanır.</a:t>
            </a:r>
          </a:p>
        </p:txBody>
      </p:sp>
    </p:spTree>
    <p:extLst>
      <p:ext uri="{BB962C8B-B14F-4D97-AF65-F5344CB8AC3E}">
        <p14:creationId xmlns:p14="http://schemas.microsoft.com/office/powerpoint/2010/main" val="133357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3A028-E725-C9DA-C774-EE34677CFC3A}"/>
            </a:ext>
          </a:extLst>
        </p:cNvPr>
        <p:cNvGrpSpPr/>
        <p:nvPr/>
      </p:nvGrpSpPr>
      <p:grpSpPr>
        <a:xfrm>
          <a:off x="0" y="0"/>
          <a:ext cx="0" cy="0"/>
          <a:chOff x="0" y="0"/>
          <a:chExt cx="0" cy="0"/>
        </a:xfrm>
      </p:grpSpPr>
      <p:sp>
        <p:nvSpPr>
          <p:cNvPr id="4" name="object 18">
            <a:extLst>
              <a:ext uri="{FF2B5EF4-FFF2-40B4-BE49-F238E27FC236}">
                <a16:creationId xmlns:a16="http://schemas.microsoft.com/office/drawing/2014/main" id="{D64CCC4F-1A34-98CA-B056-BDFC0FDA08EE}"/>
              </a:ext>
            </a:extLst>
          </p:cNvPr>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 name="Başlık 1">
            <a:extLst>
              <a:ext uri="{FF2B5EF4-FFF2-40B4-BE49-F238E27FC236}">
                <a16:creationId xmlns:a16="http://schemas.microsoft.com/office/drawing/2014/main" id="{322AD019-7603-5AE6-31FA-A435BFCE7D20}"/>
              </a:ext>
            </a:extLst>
          </p:cNvPr>
          <p:cNvSpPr>
            <a:spLocks noGrp="1"/>
          </p:cNvSpPr>
          <p:nvPr>
            <p:ph type="title"/>
          </p:nvPr>
        </p:nvSpPr>
        <p:spPr>
          <a:xfrm>
            <a:off x="611560" y="476672"/>
            <a:ext cx="7056784" cy="430887"/>
          </a:xfrm>
        </p:spPr>
        <p:txBody>
          <a:bodyPr/>
          <a:lstStyle/>
          <a:p>
            <a:r>
              <a:rPr lang="tr-TR" sz="2800" dirty="0">
                <a:effectLst/>
                <a:latin typeface="Times New Roman" panose="02020603050405020304" pitchFamily="18" charset="0"/>
              </a:rPr>
              <a:t>Bitcoin Blok </a:t>
            </a:r>
            <a:r>
              <a:rPr lang="tr-TR" sz="2800" dirty="0">
                <a:latin typeface="Times New Roman" panose="02020603050405020304" pitchFamily="18" charset="0"/>
              </a:rPr>
              <a:t>B</a:t>
            </a:r>
            <a:r>
              <a:rPr lang="tr-TR" sz="2800" dirty="0">
                <a:effectLst/>
                <a:latin typeface="Times New Roman" panose="02020603050405020304" pitchFamily="18" charset="0"/>
              </a:rPr>
              <a:t>aşlığı</a:t>
            </a:r>
            <a:endParaRPr lang="tr-TR" dirty="0">
              <a:effectLst/>
              <a:latin typeface="Times New Roman" panose="02020603050405020304" pitchFamily="18" charset="0"/>
            </a:endParaRPr>
          </a:p>
        </p:txBody>
      </p:sp>
      <p:sp>
        <p:nvSpPr>
          <p:cNvPr id="3" name="Metin Yer Tutucusu 2">
            <a:extLst>
              <a:ext uri="{FF2B5EF4-FFF2-40B4-BE49-F238E27FC236}">
                <a16:creationId xmlns:a16="http://schemas.microsoft.com/office/drawing/2014/main" id="{2C6905B9-CD41-C39F-2257-2A1D881D851E}"/>
              </a:ext>
            </a:extLst>
          </p:cNvPr>
          <p:cNvSpPr>
            <a:spLocks noGrp="1"/>
          </p:cNvSpPr>
          <p:nvPr>
            <p:ph type="body" idx="1"/>
          </p:nvPr>
        </p:nvSpPr>
        <p:spPr>
          <a:xfrm>
            <a:off x="611560" y="1052736"/>
            <a:ext cx="2952328" cy="4104456"/>
          </a:xfrm>
        </p:spPr>
        <p:txBody>
          <a:bodyPr/>
          <a:lstStyle/>
          <a:p>
            <a:r>
              <a:rPr lang="tr-TR" sz="2400" b="1" i="1" dirty="0" err="1">
                <a:solidFill>
                  <a:srgbClr val="FF0000"/>
                </a:solidFill>
                <a:effectLst/>
                <a:latin typeface="Times New Roman" panose="02020603050405020304" pitchFamily="18" charset="0"/>
              </a:rPr>
              <a:t>Nonce</a:t>
            </a:r>
            <a:r>
              <a:rPr lang="tr-TR" sz="2400" i="1" dirty="0">
                <a:effectLst/>
                <a:latin typeface="Times New Roman" panose="02020603050405020304" pitchFamily="18" charset="0"/>
              </a:rPr>
              <a:t>: </a:t>
            </a:r>
            <a:r>
              <a:rPr lang="tr-TR" sz="2400" dirty="0">
                <a:effectLst/>
                <a:latin typeface="Times New Roman" panose="02020603050405020304" pitchFamily="18" charset="0"/>
              </a:rPr>
              <a:t>Madencilerin bloğu onaylamak amacıyla sürekli deneme yaptıkları bir değerdir. Bu deneme yanılma işlemleri belirli sayıda sıfırdan oluşan özet değeri hesaplanıncaya kadar devam eder. </a:t>
            </a:r>
          </a:p>
          <a:p>
            <a:endParaRPr lang="tr-TR" sz="2400" dirty="0">
              <a:effectLst/>
              <a:latin typeface="Times New Roman" panose="02020603050405020304" pitchFamily="18" charset="0"/>
            </a:endParaRPr>
          </a:p>
        </p:txBody>
      </p:sp>
      <p:pic>
        <p:nvPicPr>
          <p:cNvPr id="5" name="Resim 4">
            <a:extLst>
              <a:ext uri="{FF2B5EF4-FFF2-40B4-BE49-F238E27FC236}">
                <a16:creationId xmlns:a16="http://schemas.microsoft.com/office/drawing/2014/main" id="{C7FD7657-E3FD-7D8D-2856-731F7E359A1E}"/>
              </a:ext>
            </a:extLst>
          </p:cNvPr>
          <p:cNvPicPr>
            <a:picLocks noChangeAspect="1"/>
          </p:cNvPicPr>
          <p:nvPr/>
        </p:nvPicPr>
        <p:blipFill>
          <a:blip r:embed="rId2"/>
          <a:stretch>
            <a:fillRect/>
          </a:stretch>
        </p:blipFill>
        <p:spPr>
          <a:xfrm>
            <a:off x="3707904" y="333756"/>
            <a:ext cx="5312361" cy="6186170"/>
          </a:xfrm>
          <a:prstGeom prst="rect">
            <a:avLst/>
          </a:prstGeom>
        </p:spPr>
      </p:pic>
    </p:spTree>
    <p:extLst>
      <p:ext uri="{BB962C8B-B14F-4D97-AF65-F5344CB8AC3E}">
        <p14:creationId xmlns:p14="http://schemas.microsoft.com/office/powerpoint/2010/main" val="837898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9C1CE-9FE1-AF80-CF30-7CC405CAB5AC}"/>
            </a:ext>
          </a:extLst>
        </p:cNvPr>
        <p:cNvGrpSpPr/>
        <p:nvPr/>
      </p:nvGrpSpPr>
      <p:grpSpPr>
        <a:xfrm>
          <a:off x="0" y="0"/>
          <a:ext cx="0" cy="0"/>
          <a:chOff x="0" y="0"/>
          <a:chExt cx="0" cy="0"/>
        </a:xfrm>
      </p:grpSpPr>
      <p:sp>
        <p:nvSpPr>
          <p:cNvPr id="4" name="object 18">
            <a:extLst>
              <a:ext uri="{FF2B5EF4-FFF2-40B4-BE49-F238E27FC236}">
                <a16:creationId xmlns:a16="http://schemas.microsoft.com/office/drawing/2014/main" id="{9995A7D4-A060-B6A7-1D31-88DF51BD6EEC}"/>
              </a:ext>
            </a:extLst>
          </p:cNvPr>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 name="Başlık 1">
            <a:extLst>
              <a:ext uri="{FF2B5EF4-FFF2-40B4-BE49-F238E27FC236}">
                <a16:creationId xmlns:a16="http://schemas.microsoft.com/office/drawing/2014/main" id="{204077ED-EABB-58F8-CB1B-C8AFCBC03291}"/>
              </a:ext>
            </a:extLst>
          </p:cNvPr>
          <p:cNvSpPr>
            <a:spLocks noGrp="1"/>
          </p:cNvSpPr>
          <p:nvPr>
            <p:ph type="title"/>
          </p:nvPr>
        </p:nvSpPr>
        <p:spPr>
          <a:xfrm>
            <a:off x="1121764" y="476672"/>
            <a:ext cx="6546580" cy="576064"/>
          </a:xfrm>
        </p:spPr>
        <p:txBody>
          <a:bodyPr/>
          <a:lstStyle/>
          <a:p>
            <a:r>
              <a:rPr lang="tr-TR" b="1" dirty="0" err="1">
                <a:effectLst/>
                <a:latin typeface="Times New Roman" panose="02020603050405020304" pitchFamily="18" charset="0"/>
              </a:rPr>
              <a:t>Proof</a:t>
            </a:r>
            <a:r>
              <a:rPr lang="tr-TR" b="1" dirty="0">
                <a:effectLst/>
                <a:latin typeface="Times New Roman" panose="02020603050405020304" pitchFamily="18" charset="0"/>
              </a:rPr>
              <a:t> of </a:t>
            </a:r>
            <a:r>
              <a:rPr lang="tr-TR" b="1" dirty="0" err="1">
                <a:effectLst/>
                <a:latin typeface="Times New Roman" panose="02020603050405020304" pitchFamily="18" charset="0"/>
              </a:rPr>
              <a:t>work</a:t>
            </a:r>
            <a:r>
              <a:rPr lang="tr-TR" b="1" dirty="0">
                <a:effectLst/>
                <a:latin typeface="Times New Roman" panose="02020603050405020304" pitchFamily="18" charset="0"/>
              </a:rPr>
              <a:t> (</a:t>
            </a:r>
            <a:r>
              <a:rPr lang="tr-TR" b="1" dirty="0" err="1">
                <a:effectLst/>
                <a:latin typeface="Times New Roman" panose="02020603050405020304" pitchFamily="18" charset="0"/>
              </a:rPr>
              <a:t>PoW</a:t>
            </a:r>
            <a:r>
              <a:rPr lang="tr-TR" b="1" dirty="0">
                <a:effectLst/>
                <a:latin typeface="Times New Roman" panose="02020603050405020304" pitchFamily="18" charset="0"/>
              </a:rPr>
              <a:t>) ve çalışma prensibi</a:t>
            </a:r>
            <a:endParaRPr lang="tr-TR" dirty="0">
              <a:effectLst/>
              <a:latin typeface="Times New Roman" panose="02020603050405020304" pitchFamily="18" charset="0"/>
            </a:endParaRPr>
          </a:p>
        </p:txBody>
      </p:sp>
      <p:graphicFrame>
        <p:nvGraphicFramePr>
          <p:cNvPr id="5" name="Tablo 4">
            <a:extLst>
              <a:ext uri="{FF2B5EF4-FFF2-40B4-BE49-F238E27FC236}">
                <a16:creationId xmlns:a16="http://schemas.microsoft.com/office/drawing/2014/main" id="{2992C731-0287-5D15-5880-2AEFA9BD1C6F}"/>
              </a:ext>
            </a:extLst>
          </p:cNvPr>
          <p:cNvGraphicFramePr>
            <a:graphicFrameLocks noGrp="1"/>
          </p:cNvGraphicFramePr>
          <p:nvPr>
            <p:extLst>
              <p:ext uri="{D42A27DB-BD31-4B8C-83A1-F6EECF244321}">
                <p14:modId xmlns:p14="http://schemas.microsoft.com/office/powerpoint/2010/main" val="3911174990"/>
              </p:ext>
            </p:extLst>
          </p:nvPr>
        </p:nvGraphicFramePr>
        <p:xfrm>
          <a:off x="693914" y="1124744"/>
          <a:ext cx="7838526" cy="4490620"/>
        </p:xfrm>
        <a:graphic>
          <a:graphicData uri="http://schemas.openxmlformats.org/drawingml/2006/table">
            <a:tbl>
              <a:tblPr/>
              <a:tblGrid>
                <a:gridCol w="1343689">
                  <a:extLst>
                    <a:ext uri="{9D8B030D-6E8A-4147-A177-3AD203B41FA5}">
                      <a16:colId xmlns:a16="http://schemas.microsoft.com/office/drawing/2014/main" val="808278877"/>
                    </a:ext>
                  </a:extLst>
                </a:gridCol>
                <a:gridCol w="5702749">
                  <a:extLst>
                    <a:ext uri="{9D8B030D-6E8A-4147-A177-3AD203B41FA5}">
                      <a16:colId xmlns:a16="http://schemas.microsoft.com/office/drawing/2014/main" val="2293041420"/>
                    </a:ext>
                  </a:extLst>
                </a:gridCol>
                <a:gridCol w="792088">
                  <a:extLst>
                    <a:ext uri="{9D8B030D-6E8A-4147-A177-3AD203B41FA5}">
                      <a16:colId xmlns:a16="http://schemas.microsoft.com/office/drawing/2014/main" val="1425631656"/>
                    </a:ext>
                  </a:extLst>
                </a:gridCol>
              </a:tblGrid>
              <a:tr h="974948">
                <a:tc>
                  <a:txBody>
                    <a:bodyPr/>
                    <a:lstStyle/>
                    <a:p>
                      <a:r>
                        <a:rPr lang="tr-TR" sz="2000" b="1" dirty="0">
                          <a:effectLst/>
                          <a:latin typeface="Times New Roman" panose="02020603050405020304" pitchFamily="18" charset="0"/>
                        </a:rPr>
                        <a:t>Zorluk biti sayısı </a:t>
                      </a:r>
                      <a:endParaRPr lang="tr-TR" sz="2000" dirty="0">
                        <a:effectLst/>
                        <a:latin typeface="Times New Roman" panose="02020603050405020304" pitchFamily="18" charset="0"/>
                      </a:endParaRPr>
                    </a:p>
                  </a:txBody>
                  <a:tcPr marL="16123" marR="16123" marT="0" marB="0" anchor="ctr">
                    <a:lnL>
                      <a:noFill/>
                    </a:lnL>
                    <a:lnR>
                      <a:noFill/>
                    </a:lnR>
                    <a:lnT>
                      <a:noFill/>
                    </a:lnT>
                    <a:lnB>
                      <a:noFill/>
                    </a:lnB>
                    <a:noFill/>
                  </a:tcPr>
                </a:tc>
                <a:tc>
                  <a:txBody>
                    <a:bodyPr/>
                    <a:lstStyle/>
                    <a:p>
                      <a:r>
                        <a:rPr lang="tr-TR" sz="2000" b="1" dirty="0" err="1">
                          <a:effectLst/>
                          <a:latin typeface="Times New Roman" panose="02020603050405020304" pitchFamily="18" charset="0"/>
                        </a:rPr>
                        <a:t>Hash</a:t>
                      </a:r>
                      <a:r>
                        <a:rPr lang="tr-TR" sz="2000" b="1" dirty="0">
                          <a:effectLst/>
                          <a:latin typeface="Times New Roman" panose="02020603050405020304" pitchFamily="18" charset="0"/>
                        </a:rPr>
                        <a:t> (Üretilmesi istenilen aralık) </a:t>
                      </a:r>
                      <a:endParaRPr lang="tr-TR" sz="2000" dirty="0">
                        <a:effectLst/>
                        <a:latin typeface="Times New Roman" panose="02020603050405020304" pitchFamily="18" charset="0"/>
                      </a:endParaRPr>
                    </a:p>
                  </a:txBody>
                  <a:tcPr marL="16123" marR="16123" marT="0" marB="0" anchor="ctr">
                    <a:lnL>
                      <a:noFill/>
                    </a:lnL>
                    <a:lnR>
                      <a:noFill/>
                    </a:lnR>
                    <a:lnT>
                      <a:noFill/>
                    </a:lnT>
                    <a:lnB>
                      <a:noFill/>
                    </a:lnB>
                    <a:noFill/>
                  </a:tcPr>
                </a:tc>
                <a:tc>
                  <a:txBody>
                    <a:bodyPr/>
                    <a:lstStyle/>
                    <a:p>
                      <a:pPr algn="r"/>
                      <a:r>
                        <a:rPr lang="tr-TR" sz="2000" b="1" dirty="0" err="1">
                          <a:effectLst/>
                          <a:latin typeface="Times New Roman" panose="02020603050405020304" pitchFamily="18" charset="0"/>
                        </a:rPr>
                        <a:t>Nonce</a:t>
                      </a:r>
                      <a:endParaRPr lang="tr-TR" sz="2000" b="1" dirty="0">
                        <a:effectLst/>
                        <a:latin typeface="Times New Roman" panose="02020603050405020304" pitchFamily="18" charset="0"/>
                      </a:endParaRPr>
                    </a:p>
                    <a:p>
                      <a:pPr algn="r"/>
                      <a:r>
                        <a:rPr lang="tr-TR" sz="1400" b="1" dirty="0">
                          <a:effectLst/>
                          <a:latin typeface="Times New Roman" panose="02020603050405020304" pitchFamily="18" charset="0"/>
                        </a:rPr>
                        <a:t>(Rastgele örnek) </a:t>
                      </a:r>
                      <a:endParaRPr lang="tr-TR" sz="1400" dirty="0">
                        <a:effectLst/>
                        <a:latin typeface="Times New Roman" panose="02020603050405020304" pitchFamily="18" charset="0"/>
                      </a:endParaRPr>
                    </a:p>
                  </a:txBody>
                  <a:tcPr marL="16123" marR="16123" marT="0" marB="0">
                    <a:lnL>
                      <a:noFill/>
                    </a:lnL>
                    <a:lnR>
                      <a:noFill/>
                    </a:lnR>
                    <a:lnT>
                      <a:noFill/>
                    </a:lnT>
                    <a:lnB>
                      <a:noFill/>
                    </a:lnB>
                    <a:noFill/>
                  </a:tcPr>
                </a:tc>
                <a:extLst>
                  <a:ext uri="{0D108BD9-81ED-4DB2-BD59-A6C34878D82A}">
                    <a16:rowId xmlns:a16="http://schemas.microsoft.com/office/drawing/2014/main" val="2079369179"/>
                  </a:ext>
                </a:extLst>
              </a:tr>
              <a:tr h="878918">
                <a:tc>
                  <a:txBody>
                    <a:bodyPr/>
                    <a:lstStyle/>
                    <a:p>
                      <a:r>
                        <a:rPr lang="tr-TR" sz="2000">
                          <a:effectLst/>
                          <a:latin typeface="Times New Roman" panose="02020603050405020304" pitchFamily="18" charset="0"/>
                        </a:rPr>
                        <a:t>4 bit </a:t>
                      </a:r>
                    </a:p>
                  </a:txBody>
                  <a:tcPr marL="16123" marR="16123" marT="0" marB="0">
                    <a:lnL>
                      <a:noFill/>
                    </a:lnL>
                    <a:lnR>
                      <a:noFill/>
                    </a:lnR>
                    <a:lnT>
                      <a:noFill/>
                    </a:lnT>
                    <a:lnB>
                      <a:noFill/>
                    </a:lnB>
                    <a:noFill/>
                  </a:tcPr>
                </a:tc>
                <a:tc>
                  <a:txBody>
                    <a:bodyPr/>
                    <a:lstStyle/>
                    <a:p>
                      <a:r>
                        <a:rPr lang="tr-TR" sz="2000" b="1" dirty="0">
                          <a:effectLst/>
                          <a:latin typeface="Times New Roman" panose="02020603050405020304" pitchFamily="18" charset="0"/>
                        </a:rPr>
                        <a:t>0</a:t>
                      </a:r>
                      <a:r>
                        <a:rPr lang="tr-TR" sz="2000" dirty="0">
                          <a:effectLst/>
                          <a:latin typeface="Times New Roman" panose="02020603050405020304" pitchFamily="18" charset="0"/>
                        </a:rPr>
                        <a:t>a51c867fa6ab52d99e58f240b73d7a8ea8317acbc4d7987e019617234a31eae </a:t>
                      </a:r>
                    </a:p>
                  </a:txBody>
                  <a:tcPr marL="16123" marR="16123" marT="0" marB="0">
                    <a:lnL>
                      <a:noFill/>
                    </a:lnL>
                    <a:lnR>
                      <a:noFill/>
                    </a:lnR>
                    <a:lnT>
                      <a:noFill/>
                    </a:lnT>
                    <a:lnB>
                      <a:noFill/>
                    </a:lnB>
                    <a:noFill/>
                  </a:tcPr>
                </a:tc>
                <a:tc>
                  <a:txBody>
                    <a:bodyPr/>
                    <a:lstStyle/>
                    <a:p>
                      <a:pPr algn="r"/>
                      <a:r>
                        <a:rPr lang="tr-TR" sz="2000" dirty="0">
                          <a:effectLst/>
                          <a:latin typeface="Times New Roman" panose="02020603050405020304" pitchFamily="18" charset="0"/>
                        </a:rPr>
                        <a:t>1563 </a:t>
                      </a:r>
                    </a:p>
                  </a:txBody>
                  <a:tcPr marL="16123" marR="16123" marT="0" marB="0">
                    <a:lnL>
                      <a:noFill/>
                    </a:lnL>
                    <a:lnR>
                      <a:noFill/>
                    </a:lnR>
                    <a:lnT>
                      <a:noFill/>
                    </a:lnT>
                    <a:lnB>
                      <a:noFill/>
                    </a:lnB>
                    <a:noFill/>
                  </a:tcPr>
                </a:tc>
                <a:extLst>
                  <a:ext uri="{0D108BD9-81ED-4DB2-BD59-A6C34878D82A}">
                    <a16:rowId xmlns:a16="http://schemas.microsoft.com/office/drawing/2014/main" val="1861911447"/>
                  </a:ext>
                </a:extLst>
              </a:tr>
              <a:tr h="878918">
                <a:tc>
                  <a:txBody>
                    <a:bodyPr/>
                    <a:lstStyle/>
                    <a:p>
                      <a:r>
                        <a:rPr lang="tr-TR" sz="2000">
                          <a:effectLst/>
                          <a:latin typeface="Times New Roman" panose="02020603050405020304" pitchFamily="18" charset="0"/>
                        </a:rPr>
                        <a:t>8 bit </a:t>
                      </a:r>
                    </a:p>
                  </a:txBody>
                  <a:tcPr marL="16123" marR="16123" marT="0" marB="0">
                    <a:lnL>
                      <a:noFill/>
                    </a:lnL>
                    <a:lnR>
                      <a:noFill/>
                    </a:lnR>
                    <a:lnT>
                      <a:noFill/>
                    </a:lnT>
                    <a:lnB>
                      <a:noFill/>
                    </a:lnB>
                    <a:noFill/>
                  </a:tcPr>
                </a:tc>
                <a:tc>
                  <a:txBody>
                    <a:bodyPr/>
                    <a:lstStyle/>
                    <a:p>
                      <a:r>
                        <a:rPr lang="tr-TR" sz="2000" b="1">
                          <a:effectLst/>
                          <a:latin typeface="Times New Roman" panose="02020603050405020304" pitchFamily="18" charset="0"/>
                        </a:rPr>
                        <a:t>00</a:t>
                      </a:r>
                      <a:r>
                        <a:rPr lang="tr-TR" sz="2000">
                          <a:effectLst/>
                          <a:latin typeface="Times New Roman" panose="02020603050405020304" pitchFamily="18" charset="0"/>
                        </a:rPr>
                        <a:t>c3c867fa6ab52d99e58f240b73d7a8ea8317acbc4d7987e019617234a31eae </a:t>
                      </a:r>
                    </a:p>
                  </a:txBody>
                  <a:tcPr marL="16123" marR="16123" marT="0" marB="0">
                    <a:lnL>
                      <a:noFill/>
                    </a:lnL>
                    <a:lnR>
                      <a:noFill/>
                    </a:lnR>
                    <a:lnT>
                      <a:noFill/>
                    </a:lnT>
                    <a:lnB>
                      <a:noFill/>
                    </a:lnB>
                    <a:noFill/>
                  </a:tcPr>
                </a:tc>
                <a:tc>
                  <a:txBody>
                    <a:bodyPr/>
                    <a:lstStyle/>
                    <a:p>
                      <a:pPr algn="r"/>
                      <a:r>
                        <a:rPr lang="tr-TR" sz="2000" dirty="0">
                          <a:effectLst/>
                          <a:latin typeface="Times New Roman" panose="02020603050405020304" pitchFamily="18" charset="0"/>
                        </a:rPr>
                        <a:t>16634 </a:t>
                      </a:r>
                    </a:p>
                  </a:txBody>
                  <a:tcPr marL="16123" marR="16123" marT="0" marB="0">
                    <a:lnL>
                      <a:noFill/>
                    </a:lnL>
                    <a:lnR>
                      <a:noFill/>
                    </a:lnR>
                    <a:lnT>
                      <a:noFill/>
                    </a:lnT>
                    <a:lnB>
                      <a:noFill/>
                    </a:lnB>
                    <a:noFill/>
                  </a:tcPr>
                </a:tc>
                <a:extLst>
                  <a:ext uri="{0D108BD9-81ED-4DB2-BD59-A6C34878D82A}">
                    <a16:rowId xmlns:a16="http://schemas.microsoft.com/office/drawing/2014/main" val="972085943"/>
                  </a:ext>
                </a:extLst>
              </a:tr>
              <a:tr h="878918">
                <a:tc>
                  <a:txBody>
                    <a:bodyPr/>
                    <a:lstStyle/>
                    <a:p>
                      <a:r>
                        <a:rPr lang="tr-TR" sz="2000">
                          <a:effectLst/>
                          <a:latin typeface="Times New Roman" panose="02020603050405020304" pitchFamily="18" charset="0"/>
                        </a:rPr>
                        <a:t>16 bit </a:t>
                      </a:r>
                    </a:p>
                  </a:txBody>
                  <a:tcPr marL="16123" marR="16123" marT="0" marB="0">
                    <a:lnL>
                      <a:noFill/>
                    </a:lnL>
                    <a:lnR>
                      <a:noFill/>
                    </a:lnR>
                    <a:lnT>
                      <a:noFill/>
                    </a:lnT>
                    <a:lnB>
                      <a:noFill/>
                    </a:lnB>
                    <a:noFill/>
                  </a:tcPr>
                </a:tc>
                <a:tc>
                  <a:txBody>
                    <a:bodyPr/>
                    <a:lstStyle/>
                    <a:p>
                      <a:r>
                        <a:rPr lang="tr-TR" sz="2000" b="1">
                          <a:effectLst/>
                          <a:latin typeface="Times New Roman" panose="02020603050405020304" pitchFamily="18" charset="0"/>
                        </a:rPr>
                        <a:t>0000</a:t>
                      </a:r>
                      <a:r>
                        <a:rPr lang="tr-TR" sz="2000">
                          <a:effectLst/>
                          <a:latin typeface="Times New Roman" panose="02020603050405020304" pitchFamily="18" charset="0"/>
                        </a:rPr>
                        <a:t>c867fa6ab52d99e58f240b73d7a8ea8317acbc4d7987e019617234a31eae </a:t>
                      </a:r>
                    </a:p>
                  </a:txBody>
                  <a:tcPr marL="16123" marR="16123" marT="0" marB="0">
                    <a:lnL>
                      <a:noFill/>
                    </a:lnL>
                    <a:lnR>
                      <a:noFill/>
                    </a:lnR>
                    <a:lnT>
                      <a:noFill/>
                    </a:lnT>
                    <a:lnB>
                      <a:noFill/>
                    </a:lnB>
                    <a:noFill/>
                  </a:tcPr>
                </a:tc>
                <a:tc>
                  <a:txBody>
                    <a:bodyPr/>
                    <a:lstStyle/>
                    <a:p>
                      <a:pPr algn="r"/>
                      <a:r>
                        <a:rPr lang="tr-TR" sz="2000" dirty="0">
                          <a:effectLst/>
                          <a:latin typeface="Times New Roman" panose="02020603050405020304" pitchFamily="18" charset="0"/>
                        </a:rPr>
                        <a:t>958 </a:t>
                      </a:r>
                    </a:p>
                  </a:txBody>
                  <a:tcPr marL="16123" marR="16123" marT="0" marB="0">
                    <a:lnL>
                      <a:noFill/>
                    </a:lnL>
                    <a:lnR>
                      <a:noFill/>
                    </a:lnR>
                    <a:lnT>
                      <a:noFill/>
                    </a:lnT>
                    <a:lnB>
                      <a:noFill/>
                    </a:lnB>
                    <a:noFill/>
                  </a:tcPr>
                </a:tc>
                <a:extLst>
                  <a:ext uri="{0D108BD9-81ED-4DB2-BD59-A6C34878D82A}">
                    <a16:rowId xmlns:a16="http://schemas.microsoft.com/office/drawing/2014/main" val="1039434948"/>
                  </a:ext>
                </a:extLst>
              </a:tr>
              <a:tr h="878918">
                <a:tc>
                  <a:txBody>
                    <a:bodyPr/>
                    <a:lstStyle/>
                    <a:p>
                      <a:r>
                        <a:rPr lang="tr-TR" sz="2000">
                          <a:effectLst/>
                          <a:latin typeface="Times New Roman" panose="02020603050405020304" pitchFamily="18" charset="0"/>
                        </a:rPr>
                        <a:t>32 bit </a:t>
                      </a:r>
                    </a:p>
                  </a:txBody>
                  <a:tcPr marL="16123" marR="16123" marT="0" marB="0">
                    <a:lnL>
                      <a:noFill/>
                    </a:lnL>
                    <a:lnR>
                      <a:noFill/>
                    </a:lnR>
                    <a:lnT>
                      <a:noFill/>
                    </a:lnT>
                    <a:lnB>
                      <a:noFill/>
                    </a:lnB>
                    <a:noFill/>
                  </a:tcPr>
                </a:tc>
                <a:tc>
                  <a:txBody>
                    <a:bodyPr/>
                    <a:lstStyle/>
                    <a:p>
                      <a:r>
                        <a:rPr lang="tr-TR" sz="2000" b="1" dirty="0">
                          <a:effectLst/>
                          <a:latin typeface="Times New Roman" panose="02020603050405020304" pitchFamily="18" charset="0"/>
                        </a:rPr>
                        <a:t>00000000</a:t>
                      </a:r>
                      <a:r>
                        <a:rPr lang="tr-TR" sz="2000" dirty="0">
                          <a:effectLst/>
                          <a:latin typeface="Times New Roman" panose="02020603050405020304" pitchFamily="18" charset="0"/>
                        </a:rPr>
                        <a:t>fa6ab52d99e58f240b73d7a8ea8317acbc4d7987e019617234a31eae </a:t>
                      </a:r>
                    </a:p>
                  </a:txBody>
                  <a:tcPr marL="16123" marR="16123" marT="0" marB="0">
                    <a:lnL>
                      <a:noFill/>
                    </a:lnL>
                    <a:lnR>
                      <a:noFill/>
                    </a:lnR>
                    <a:lnT>
                      <a:noFill/>
                    </a:lnT>
                    <a:lnB>
                      <a:noFill/>
                    </a:lnB>
                    <a:noFill/>
                  </a:tcPr>
                </a:tc>
                <a:tc>
                  <a:txBody>
                    <a:bodyPr/>
                    <a:lstStyle/>
                    <a:p>
                      <a:pPr algn="r"/>
                      <a:r>
                        <a:rPr lang="tr-TR" sz="2000" dirty="0">
                          <a:effectLst/>
                          <a:latin typeface="Times New Roman" panose="02020603050405020304" pitchFamily="18" charset="0"/>
                        </a:rPr>
                        <a:t>2672 </a:t>
                      </a:r>
                    </a:p>
                  </a:txBody>
                  <a:tcPr marL="16123" marR="16123" marT="0" marB="0">
                    <a:lnL>
                      <a:noFill/>
                    </a:lnL>
                    <a:lnR>
                      <a:noFill/>
                    </a:lnR>
                    <a:lnT>
                      <a:noFill/>
                    </a:lnT>
                    <a:lnB>
                      <a:noFill/>
                    </a:lnB>
                    <a:noFill/>
                  </a:tcPr>
                </a:tc>
                <a:extLst>
                  <a:ext uri="{0D108BD9-81ED-4DB2-BD59-A6C34878D82A}">
                    <a16:rowId xmlns:a16="http://schemas.microsoft.com/office/drawing/2014/main" val="3030434929"/>
                  </a:ext>
                </a:extLst>
              </a:tr>
            </a:tbl>
          </a:graphicData>
        </a:graphic>
      </p:graphicFrame>
    </p:spTree>
    <p:extLst>
      <p:ext uri="{BB962C8B-B14F-4D97-AF65-F5344CB8AC3E}">
        <p14:creationId xmlns:p14="http://schemas.microsoft.com/office/powerpoint/2010/main" val="122323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6110605" cy="574040"/>
          </a:xfrm>
          <a:prstGeom prst="rect">
            <a:avLst/>
          </a:prstGeom>
        </p:spPr>
        <p:txBody>
          <a:bodyPr vert="horz" wrap="square" lIns="0" tIns="12700" rIns="0" bIns="0" rtlCol="0">
            <a:spAutoFit/>
          </a:bodyPr>
          <a:lstStyle/>
          <a:p>
            <a:pPr marL="12700">
              <a:lnSpc>
                <a:spcPct val="100000"/>
              </a:lnSpc>
              <a:spcBef>
                <a:spcPts val="100"/>
              </a:spcBef>
            </a:pPr>
            <a:r>
              <a:rPr sz="3600" dirty="0"/>
              <a:t>HASHING </a:t>
            </a:r>
            <a:r>
              <a:rPr sz="3600" spc="-5" dirty="0"/>
              <a:t>(Kırpma </a:t>
            </a:r>
            <a:r>
              <a:rPr sz="3600" spc="-35" dirty="0"/>
              <a:t>veya </a:t>
            </a:r>
            <a:r>
              <a:rPr sz="3600" dirty="0"/>
              <a:t>Çırpma</a:t>
            </a:r>
            <a:r>
              <a:rPr sz="3600" spc="-40" dirty="0"/>
              <a:t> </a:t>
            </a:r>
            <a:r>
              <a:rPr sz="3600" dirty="0"/>
              <a:t>)</a:t>
            </a:r>
            <a:endParaRPr sz="3600"/>
          </a:p>
        </p:txBody>
      </p:sp>
      <p:sp>
        <p:nvSpPr>
          <p:cNvPr id="25" name="object 25"/>
          <p:cNvSpPr txBox="1"/>
          <p:nvPr/>
        </p:nvSpPr>
        <p:spPr>
          <a:xfrm>
            <a:off x="902919" y="2044064"/>
            <a:ext cx="7378065" cy="3446779"/>
          </a:xfrm>
          <a:prstGeom prst="rect">
            <a:avLst/>
          </a:prstGeom>
        </p:spPr>
        <p:txBody>
          <a:bodyPr vert="horz" wrap="square" lIns="0" tIns="49530" rIns="0" bIns="0" rtlCol="0">
            <a:spAutoFit/>
          </a:bodyPr>
          <a:lstStyle/>
          <a:p>
            <a:pPr marL="287020" marR="376555" indent="-274955">
              <a:lnSpc>
                <a:spcPts val="2380"/>
              </a:lnSpc>
              <a:spcBef>
                <a:spcPts val="390"/>
              </a:spcBef>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5" dirty="0">
                <a:latin typeface="Calibri"/>
                <a:cs typeface="Calibri"/>
              </a:rPr>
              <a:t>Hashing, </a:t>
            </a:r>
            <a:r>
              <a:rPr sz="2200" spc="-10" dirty="0">
                <a:latin typeface="Calibri"/>
                <a:cs typeface="Calibri"/>
              </a:rPr>
              <a:t>elimizdeki </a:t>
            </a:r>
            <a:r>
              <a:rPr sz="2200" spc="-5" dirty="0">
                <a:latin typeface="Calibri"/>
                <a:cs typeface="Calibri"/>
              </a:rPr>
              <a:t>veriyi </a:t>
            </a:r>
            <a:r>
              <a:rPr sz="2200" spc="-15" dirty="0">
                <a:latin typeface="Calibri"/>
                <a:cs typeface="Calibri"/>
              </a:rPr>
              <a:t>kullanarak </a:t>
            </a:r>
            <a:r>
              <a:rPr sz="2200" spc="-5" dirty="0">
                <a:latin typeface="Calibri"/>
                <a:cs typeface="Calibri"/>
              </a:rPr>
              <a:t>o veriden elden </a:t>
            </a:r>
            <a:r>
              <a:rPr sz="2200" spc="-10" dirty="0">
                <a:latin typeface="Calibri"/>
                <a:cs typeface="Calibri"/>
              </a:rPr>
              <a:t>geldiği  kadar </a:t>
            </a:r>
            <a:r>
              <a:rPr sz="2200" spc="-15" dirty="0">
                <a:latin typeface="Calibri"/>
                <a:cs typeface="Calibri"/>
              </a:rPr>
              <a:t>benzersiz </a:t>
            </a:r>
            <a:r>
              <a:rPr sz="2200" spc="-5" dirty="0">
                <a:latin typeface="Calibri"/>
                <a:cs typeface="Calibri"/>
              </a:rPr>
              <a:t>bir </a:t>
            </a:r>
            <a:r>
              <a:rPr sz="2200" spc="-15" dirty="0">
                <a:latin typeface="Calibri"/>
                <a:cs typeface="Calibri"/>
              </a:rPr>
              <a:t>tamsayı </a:t>
            </a:r>
            <a:r>
              <a:rPr sz="2200" spc="-5" dirty="0">
                <a:latin typeface="Calibri"/>
                <a:cs typeface="Calibri"/>
              </a:rPr>
              <a:t>elde etme</a:t>
            </a:r>
            <a:r>
              <a:rPr sz="2200" spc="45" dirty="0">
                <a:latin typeface="Calibri"/>
                <a:cs typeface="Calibri"/>
              </a:rPr>
              <a:t> </a:t>
            </a:r>
            <a:r>
              <a:rPr sz="2200" spc="-25" dirty="0">
                <a:latin typeface="Calibri"/>
                <a:cs typeface="Calibri"/>
              </a:rPr>
              <a:t>işlemidir.</a:t>
            </a:r>
            <a:endParaRPr sz="2200">
              <a:latin typeface="Calibri"/>
              <a:cs typeface="Calibri"/>
            </a:endParaRPr>
          </a:p>
          <a:p>
            <a:pPr>
              <a:lnSpc>
                <a:spcPct val="100000"/>
              </a:lnSpc>
              <a:spcBef>
                <a:spcPts val="35"/>
              </a:spcBef>
            </a:pPr>
            <a:endParaRPr sz="2950">
              <a:latin typeface="Times New Roman"/>
              <a:cs typeface="Times New Roman"/>
            </a:endParaRPr>
          </a:p>
          <a:p>
            <a:pPr marL="287020" marR="5080" indent="-274955">
              <a:lnSpc>
                <a:spcPts val="2380"/>
              </a:lnSpc>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5" dirty="0">
                <a:latin typeface="Calibri"/>
                <a:cs typeface="Calibri"/>
              </a:rPr>
              <a:t>Bu elde edilen </a:t>
            </a:r>
            <a:r>
              <a:rPr sz="2200" spc="-10" dirty="0">
                <a:latin typeface="Calibri"/>
                <a:cs typeface="Calibri"/>
              </a:rPr>
              <a:t>tamsayı, dizi şeklinde </a:t>
            </a:r>
            <a:r>
              <a:rPr sz="2200" spc="-5" dirty="0">
                <a:latin typeface="Calibri"/>
                <a:cs typeface="Calibri"/>
              </a:rPr>
              <a:t>tutulan verilerin indisi gibi  </a:t>
            </a:r>
            <a:r>
              <a:rPr sz="2200" spc="-15" dirty="0">
                <a:latin typeface="Calibri"/>
                <a:cs typeface="Calibri"/>
              </a:rPr>
              <a:t>kullanılarak </a:t>
            </a:r>
            <a:r>
              <a:rPr sz="2200" spc="-10" dirty="0">
                <a:latin typeface="Calibri"/>
                <a:cs typeface="Calibri"/>
              </a:rPr>
              <a:t>verilere </a:t>
            </a:r>
            <a:r>
              <a:rPr sz="2200" spc="-15" dirty="0">
                <a:latin typeface="Calibri"/>
                <a:cs typeface="Calibri"/>
              </a:rPr>
              <a:t>tek </a:t>
            </a:r>
            <a:r>
              <a:rPr sz="2200" spc="-20" dirty="0">
                <a:latin typeface="Calibri"/>
                <a:cs typeface="Calibri"/>
              </a:rPr>
              <a:t>seferde </a:t>
            </a:r>
            <a:r>
              <a:rPr sz="2200" spc="-5" dirty="0">
                <a:latin typeface="Calibri"/>
                <a:cs typeface="Calibri"/>
              </a:rPr>
              <a:t>erişmemizi</a:t>
            </a:r>
            <a:r>
              <a:rPr sz="2200" spc="90" dirty="0">
                <a:latin typeface="Calibri"/>
                <a:cs typeface="Calibri"/>
              </a:rPr>
              <a:t> </a:t>
            </a:r>
            <a:r>
              <a:rPr sz="2200" spc="-35" dirty="0">
                <a:latin typeface="Calibri"/>
                <a:cs typeface="Calibri"/>
              </a:rPr>
              <a:t>sağlar.</a:t>
            </a:r>
            <a:endParaRPr sz="2200">
              <a:latin typeface="Calibri"/>
              <a:cs typeface="Calibri"/>
            </a:endParaRPr>
          </a:p>
          <a:p>
            <a:pPr>
              <a:lnSpc>
                <a:spcPct val="100000"/>
              </a:lnSpc>
              <a:spcBef>
                <a:spcPts val="25"/>
              </a:spcBef>
            </a:pPr>
            <a:endParaRPr sz="2700">
              <a:latin typeface="Times New Roman"/>
              <a:cs typeface="Times New Roman"/>
            </a:endParaRPr>
          </a:p>
          <a:p>
            <a:pPr marL="12700">
              <a:lnSpc>
                <a:spcPct val="100000"/>
              </a:lnSpc>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5" dirty="0">
                <a:latin typeface="Calibri"/>
                <a:cs typeface="Calibri"/>
              </a:rPr>
              <a:t>Hasing </a:t>
            </a:r>
            <a:r>
              <a:rPr sz="2200" spc="-15" dirty="0">
                <a:latin typeface="Calibri"/>
                <a:cs typeface="Calibri"/>
              </a:rPr>
              <a:t>konusunu </a:t>
            </a:r>
            <a:r>
              <a:rPr sz="2200" spc="-5" dirty="0">
                <a:latin typeface="Calibri"/>
                <a:cs typeface="Calibri"/>
              </a:rPr>
              <a:t>alt </a:t>
            </a:r>
            <a:r>
              <a:rPr sz="2200" spc="-10" dirty="0">
                <a:latin typeface="Calibri"/>
                <a:cs typeface="Calibri"/>
              </a:rPr>
              <a:t>başlıklara </a:t>
            </a:r>
            <a:r>
              <a:rPr sz="2200" spc="-20" dirty="0">
                <a:latin typeface="Calibri"/>
                <a:cs typeface="Calibri"/>
              </a:rPr>
              <a:t>ayıracak</a:t>
            </a:r>
            <a:r>
              <a:rPr sz="2200" spc="-215" dirty="0">
                <a:latin typeface="Calibri"/>
                <a:cs typeface="Calibri"/>
              </a:rPr>
              <a:t> </a:t>
            </a:r>
            <a:r>
              <a:rPr sz="2200" spc="-10" dirty="0">
                <a:latin typeface="Calibri"/>
                <a:cs typeface="Calibri"/>
              </a:rPr>
              <a:t>olursak;</a:t>
            </a:r>
            <a:endParaRPr sz="2200">
              <a:latin typeface="Calibri"/>
              <a:cs typeface="Calibri"/>
            </a:endParaRPr>
          </a:p>
          <a:p>
            <a:pPr marL="309880">
              <a:lnSpc>
                <a:spcPct val="100000"/>
              </a:lnSpc>
              <a:spcBef>
                <a:spcPts val="24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Hashing</a:t>
            </a:r>
            <a:r>
              <a:rPr sz="2000" b="1" spc="-10" dirty="0">
                <a:latin typeface="Calibri"/>
                <a:cs typeface="Calibri"/>
              </a:rPr>
              <a:t> </a:t>
            </a:r>
            <a:r>
              <a:rPr sz="2000" b="1" spc="-5" dirty="0">
                <a:latin typeface="Calibri"/>
                <a:cs typeface="Calibri"/>
              </a:rPr>
              <a:t>Fonksiyonu</a:t>
            </a:r>
            <a:endParaRPr sz="2000">
              <a:latin typeface="Calibri"/>
              <a:cs typeface="Calibri"/>
            </a:endParaRPr>
          </a:p>
          <a:p>
            <a:pPr marL="309880">
              <a:lnSpc>
                <a:spcPct val="100000"/>
              </a:lnSpc>
              <a:spcBef>
                <a:spcPts val="24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spc="-5" dirty="0">
                <a:latin typeface="Calibri"/>
                <a:cs typeface="Calibri"/>
              </a:rPr>
              <a:t>Hash</a:t>
            </a:r>
            <a:r>
              <a:rPr sz="2000" b="1" spc="5" dirty="0">
                <a:latin typeface="Calibri"/>
                <a:cs typeface="Calibri"/>
              </a:rPr>
              <a:t> </a:t>
            </a:r>
            <a:r>
              <a:rPr sz="2000" b="1" spc="-25" dirty="0">
                <a:latin typeface="Calibri"/>
                <a:cs typeface="Calibri"/>
              </a:rPr>
              <a:t>Tablosu</a:t>
            </a:r>
            <a:endParaRPr sz="2000">
              <a:latin typeface="Calibri"/>
              <a:cs typeface="Calibri"/>
            </a:endParaRPr>
          </a:p>
          <a:p>
            <a:pPr marL="309880">
              <a:lnSpc>
                <a:spcPct val="100000"/>
              </a:lnSpc>
              <a:spcBef>
                <a:spcPts val="2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spc="-5" dirty="0">
                <a:latin typeface="Calibri"/>
                <a:cs typeface="Calibri"/>
              </a:rPr>
              <a:t>Çakışma</a:t>
            </a:r>
            <a:r>
              <a:rPr sz="2000" b="1" spc="5" dirty="0">
                <a:latin typeface="Calibri"/>
                <a:cs typeface="Calibri"/>
              </a:rPr>
              <a:t> </a:t>
            </a:r>
            <a:r>
              <a:rPr sz="2000" b="1" dirty="0">
                <a:latin typeface="Calibri"/>
                <a:cs typeface="Calibri"/>
              </a:rPr>
              <a:t>(collision)</a:t>
            </a:r>
            <a:endParaRPr sz="2000">
              <a:latin typeface="Calibri"/>
              <a:cs typeface="Calibri"/>
            </a:endParaRPr>
          </a:p>
        </p:txBody>
      </p:sp>
    </p:spTree>
    <p:extLst>
      <p:ext uri="{BB962C8B-B14F-4D97-AF65-F5344CB8AC3E}">
        <p14:creationId xmlns:p14="http://schemas.microsoft.com/office/powerpoint/2010/main" val="30208502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755390" cy="574040"/>
          </a:xfrm>
          <a:prstGeom prst="rect">
            <a:avLst/>
          </a:prstGeom>
        </p:spPr>
        <p:txBody>
          <a:bodyPr vert="horz" wrap="square" lIns="0" tIns="12700" rIns="0" bIns="0" rtlCol="0" anchor="t">
            <a:spAutoFit/>
          </a:bodyPr>
          <a:lstStyle/>
          <a:p>
            <a:pPr marL="12700">
              <a:lnSpc>
                <a:spcPct val="100000"/>
              </a:lnSpc>
              <a:spcBef>
                <a:spcPts val="100"/>
              </a:spcBef>
            </a:pPr>
            <a:r>
              <a:rPr sz="3600" dirty="0"/>
              <a:t>HASHING</a:t>
            </a:r>
            <a:r>
              <a:rPr sz="3600" spc="-50" dirty="0"/>
              <a:t> </a:t>
            </a:r>
            <a:r>
              <a:rPr sz="3600" dirty="0"/>
              <a:t>(</a:t>
            </a:r>
            <a:r>
              <a:rPr lang="tr-TR" sz="3600" dirty="0"/>
              <a:t>ÇIRPMA</a:t>
            </a:r>
            <a:r>
              <a:rPr sz="3600" dirty="0"/>
              <a:t>)</a:t>
            </a:r>
          </a:p>
        </p:txBody>
      </p:sp>
      <p:sp>
        <p:nvSpPr>
          <p:cNvPr id="25" name="object 25"/>
          <p:cNvSpPr txBox="1"/>
          <p:nvPr/>
        </p:nvSpPr>
        <p:spPr>
          <a:xfrm>
            <a:off x="1190650" y="1938114"/>
            <a:ext cx="5640705" cy="4486910"/>
          </a:xfrm>
          <a:prstGeom prst="rect">
            <a:avLst/>
          </a:prstGeom>
        </p:spPr>
        <p:txBody>
          <a:bodyPr vert="horz" wrap="square" lIns="0" tIns="46355" rIns="0" bIns="0" rtlCol="0">
            <a:spAutoFit/>
          </a:bodyPr>
          <a:lstStyle/>
          <a:p>
            <a:pPr marL="12700">
              <a:lnSpc>
                <a:spcPct val="100000"/>
              </a:lnSpc>
              <a:spcBef>
                <a:spcPts val="365"/>
              </a:spcBef>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b="1" spc="-10" dirty="0">
                <a:latin typeface="Calibri"/>
                <a:cs typeface="Calibri"/>
              </a:rPr>
              <a:t>Hash</a:t>
            </a:r>
            <a:r>
              <a:rPr sz="2200" b="1" spc="-175" dirty="0">
                <a:latin typeface="Calibri"/>
                <a:cs typeface="Calibri"/>
              </a:rPr>
              <a:t> </a:t>
            </a:r>
            <a:r>
              <a:rPr sz="2200" b="1" spc="-10" dirty="0">
                <a:latin typeface="Calibri"/>
                <a:cs typeface="Calibri"/>
              </a:rPr>
              <a:t>Fonksiyonları</a:t>
            </a:r>
            <a:endParaRPr sz="2200">
              <a:latin typeface="Calibri"/>
              <a:cs typeface="Calibri"/>
            </a:endParaRPr>
          </a:p>
          <a:p>
            <a:pPr marL="309245">
              <a:lnSpc>
                <a:spcPct val="100000"/>
              </a:lnSpc>
              <a:spcBef>
                <a:spcPts val="245"/>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Selecting Digits- Rakam</a:t>
            </a:r>
            <a:r>
              <a:rPr sz="2000" spc="20" dirty="0">
                <a:latin typeface="Calibri"/>
                <a:cs typeface="Calibri"/>
              </a:rPr>
              <a:t> </a:t>
            </a:r>
            <a:r>
              <a:rPr sz="2000" spc="-5" dirty="0">
                <a:latin typeface="Calibri"/>
                <a:cs typeface="Calibri"/>
              </a:rPr>
              <a:t>seçme</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Folding </a:t>
            </a:r>
            <a:r>
              <a:rPr sz="2000" spc="-5" dirty="0">
                <a:latin typeface="Calibri"/>
                <a:cs typeface="Calibri"/>
              </a:rPr>
              <a:t>(shift folding, </a:t>
            </a:r>
            <a:r>
              <a:rPr sz="2000" dirty="0">
                <a:latin typeface="Calibri"/>
                <a:cs typeface="Calibri"/>
              </a:rPr>
              <a:t>boundary</a:t>
            </a:r>
            <a:r>
              <a:rPr sz="2000" spc="-5" dirty="0">
                <a:latin typeface="Calibri"/>
                <a:cs typeface="Calibri"/>
              </a:rPr>
              <a:t> </a:t>
            </a:r>
            <a:r>
              <a:rPr sz="2000" spc="-10" dirty="0">
                <a:latin typeface="Calibri"/>
                <a:cs typeface="Calibri"/>
              </a:rPr>
              <a:t>folding)-Katlama</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Division-Bölme</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Mid-Square-Orta-Kare</a:t>
            </a:r>
            <a:endParaRPr sz="2000">
              <a:latin typeface="Calibri"/>
              <a:cs typeface="Calibri"/>
            </a:endParaRPr>
          </a:p>
          <a:p>
            <a:pPr marL="309245">
              <a:lnSpc>
                <a:spcPct val="100000"/>
              </a:lnSpc>
              <a:spcBef>
                <a:spcPts val="244"/>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Extraction-Çıkarım</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Radix </a:t>
            </a:r>
            <a:r>
              <a:rPr sz="2000" spc="-20" dirty="0">
                <a:latin typeface="Calibri"/>
                <a:cs typeface="Calibri"/>
              </a:rPr>
              <a:t>Transformation- </a:t>
            </a:r>
            <a:r>
              <a:rPr sz="2000" spc="-35" dirty="0">
                <a:latin typeface="Calibri"/>
                <a:cs typeface="Calibri"/>
              </a:rPr>
              <a:t>Taban</a:t>
            </a:r>
            <a:r>
              <a:rPr sz="2000" spc="10" dirty="0">
                <a:latin typeface="Calibri"/>
                <a:cs typeface="Calibri"/>
              </a:rPr>
              <a:t> </a:t>
            </a:r>
            <a:r>
              <a:rPr sz="2000" spc="-5" dirty="0">
                <a:latin typeface="Calibri"/>
                <a:cs typeface="Calibri"/>
              </a:rPr>
              <a:t>Dönüşüm</a:t>
            </a:r>
            <a:endParaRPr sz="2000">
              <a:latin typeface="Calibri"/>
              <a:cs typeface="Calibri"/>
            </a:endParaRPr>
          </a:p>
          <a:p>
            <a:pPr>
              <a:lnSpc>
                <a:spcPct val="100000"/>
              </a:lnSpc>
              <a:spcBef>
                <a:spcPts val="50"/>
              </a:spcBef>
            </a:pPr>
            <a:endParaRPr sz="2700">
              <a:latin typeface="Times New Roman"/>
              <a:cs typeface="Times New Roman"/>
            </a:endParaRPr>
          </a:p>
          <a:p>
            <a:pPr marL="12700">
              <a:lnSpc>
                <a:spcPct val="100000"/>
              </a:lnSpc>
              <a:spcBef>
                <a:spcPts val="5"/>
              </a:spcBef>
              <a:tabLst>
                <a:tab pos="350520" algn="l"/>
              </a:tabLst>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b="1" spc="-10" dirty="0">
                <a:latin typeface="Calibri"/>
                <a:cs typeface="Calibri"/>
              </a:rPr>
              <a:t>Çakışma </a:t>
            </a:r>
            <a:r>
              <a:rPr sz="2200" b="1" spc="-5" dirty="0">
                <a:latin typeface="Calibri"/>
                <a:cs typeface="Calibri"/>
              </a:rPr>
              <a:t>(Collision) </a:t>
            </a:r>
            <a:r>
              <a:rPr sz="2200" b="1" spc="-15" dirty="0">
                <a:latin typeface="Calibri"/>
                <a:cs typeface="Calibri"/>
              </a:rPr>
              <a:t>ve</a:t>
            </a:r>
            <a:r>
              <a:rPr sz="2200" b="1" spc="10" dirty="0">
                <a:latin typeface="Calibri"/>
                <a:cs typeface="Calibri"/>
              </a:rPr>
              <a:t> </a:t>
            </a:r>
            <a:r>
              <a:rPr sz="2200" b="1" spc="-10" dirty="0">
                <a:latin typeface="Calibri"/>
                <a:cs typeface="Calibri"/>
              </a:rPr>
              <a:t>çözümler</a:t>
            </a:r>
            <a:endParaRPr sz="2200">
              <a:latin typeface="Calibri"/>
              <a:cs typeface="Calibri"/>
            </a:endParaRPr>
          </a:p>
          <a:p>
            <a:pPr marL="309245">
              <a:lnSpc>
                <a:spcPct val="100000"/>
              </a:lnSpc>
              <a:spcBef>
                <a:spcPts val="25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Linear </a:t>
            </a:r>
            <a:r>
              <a:rPr sz="2000" spc="-10" dirty="0">
                <a:latin typeface="Calibri"/>
                <a:cs typeface="Calibri"/>
              </a:rPr>
              <a:t>Probing- </a:t>
            </a:r>
            <a:r>
              <a:rPr sz="2000" dirty="0">
                <a:latin typeface="Calibri"/>
                <a:cs typeface="Calibri"/>
              </a:rPr>
              <a:t>Doğrusal</a:t>
            </a:r>
            <a:r>
              <a:rPr sz="2000" spc="-15" dirty="0">
                <a:latin typeface="Calibri"/>
                <a:cs typeface="Calibri"/>
              </a:rPr>
              <a:t> </a:t>
            </a:r>
            <a:r>
              <a:rPr sz="2000" spc="-5" dirty="0">
                <a:latin typeface="Calibri"/>
                <a:cs typeface="Calibri"/>
              </a:rPr>
              <a:t>doldurma</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Double Hashing- Çift</a:t>
            </a:r>
            <a:r>
              <a:rPr sz="2000" spc="-20" dirty="0">
                <a:latin typeface="Calibri"/>
                <a:cs typeface="Calibri"/>
              </a:rPr>
              <a:t> </a:t>
            </a:r>
            <a:r>
              <a:rPr sz="2000" spc="-10" dirty="0">
                <a:latin typeface="Calibri"/>
                <a:cs typeface="Calibri"/>
              </a:rPr>
              <a:t>Kırpma</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Quadratic Probing-Kuadratik</a:t>
            </a:r>
            <a:r>
              <a:rPr sz="2000" spc="15" dirty="0">
                <a:latin typeface="Calibri"/>
                <a:cs typeface="Calibri"/>
              </a:rPr>
              <a:t> </a:t>
            </a:r>
            <a:r>
              <a:rPr sz="2000" spc="-5" dirty="0">
                <a:latin typeface="Calibri"/>
                <a:cs typeface="Calibri"/>
              </a:rPr>
              <a:t>Doldurma</a:t>
            </a:r>
            <a:endParaRPr sz="2000">
              <a:latin typeface="Calibri"/>
              <a:cs typeface="Calibri"/>
            </a:endParaRPr>
          </a:p>
          <a:p>
            <a:pPr marL="309245">
              <a:lnSpc>
                <a:spcPct val="100000"/>
              </a:lnSpc>
              <a:spcBef>
                <a:spcPts val="240"/>
              </a:spcBef>
              <a:tabLst>
                <a:tab pos="640080" algn="l"/>
              </a:tabLst>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Chaining-Zincirleme</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defPPr>
              <a:defRPr lang="tr-TR"/>
            </a:defPPr>
            <a:lvl1pPr marL="12700">
              <a:lnSpc>
                <a:spcPct val="100000"/>
              </a:lnSpc>
              <a:spcBef>
                <a:spcPts val="100"/>
              </a:spcBef>
              <a:defRPr sz="1200" spc="-5">
                <a:solidFill>
                  <a:srgbClr val="FDFDFD"/>
                </a:solidFill>
                <a:latin typeface="Arial"/>
                <a:cs typeface="Arial"/>
              </a:defRPr>
            </a:lvl1pPr>
          </a:lstStyle>
          <a:p>
            <a:r>
              <a:rPr dirty="0"/>
              <a:t>40</a:t>
            </a:r>
          </a:p>
        </p:txBody>
      </p:sp>
    </p:spTree>
    <p:extLst>
      <p:ext uri="{BB962C8B-B14F-4D97-AF65-F5344CB8AC3E}">
        <p14:creationId xmlns:p14="http://schemas.microsoft.com/office/powerpoint/2010/main" val="1314668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1811655" cy="574040"/>
          </a:xfrm>
          <a:prstGeom prst="rect">
            <a:avLst/>
          </a:prstGeom>
        </p:spPr>
        <p:txBody>
          <a:bodyPr vert="horz" wrap="square" lIns="0" tIns="12700" rIns="0" bIns="0" rtlCol="0">
            <a:spAutoFit/>
          </a:bodyPr>
          <a:lstStyle/>
          <a:p>
            <a:pPr marL="12700">
              <a:lnSpc>
                <a:spcPct val="100000"/>
              </a:lnSpc>
              <a:spcBef>
                <a:spcPts val="100"/>
              </a:spcBef>
            </a:pPr>
            <a:r>
              <a:rPr sz="3600" dirty="0"/>
              <a:t>HASHI</a:t>
            </a:r>
            <a:r>
              <a:rPr sz="3600" spc="10" dirty="0"/>
              <a:t>N</a:t>
            </a:r>
            <a:r>
              <a:rPr sz="3600" dirty="0"/>
              <a:t>G</a:t>
            </a:r>
            <a:endParaRPr sz="3600"/>
          </a:p>
        </p:txBody>
      </p:sp>
      <p:sp>
        <p:nvSpPr>
          <p:cNvPr id="25" name="object 25"/>
          <p:cNvSpPr txBox="1"/>
          <p:nvPr/>
        </p:nvSpPr>
        <p:spPr>
          <a:xfrm>
            <a:off x="976071" y="1916658"/>
            <a:ext cx="7146290" cy="3683635"/>
          </a:xfrm>
          <a:prstGeom prst="rect">
            <a:avLst/>
          </a:prstGeom>
        </p:spPr>
        <p:txBody>
          <a:bodyPr vert="horz" wrap="square" lIns="0" tIns="12700" rIns="0" bIns="0" rtlCol="0" anchor="t">
            <a:spAutoFit/>
          </a:bodyPr>
          <a:lstStyle/>
          <a:p>
            <a:pPr marL="285115" marR="219075" indent="-273050" algn="just">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Arama </a:t>
            </a:r>
            <a:r>
              <a:rPr sz="2000" spc="-5" dirty="0">
                <a:latin typeface="Calibri"/>
                <a:cs typeface="Calibri"/>
              </a:rPr>
              <a:t>metotlarında </a:t>
            </a:r>
            <a:r>
              <a:rPr sz="2000" spc="-10" dirty="0">
                <a:latin typeface="Calibri"/>
                <a:cs typeface="Calibri"/>
              </a:rPr>
              <a:t>temel </a:t>
            </a:r>
            <a:r>
              <a:rPr sz="2000" spc="-5" dirty="0">
                <a:latin typeface="Calibri"/>
                <a:cs typeface="Calibri"/>
              </a:rPr>
              <a:t>işlem anahtarları </a:t>
            </a:r>
            <a:r>
              <a:rPr sz="2000" spc="-20" dirty="0">
                <a:latin typeface="Calibri"/>
                <a:cs typeface="Calibri"/>
              </a:rPr>
              <a:t>karşılaştırmaktır. </a:t>
            </a:r>
            <a:r>
              <a:rPr sz="2000" dirty="0">
                <a:latin typeface="Calibri"/>
                <a:cs typeface="Calibri"/>
              </a:rPr>
              <a:t>Bir  </a:t>
            </a:r>
            <a:r>
              <a:rPr sz="2000" spc="-5" dirty="0">
                <a:latin typeface="Calibri"/>
                <a:cs typeface="Calibri"/>
              </a:rPr>
              <a:t>anahtarın tablo içerisinde </a:t>
            </a:r>
            <a:r>
              <a:rPr sz="2000" dirty="0">
                <a:latin typeface="Calibri"/>
                <a:cs typeface="Calibri"/>
              </a:rPr>
              <a:t>bulunduğu </a:t>
            </a:r>
            <a:r>
              <a:rPr sz="2000" spc="-10" dirty="0">
                <a:latin typeface="Calibri"/>
                <a:cs typeface="Calibri"/>
              </a:rPr>
              <a:t>pozisyona </a:t>
            </a:r>
            <a:r>
              <a:rPr sz="2000" spc="-15" dirty="0">
                <a:latin typeface="Calibri"/>
                <a:cs typeface="Calibri"/>
              </a:rPr>
              <a:t>ulaşıncaya </a:t>
            </a:r>
            <a:r>
              <a:rPr sz="2000" spc="-10" dirty="0">
                <a:latin typeface="Calibri"/>
                <a:cs typeface="Calibri"/>
              </a:rPr>
              <a:t>kadar  arama </a:t>
            </a:r>
            <a:r>
              <a:rPr sz="2000" spc="-5" dirty="0">
                <a:latin typeface="Calibri"/>
                <a:cs typeface="Calibri"/>
              </a:rPr>
              <a:t>işlemine </a:t>
            </a:r>
            <a:r>
              <a:rPr sz="2000" spc="-10" dirty="0">
                <a:latin typeface="Calibri"/>
                <a:cs typeface="Calibri"/>
              </a:rPr>
              <a:t>devam</a:t>
            </a:r>
            <a:r>
              <a:rPr sz="2000" spc="20" dirty="0">
                <a:latin typeface="Calibri"/>
                <a:cs typeface="Calibri"/>
              </a:rPr>
              <a:t> </a:t>
            </a:r>
            <a:r>
              <a:rPr sz="2000" spc="-35" dirty="0">
                <a:latin typeface="Calibri"/>
                <a:cs typeface="Calibri"/>
              </a:rPr>
              <a:t>edilir.</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Hash </a:t>
            </a:r>
            <a:r>
              <a:rPr sz="2000" spc="-10" dirty="0">
                <a:latin typeface="Calibri"/>
                <a:cs typeface="Calibri"/>
              </a:rPr>
              <a:t>fonksiyonuyla </a:t>
            </a:r>
            <a:r>
              <a:rPr sz="2000" spc="-5" dirty="0">
                <a:latin typeface="Calibri"/>
                <a:cs typeface="Calibri"/>
              </a:rPr>
              <a:t>aranan anahtar </a:t>
            </a:r>
            <a:r>
              <a:rPr sz="2000" dirty="0">
                <a:latin typeface="Calibri"/>
                <a:cs typeface="Calibri"/>
              </a:rPr>
              <a:t>elemana doğrudan</a:t>
            </a:r>
            <a:endParaRPr sz="2000">
              <a:latin typeface="Calibri"/>
              <a:cs typeface="Calibri"/>
            </a:endParaRPr>
          </a:p>
          <a:p>
            <a:pPr marL="285115" marR="248920">
              <a:lnSpc>
                <a:spcPct val="110000"/>
              </a:lnSpc>
            </a:pPr>
            <a:r>
              <a:rPr sz="2000" spc="-15" dirty="0">
                <a:latin typeface="Calibri"/>
                <a:cs typeface="Calibri"/>
              </a:rPr>
              <a:t>erişilebilmektedir. </a:t>
            </a:r>
            <a:r>
              <a:rPr sz="2000" spc="-5" dirty="0">
                <a:latin typeface="Calibri"/>
                <a:cs typeface="Calibri"/>
              </a:rPr>
              <a:t>Hash </a:t>
            </a:r>
            <a:r>
              <a:rPr sz="2000" spc="-15" dirty="0">
                <a:latin typeface="Calibri"/>
                <a:cs typeface="Calibri"/>
              </a:rPr>
              <a:t>fonksiyonu </a:t>
            </a:r>
            <a:r>
              <a:rPr sz="2000" spc="-5" dirty="0">
                <a:latin typeface="Calibri"/>
                <a:cs typeface="Calibri"/>
              </a:rPr>
              <a:t>bir anahtar bilgisinin tabloda  </a:t>
            </a:r>
            <a:r>
              <a:rPr sz="2000" dirty="0">
                <a:latin typeface="Calibri"/>
                <a:cs typeface="Calibri"/>
              </a:rPr>
              <a:t>bulunduğu </a:t>
            </a:r>
            <a:r>
              <a:rPr sz="2000" spc="-5" dirty="0">
                <a:latin typeface="Calibri"/>
                <a:cs typeface="Calibri"/>
              </a:rPr>
              <a:t>indeksi</a:t>
            </a:r>
            <a:r>
              <a:rPr sz="2000" spc="-55" dirty="0">
                <a:latin typeface="Calibri"/>
                <a:cs typeface="Calibri"/>
              </a:rPr>
              <a:t> </a:t>
            </a:r>
            <a:r>
              <a:rPr sz="2000" spc="-15" dirty="0">
                <a:latin typeface="Calibri"/>
                <a:cs typeface="Calibri"/>
              </a:rPr>
              <a:t>hesaplamaktadır.</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solidFill>
                  <a:srgbClr val="0000FF"/>
                </a:solidFill>
                <a:latin typeface="Calibri"/>
                <a:cs typeface="Calibri"/>
              </a:rPr>
              <a:t>Open </a:t>
            </a:r>
            <a:r>
              <a:rPr sz="2000" spc="-5" dirty="0">
                <a:solidFill>
                  <a:srgbClr val="0000FF"/>
                </a:solidFill>
                <a:latin typeface="Calibri"/>
                <a:cs typeface="Calibri"/>
              </a:rPr>
              <a:t>hashing </a:t>
            </a:r>
            <a:r>
              <a:rPr sz="2000" dirty="0">
                <a:solidFill>
                  <a:srgbClr val="0000FF"/>
                </a:solidFill>
                <a:latin typeface="Calibri"/>
                <a:cs typeface="Calibri"/>
              </a:rPr>
              <a:t>(</a:t>
            </a:r>
            <a:r>
              <a:rPr sz="2000" dirty="0" err="1">
                <a:solidFill>
                  <a:srgbClr val="0000FF"/>
                </a:solidFill>
                <a:latin typeface="Calibri"/>
                <a:cs typeface="Calibri"/>
              </a:rPr>
              <a:t>Açık</a:t>
            </a:r>
            <a:r>
              <a:rPr sz="2000" dirty="0">
                <a:solidFill>
                  <a:srgbClr val="0000FF"/>
                </a:solidFill>
                <a:latin typeface="Calibri"/>
                <a:cs typeface="Calibri"/>
              </a:rPr>
              <a:t> </a:t>
            </a:r>
            <a:r>
              <a:rPr lang="tr-TR" sz="2000" dirty="0">
                <a:solidFill>
                  <a:srgbClr val="0000FF"/>
                </a:solidFill>
                <a:latin typeface="Calibri"/>
                <a:cs typeface="Calibri"/>
              </a:rPr>
              <a:t>çırpma</a:t>
            </a:r>
            <a:r>
              <a:rPr sz="2000" dirty="0">
                <a:solidFill>
                  <a:srgbClr val="0000FF"/>
                </a:solidFill>
                <a:latin typeface="Calibri"/>
                <a:cs typeface="Calibri"/>
              </a:rPr>
              <a:t>): </a:t>
            </a:r>
            <a:r>
              <a:rPr sz="2000" spc="-10" dirty="0" err="1">
                <a:latin typeface="Calibri"/>
                <a:cs typeface="Calibri"/>
              </a:rPr>
              <a:t>Potansiyel</a:t>
            </a:r>
            <a:r>
              <a:rPr sz="2000" spc="-10" dirty="0">
                <a:latin typeface="Calibri"/>
                <a:cs typeface="Calibri"/>
              </a:rPr>
              <a:t> </a:t>
            </a:r>
            <a:r>
              <a:rPr sz="2000" spc="-10" dirty="0" err="1">
                <a:latin typeface="Calibri"/>
                <a:cs typeface="Calibri"/>
              </a:rPr>
              <a:t>olarak</a:t>
            </a:r>
            <a:r>
              <a:rPr sz="2000" spc="-10" dirty="0">
                <a:latin typeface="Calibri"/>
                <a:cs typeface="Calibri"/>
              </a:rPr>
              <a:t> </a:t>
            </a:r>
            <a:r>
              <a:rPr sz="2000" spc="-5" dirty="0" err="1">
                <a:latin typeface="Calibri"/>
                <a:cs typeface="Calibri"/>
              </a:rPr>
              <a:t>limitsiz</a:t>
            </a:r>
            <a:r>
              <a:rPr sz="2000" spc="-5" dirty="0">
                <a:latin typeface="Calibri"/>
                <a:cs typeface="Calibri"/>
              </a:rPr>
              <a:t> </a:t>
            </a:r>
            <a:r>
              <a:rPr sz="2000" dirty="0" err="1">
                <a:latin typeface="Calibri"/>
                <a:cs typeface="Calibri"/>
              </a:rPr>
              <a:t>alan</a:t>
            </a:r>
            <a:r>
              <a:rPr sz="2000" spc="55" dirty="0">
                <a:latin typeface="Calibri"/>
                <a:cs typeface="Calibri"/>
              </a:rPr>
              <a:t> </a:t>
            </a:r>
            <a:r>
              <a:rPr sz="2000" spc="-30" dirty="0">
                <a:latin typeface="Calibri"/>
                <a:cs typeface="Calibri"/>
              </a:rPr>
              <a:t>kullanır.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solidFill>
                  <a:srgbClr val="0000FF"/>
                </a:solidFill>
                <a:latin typeface="Calibri"/>
                <a:cs typeface="Calibri"/>
              </a:rPr>
              <a:t>Closed hashing (</a:t>
            </a:r>
            <a:r>
              <a:rPr sz="2000" spc="-5" dirty="0" err="1">
                <a:solidFill>
                  <a:srgbClr val="0000FF"/>
                </a:solidFill>
                <a:latin typeface="Calibri"/>
                <a:cs typeface="Calibri"/>
              </a:rPr>
              <a:t>Kapalı</a:t>
            </a:r>
            <a:r>
              <a:rPr sz="2000" spc="-5" dirty="0">
                <a:solidFill>
                  <a:srgbClr val="0000FF"/>
                </a:solidFill>
                <a:latin typeface="Calibri"/>
                <a:cs typeface="Calibri"/>
              </a:rPr>
              <a:t> </a:t>
            </a:r>
            <a:r>
              <a:rPr lang="tr-TR" sz="2000" spc="-5" dirty="0">
                <a:solidFill>
                  <a:srgbClr val="0000FF"/>
                </a:solidFill>
                <a:latin typeface="Calibri"/>
                <a:cs typeface="Calibri"/>
              </a:rPr>
              <a:t>ç</a:t>
            </a:r>
            <a:r>
              <a:rPr lang="tr-TR" sz="2000" dirty="0">
                <a:solidFill>
                  <a:srgbClr val="0000FF"/>
                </a:solidFill>
                <a:latin typeface="Calibri"/>
                <a:cs typeface="Calibri"/>
              </a:rPr>
              <a:t>ırpma</a:t>
            </a:r>
            <a:r>
              <a:rPr sz="2000" dirty="0">
                <a:solidFill>
                  <a:srgbClr val="0000FF"/>
                </a:solidFill>
                <a:latin typeface="Calibri"/>
                <a:cs typeface="Calibri"/>
              </a:rPr>
              <a:t>): </a:t>
            </a:r>
            <a:r>
              <a:rPr sz="2000" spc="-5" dirty="0">
                <a:latin typeface="Calibri"/>
                <a:cs typeface="Calibri"/>
              </a:rPr>
              <a:t>Bilgi </a:t>
            </a:r>
            <a:r>
              <a:rPr sz="2000" spc="-20" dirty="0" err="1">
                <a:latin typeface="Calibri"/>
                <a:cs typeface="Calibri"/>
              </a:rPr>
              <a:t>kaydı</a:t>
            </a:r>
            <a:r>
              <a:rPr sz="2000" spc="-20" dirty="0">
                <a:latin typeface="Calibri"/>
                <a:cs typeface="Calibri"/>
              </a:rPr>
              <a:t> </a:t>
            </a:r>
            <a:r>
              <a:rPr sz="2000" dirty="0">
                <a:latin typeface="Calibri"/>
                <a:cs typeface="Calibri"/>
              </a:rPr>
              <a:t>için </a:t>
            </a:r>
            <a:r>
              <a:rPr sz="2000" spc="-5" dirty="0">
                <a:latin typeface="Calibri"/>
                <a:cs typeface="Calibri"/>
              </a:rPr>
              <a:t>sabit </a:t>
            </a:r>
            <a:r>
              <a:rPr sz="2000" dirty="0">
                <a:latin typeface="Calibri"/>
                <a:cs typeface="Calibri"/>
              </a:rPr>
              <a:t>alan</a:t>
            </a:r>
            <a:r>
              <a:rPr sz="2000" spc="40" dirty="0">
                <a:latin typeface="Calibri"/>
                <a:cs typeface="Calibri"/>
              </a:rPr>
              <a:t> </a:t>
            </a:r>
            <a:r>
              <a:rPr sz="2000" spc="-30" dirty="0">
                <a:latin typeface="Calibri"/>
                <a:cs typeface="Calibri"/>
              </a:rPr>
              <a:t>kullanır.</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41</a:t>
            </a:r>
            <a:endParaRPr sz="1200">
              <a:latin typeface="Arial"/>
              <a:cs typeface="Arial"/>
            </a:endParaRPr>
          </a:p>
        </p:txBody>
      </p:sp>
    </p:spTree>
    <p:extLst>
      <p:ext uri="{BB962C8B-B14F-4D97-AF65-F5344CB8AC3E}">
        <p14:creationId xmlns:p14="http://schemas.microsoft.com/office/powerpoint/2010/main" val="334300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6115050" cy="574040"/>
          </a:xfrm>
          <a:prstGeom prst="rect">
            <a:avLst/>
          </a:prstGeom>
        </p:spPr>
        <p:txBody>
          <a:bodyPr vert="horz" wrap="square" lIns="0" tIns="12700" rIns="0" bIns="0" rtlCol="0">
            <a:spAutoFit/>
          </a:bodyPr>
          <a:lstStyle/>
          <a:p>
            <a:pPr marL="12700">
              <a:lnSpc>
                <a:spcPct val="100000"/>
              </a:lnSpc>
              <a:spcBef>
                <a:spcPts val="100"/>
              </a:spcBef>
            </a:pPr>
            <a:r>
              <a:rPr sz="3600" dirty="0"/>
              <a:t>HASHING </a:t>
            </a:r>
            <a:r>
              <a:rPr sz="3600" spc="-5" dirty="0"/>
              <a:t>(Kırpma </a:t>
            </a:r>
            <a:r>
              <a:rPr sz="3600" spc="-30" dirty="0"/>
              <a:t>veya </a:t>
            </a:r>
            <a:r>
              <a:rPr sz="3600" dirty="0"/>
              <a:t>Çırpma</a:t>
            </a:r>
            <a:r>
              <a:rPr sz="3600" spc="-30" dirty="0"/>
              <a:t> </a:t>
            </a:r>
            <a:r>
              <a:rPr sz="3600" dirty="0"/>
              <a:t>)</a:t>
            </a:r>
            <a:endParaRPr sz="3600"/>
          </a:p>
        </p:txBody>
      </p:sp>
      <p:sp>
        <p:nvSpPr>
          <p:cNvPr id="25" name="object 25"/>
          <p:cNvSpPr txBox="1"/>
          <p:nvPr/>
        </p:nvSpPr>
        <p:spPr>
          <a:xfrm>
            <a:off x="976071" y="1916658"/>
            <a:ext cx="7141845" cy="3013075"/>
          </a:xfrm>
          <a:prstGeom prst="rect">
            <a:avLst/>
          </a:prstGeom>
        </p:spPr>
        <p:txBody>
          <a:bodyPr vert="horz" wrap="square" lIns="0" tIns="12700" rIns="0" bIns="0" rtlCol="0">
            <a:spAutoFit/>
          </a:bodyPr>
          <a:lstStyle/>
          <a:p>
            <a:pPr marL="285115" marR="50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Boyutu N </a:t>
            </a:r>
            <a:r>
              <a:rPr sz="2000" spc="-5" dirty="0">
                <a:latin typeface="Calibri"/>
                <a:cs typeface="Calibri"/>
              </a:rPr>
              <a:t>olan bir tabloda, hash </a:t>
            </a:r>
            <a:r>
              <a:rPr sz="2000" spc="-15" dirty="0">
                <a:latin typeface="Calibri"/>
                <a:cs typeface="Calibri"/>
              </a:rPr>
              <a:t>fonksiyonu </a:t>
            </a:r>
            <a:r>
              <a:rPr sz="2000" spc="-5" dirty="0">
                <a:latin typeface="Calibri"/>
                <a:cs typeface="Calibri"/>
              </a:rPr>
              <a:t>(h(x)) bir </a:t>
            </a:r>
            <a:r>
              <a:rPr sz="2000" dirty="0">
                <a:latin typeface="Calibri"/>
                <a:cs typeface="Calibri"/>
              </a:rPr>
              <a:t>x </a:t>
            </a:r>
            <a:r>
              <a:rPr sz="2000" spc="-5" dirty="0">
                <a:latin typeface="Calibri"/>
                <a:cs typeface="Calibri"/>
              </a:rPr>
              <a:t>anahtarını </a:t>
            </a:r>
            <a:r>
              <a:rPr sz="2000" dirty="0">
                <a:latin typeface="Calibri"/>
                <a:cs typeface="Calibri"/>
              </a:rPr>
              <a:t>0  </a:t>
            </a:r>
            <a:r>
              <a:rPr sz="2000" spc="-5" dirty="0">
                <a:latin typeface="Calibri"/>
                <a:cs typeface="Calibri"/>
              </a:rPr>
              <a:t>ile </a:t>
            </a:r>
            <a:r>
              <a:rPr sz="2000" dirty="0">
                <a:latin typeface="Calibri"/>
                <a:cs typeface="Calibri"/>
              </a:rPr>
              <a:t>N-1 </a:t>
            </a:r>
            <a:r>
              <a:rPr sz="2000" spc="-5" dirty="0">
                <a:latin typeface="Calibri"/>
                <a:cs typeface="Calibri"/>
              </a:rPr>
              <a:t>arasında </a:t>
            </a:r>
            <a:r>
              <a:rPr sz="2000" dirty="0">
                <a:latin typeface="Calibri"/>
                <a:cs typeface="Calibri"/>
              </a:rPr>
              <a:t>bir </a:t>
            </a:r>
            <a:r>
              <a:rPr sz="2000" spc="-5" dirty="0">
                <a:latin typeface="Calibri"/>
                <a:cs typeface="Calibri"/>
              </a:rPr>
              <a:t>değerle</a:t>
            </a:r>
            <a:r>
              <a:rPr sz="2000" dirty="0">
                <a:latin typeface="Calibri"/>
                <a:cs typeface="Calibri"/>
              </a:rPr>
              <a:t> </a:t>
            </a:r>
            <a:r>
              <a:rPr sz="2000" spc="-25" dirty="0">
                <a:latin typeface="Calibri"/>
                <a:cs typeface="Calibri"/>
              </a:rPr>
              <a:t>eşleştirir.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405" dirty="0">
                <a:solidFill>
                  <a:srgbClr val="93C500"/>
                </a:solidFill>
                <a:latin typeface="Times New Roman"/>
                <a:cs typeface="Times New Roman"/>
              </a:rPr>
              <a:t> </a:t>
            </a:r>
            <a:r>
              <a:rPr sz="2000" spc="-5" dirty="0">
                <a:latin typeface="Calibri"/>
                <a:cs typeface="Calibri"/>
              </a:rPr>
              <a:t>Örnek:</a:t>
            </a:r>
            <a:endParaRPr sz="2000">
              <a:latin typeface="Calibri"/>
              <a:cs typeface="Calibri"/>
            </a:endParaRPr>
          </a:p>
          <a:p>
            <a:pPr marL="285115" marR="251460"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N=15 </a:t>
            </a:r>
            <a:r>
              <a:rPr sz="2000" spc="-5" dirty="0">
                <a:latin typeface="Calibri"/>
                <a:cs typeface="Calibri"/>
              </a:rPr>
              <a:t>olan bir tablo </a:t>
            </a:r>
            <a:r>
              <a:rPr sz="2000" dirty="0">
                <a:latin typeface="Calibri"/>
                <a:cs typeface="Calibri"/>
              </a:rPr>
              <a:t>için h(x) = x % 15 </a:t>
            </a:r>
            <a:r>
              <a:rPr sz="2000" spc="-5" dirty="0">
                <a:latin typeface="Calibri"/>
                <a:cs typeface="Calibri"/>
              </a:rPr>
              <a:t>(% </a:t>
            </a:r>
            <a:r>
              <a:rPr sz="2000" dirty="0">
                <a:latin typeface="Calibri"/>
                <a:cs typeface="Calibri"/>
              </a:rPr>
              <a:t>- &gt; modlu </a:t>
            </a:r>
            <a:r>
              <a:rPr sz="2000" spc="-5" dirty="0">
                <a:latin typeface="Calibri"/>
                <a:cs typeface="Calibri"/>
              </a:rPr>
              <a:t>bölüm) </a:t>
            </a:r>
            <a:r>
              <a:rPr sz="2000" spc="-10" dirty="0">
                <a:latin typeface="Calibri"/>
                <a:cs typeface="Calibri"/>
              </a:rPr>
              <a:t>olarak  </a:t>
            </a:r>
            <a:r>
              <a:rPr sz="2000" spc="-20" dirty="0">
                <a:latin typeface="Calibri"/>
                <a:cs typeface="Calibri"/>
              </a:rPr>
              <a:t>belirlenebilir.</a:t>
            </a:r>
            <a:r>
              <a:rPr sz="2000" spc="30" dirty="0">
                <a:latin typeface="Calibri"/>
                <a:cs typeface="Calibri"/>
              </a:rPr>
              <a:t> </a:t>
            </a:r>
            <a:r>
              <a:rPr sz="2000" spc="-40" dirty="0">
                <a:latin typeface="Calibri"/>
                <a:cs typeface="Calibri"/>
              </a:rPr>
              <a:t>Eğer,</a:t>
            </a:r>
            <a:endParaRPr sz="2000">
              <a:latin typeface="Calibri"/>
              <a:cs typeface="Calibri"/>
            </a:endParaRPr>
          </a:p>
          <a:p>
            <a:pPr marL="12700">
              <a:lnSpc>
                <a:spcPct val="100000"/>
              </a:lnSpc>
              <a:spcBef>
                <a:spcPts val="1220"/>
              </a:spcBef>
            </a:pPr>
            <a:r>
              <a:rPr sz="1500" spc="20" dirty="0">
                <a:solidFill>
                  <a:srgbClr val="93C500"/>
                </a:solidFill>
                <a:latin typeface="Wingdings 2"/>
                <a:cs typeface="Wingdings 2"/>
              </a:rPr>
              <a:t></a:t>
            </a:r>
            <a:endParaRPr sz="1500">
              <a:latin typeface="Wingdings 2"/>
              <a:cs typeface="Wingdings 2"/>
            </a:endParaRPr>
          </a:p>
          <a:p>
            <a:pPr>
              <a:lnSpc>
                <a:spcPct val="100000"/>
              </a:lnSpc>
            </a:pPr>
            <a:endParaRPr sz="1600">
              <a:latin typeface="Times New Roman"/>
              <a:cs typeface="Times New Roman"/>
            </a:endParaRPr>
          </a:p>
          <a:p>
            <a:pPr>
              <a:lnSpc>
                <a:spcPct val="100000"/>
              </a:lnSpc>
              <a:spcBef>
                <a:spcPts val="30"/>
              </a:spcBef>
            </a:pPr>
            <a:endParaRPr sz="1800">
              <a:latin typeface="Times New Roman"/>
              <a:cs typeface="Times New Roman"/>
            </a:endParaRPr>
          </a:p>
          <a:p>
            <a:pPr marL="12700">
              <a:lnSpc>
                <a:spcPct val="100000"/>
              </a:lnSpc>
              <a:spcBef>
                <a:spcPts val="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Anahtarların tablo içerisindeki yerleri </a:t>
            </a:r>
            <a:r>
              <a:rPr sz="2000" dirty="0">
                <a:latin typeface="Calibri"/>
                <a:cs typeface="Calibri"/>
              </a:rPr>
              <a:t>ise aşağıdaki</a:t>
            </a:r>
            <a:r>
              <a:rPr sz="2000" spc="55" dirty="0">
                <a:latin typeface="Calibri"/>
                <a:cs typeface="Calibri"/>
              </a:rPr>
              <a:t> </a:t>
            </a:r>
            <a:r>
              <a:rPr sz="2000" dirty="0">
                <a:latin typeface="Calibri"/>
                <a:cs typeface="Calibri"/>
              </a:rPr>
              <a:t>gibidir:</a:t>
            </a:r>
            <a:endParaRPr sz="2000">
              <a:latin typeface="Calibri"/>
              <a:cs typeface="Calibri"/>
            </a:endParaRPr>
          </a:p>
        </p:txBody>
      </p:sp>
      <p:graphicFrame>
        <p:nvGraphicFramePr>
          <p:cNvPr id="26" name="object 26"/>
          <p:cNvGraphicFramePr>
            <a:graphicFrameLocks noGrp="1"/>
          </p:cNvGraphicFramePr>
          <p:nvPr/>
        </p:nvGraphicFramePr>
        <p:xfrm>
          <a:off x="1181100" y="5222875"/>
          <a:ext cx="6505572" cy="741361"/>
        </p:xfrm>
        <a:graphic>
          <a:graphicData uri="http://schemas.openxmlformats.org/drawingml/2006/table">
            <a:tbl>
              <a:tblPr firstRow="1" bandRow="1">
                <a:tableStyleId>{2D5ABB26-0587-4C30-8999-92F81FD0307C}</a:tableStyleId>
              </a:tblPr>
              <a:tblGrid>
                <a:gridCol w="351155">
                  <a:extLst>
                    <a:ext uri="{9D8B030D-6E8A-4147-A177-3AD203B41FA5}">
                      <a16:colId xmlns:a16="http://schemas.microsoft.com/office/drawing/2014/main" val="20000"/>
                    </a:ext>
                  </a:extLst>
                </a:gridCol>
                <a:gridCol w="351155">
                  <a:extLst>
                    <a:ext uri="{9D8B030D-6E8A-4147-A177-3AD203B41FA5}">
                      <a16:colId xmlns:a16="http://schemas.microsoft.com/office/drawing/2014/main" val="20001"/>
                    </a:ext>
                  </a:extLst>
                </a:gridCol>
                <a:gridCol w="436879">
                  <a:extLst>
                    <a:ext uri="{9D8B030D-6E8A-4147-A177-3AD203B41FA5}">
                      <a16:colId xmlns:a16="http://schemas.microsoft.com/office/drawing/2014/main" val="20002"/>
                    </a:ext>
                  </a:extLst>
                </a:gridCol>
                <a:gridCol w="351155">
                  <a:extLst>
                    <a:ext uri="{9D8B030D-6E8A-4147-A177-3AD203B41FA5}">
                      <a16:colId xmlns:a16="http://schemas.microsoft.com/office/drawing/2014/main" val="20003"/>
                    </a:ext>
                  </a:extLst>
                </a:gridCol>
                <a:gridCol w="351155">
                  <a:extLst>
                    <a:ext uri="{9D8B030D-6E8A-4147-A177-3AD203B41FA5}">
                      <a16:colId xmlns:a16="http://schemas.microsoft.com/office/drawing/2014/main" val="20004"/>
                    </a:ext>
                  </a:extLst>
                </a:gridCol>
                <a:gridCol w="436880">
                  <a:extLst>
                    <a:ext uri="{9D8B030D-6E8A-4147-A177-3AD203B41FA5}">
                      <a16:colId xmlns:a16="http://schemas.microsoft.com/office/drawing/2014/main" val="20005"/>
                    </a:ext>
                  </a:extLst>
                </a:gridCol>
                <a:gridCol w="436880">
                  <a:extLst>
                    <a:ext uri="{9D8B030D-6E8A-4147-A177-3AD203B41FA5}">
                      <a16:colId xmlns:a16="http://schemas.microsoft.com/office/drawing/2014/main" val="20006"/>
                    </a:ext>
                  </a:extLst>
                </a:gridCol>
                <a:gridCol w="351155">
                  <a:extLst>
                    <a:ext uri="{9D8B030D-6E8A-4147-A177-3AD203B41FA5}">
                      <a16:colId xmlns:a16="http://schemas.microsoft.com/office/drawing/2014/main" val="20007"/>
                    </a:ext>
                  </a:extLst>
                </a:gridCol>
                <a:gridCol w="351155">
                  <a:extLst>
                    <a:ext uri="{9D8B030D-6E8A-4147-A177-3AD203B41FA5}">
                      <a16:colId xmlns:a16="http://schemas.microsoft.com/office/drawing/2014/main" val="20008"/>
                    </a:ext>
                  </a:extLst>
                </a:gridCol>
                <a:gridCol w="582929">
                  <a:extLst>
                    <a:ext uri="{9D8B030D-6E8A-4147-A177-3AD203B41FA5}">
                      <a16:colId xmlns:a16="http://schemas.microsoft.com/office/drawing/2014/main" val="20009"/>
                    </a:ext>
                  </a:extLst>
                </a:gridCol>
                <a:gridCol w="436879">
                  <a:extLst>
                    <a:ext uri="{9D8B030D-6E8A-4147-A177-3AD203B41FA5}">
                      <a16:colId xmlns:a16="http://schemas.microsoft.com/office/drawing/2014/main" val="20010"/>
                    </a:ext>
                  </a:extLst>
                </a:gridCol>
                <a:gridCol w="698500">
                  <a:extLst>
                    <a:ext uri="{9D8B030D-6E8A-4147-A177-3AD203B41FA5}">
                      <a16:colId xmlns:a16="http://schemas.microsoft.com/office/drawing/2014/main" val="20011"/>
                    </a:ext>
                  </a:extLst>
                </a:gridCol>
                <a:gridCol w="466725">
                  <a:extLst>
                    <a:ext uri="{9D8B030D-6E8A-4147-A177-3AD203B41FA5}">
                      <a16:colId xmlns:a16="http://schemas.microsoft.com/office/drawing/2014/main" val="20012"/>
                    </a:ext>
                  </a:extLst>
                </a:gridCol>
                <a:gridCol w="466725">
                  <a:extLst>
                    <a:ext uri="{9D8B030D-6E8A-4147-A177-3AD203B41FA5}">
                      <a16:colId xmlns:a16="http://schemas.microsoft.com/office/drawing/2014/main" val="20013"/>
                    </a:ext>
                  </a:extLst>
                </a:gridCol>
                <a:gridCol w="436245">
                  <a:extLst>
                    <a:ext uri="{9D8B030D-6E8A-4147-A177-3AD203B41FA5}">
                      <a16:colId xmlns:a16="http://schemas.microsoft.com/office/drawing/2014/main" val="20014"/>
                    </a:ext>
                  </a:extLst>
                </a:gridCol>
              </a:tblGrid>
              <a:tr h="370687">
                <a:tc>
                  <a:txBody>
                    <a:bodyPr/>
                    <a:lstStyle/>
                    <a:p>
                      <a:pPr marL="91440">
                        <a:lnSpc>
                          <a:spcPct val="100000"/>
                        </a:lnSpc>
                        <a:spcBef>
                          <a:spcPts val="265"/>
                        </a:spcBef>
                      </a:pPr>
                      <a:r>
                        <a:rPr sz="1800" b="1" dirty="0">
                          <a:solidFill>
                            <a:srgbClr val="FFFFFF"/>
                          </a:solidFill>
                          <a:latin typeface="Calibri"/>
                          <a:cs typeface="Calibri"/>
                        </a:rPr>
                        <a:t>0</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1</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2</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3</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4</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dirty="0">
                          <a:solidFill>
                            <a:srgbClr val="FFFFFF"/>
                          </a:solidFill>
                          <a:latin typeface="Calibri"/>
                          <a:cs typeface="Calibri"/>
                        </a:rPr>
                        <a:t>6</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7</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65"/>
                        </a:spcBef>
                      </a:pPr>
                      <a:r>
                        <a:rPr sz="1800" b="1" dirty="0">
                          <a:solidFill>
                            <a:srgbClr val="FFFFFF"/>
                          </a:solidFill>
                          <a:latin typeface="Calibri"/>
                          <a:cs typeface="Calibri"/>
                        </a:rPr>
                        <a:t>8</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dirty="0">
                          <a:solidFill>
                            <a:srgbClr val="FFFFFF"/>
                          </a:solidFill>
                          <a:latin typeface="Calibri"/>
                          <a:cs typeface="Calibri"/>
                        </a:rPr>
                        <a:t>9</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R="12700" algn="ctr">
                        <a:lnSpc>
                          <a:spcPct val="100000"/>
                        </a:lnSpc>
                        <a:spcBef>
                          <a:spcPts val="265"/>
                        </a:spcBef>
                      </a:pPr>
                      <a:r>
                        <a:rPr sz="1800" b="1" dirty="0">
                          <a:solidFill>
                            <a:srgbClr val="FFFFFF"/>
                          </a:solidFill>
                          <a:latin typeface="Calibri"/>
                          <a:cs typeface="Calibri"/>
                        </a:rPr>
                        <a:t>10</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spc="-5" dirty="0">
                          <a:solidFill>
                            <a:srgbClr val="FFFFFF"/>
                          </a:solidFill>
                          <a:latin typeface="Calibri"/>
                          <a:cs typeface="Calibri"/>
                        </a:rPr>
                        <a:t>11</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spc="-5" dirty="0">
                          <a:solidFill>
                            <a:srgbClr val="FFFFFF"/>
                          </a:solidFill>
                          <a:latin typeface="Calibri"/>
                          <a:cs typeface="Calibri"/>
                        </a:rPr>
                        <a:t>12</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spc="-5" dirty="0">
                          <a:solidFill>
                            <a:srgbClr val="FFFFFF"/>
                          </a:solidFill>
                          <a:latin typeface="Calibri"/>
                          <a:cs typeface="Calibri"/>
                        </a:rPr>
                        <a:t>13</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65"/>
                        </a:spcBef>
                      </a:pPr>
                      <a:r>
                        <a:rPr sz="1800" b="1" spc="-5" dirty="0">
                          <a:solidFill>
                            <a:srgbClr val="FFFFFF"/>
                          </a:solidFill>
                          <a:latin typeface="Calibri"/>
                          <a:cs typeface="Calibri"/>
                        </a:rPr>
                        <a:t>14</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extLst>
                  <a:ext uri="{0D108BD9-81ED-4DB2-BD59-A6C34878D82A}">
                    <a16:rowId xmlns:a16="http://schemas.microsoft.com/office/drawing/2014/main" val="10000"/>
                  </a:ext>
                </a:extLst>
              </a:tr>
              <a:tr h="370674">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spc="-5" dirty="0">
                          <a:latin typeface="Calibri"/>
                          <a:cs typeface="Calibri"/>
                        </a:rPr>
                        <a:t>47</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spc="-5" dirty="0">
                          <a:latin typeface="Calibri"/>
                          <a:cs typeface="Calibri"/>
                        </a:rPr>
                        <a:t>35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spc="-5" dirty="0">
                          <a:latin typeface="Calibri"/>
                          <a:cs typeface="Calibri"/>
                        </a:rPr>
                        <a:t>36</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spc="-5" dirty="0">
                          <a:latin typeface="Calibri"/>
                          <a:cs typeface="Calibri"/>
                        </a:rPr>
                        <a:t>129</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R="12700" algn="ctr">
                        <a:lnSpc>
                          <a:spcPct val="100000"/>
                        </a:lnSpc>
                        <a:spcBef>
                          <a:spcPts val="265"/>
                        </a:spcBef>
                      </a:pPr>
                      <a:r>
                        <a:rPr sz="1800" b="1" dirty="0">
                          <a:latin typeface="Calibri"/>
                          <a:cs typeface="Calibri"/>
                        </a:rPr>
                        <a:t>25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spc="-5" dirty="0">
                          <a:latin typeface="Calibri"/>
                          <a:cs typeface="Calibri"/>
                        </a:rPr>
                        <a:t>2501</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65"/>
                        </a:spcBef>
                      </a:pPr>
                      <a:r>
                        <a:rPr sz="1800" b="1" dirty="0">
                          <a:latin typeface="Calibri"/>
                          <a:cs typeface="Calibri"/>
                        </a:rPr>
                        <a:t>-</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extLst>
                  <a:ext uri="{0D108BD9-81ED-4DB2-BD59-A6C34878D82A}">
                    <a16:rowId xmlns:a16="http://schemas.microsoft.com/office/drawing/2014/main" val="10001"/>
                  </a:ext>
                </a:extLst>
              </a:tr>
            </a:tbl>
          </a:graphicData>
        </a:graphic>
      </p:graphicFrame>
      <p:graphicFrame>
        <p:nvGraphicFramePr>
          <p:cNvPr id="27" name="object 27"/>
          <p:cNvGraphicFramePr>
            <a:graphicFrameLocks noGrp="1"/>
          </p:cNvGraphicFramePr>
          <p:nvPr/>
        </p:nvGraphicFramePr>
        <p:xfrm>
          <a:off x="1892300" y="3833876"/>
          <a:ext cx="3750308" cy="741299"/>
        </p:xfrm>
        <a:graphic>
          <a:graphicData uri="http://schemas.openxmlformats.org/drawingml/2006/table">
            <a:tbl>
              <a:tblPr firstRow="1" bandRow="1">
                <a:tableStyleId>{2D5ABB26-0587-4C30-8999-92F81FD0307C}</a:tableStyleId>
              </a:tblPr>
              <a:tblGrid>
                <a:gridCol w="663575">
                  <a:extLst>
                    <a:ext uri="{9D8B030D-6E8A-4147-A177-3AD203B41FA5}">
                      <a16:colId xmlns:a16="http://schemas.microsoft.com/office/drawing/2014/main" val="20000"/>
                    </a:ext>
                  </a:extLst>
                </a:gridCol>
                <a:gridCol w="466725">
                  <a:extLst>
                    <a:ext uri="{9D8B030D-6E8A-4147-A177-3AD203B41FA5}">
                      <a16:colId xmlns:a16="http://schemas.microsoft.com/office/drawing/2014/main" val="20001"/>
                    </a:ext>
                  </a:extLst>
                </a:gridCol>
                <a:gridCol w="582294">
                  <a:extLst>
                    <a:ext uri="{9D8B030D-6E8A-4147-A177-3AD203B41FA5}">
                      <a16:colId xmlns:a16="http://schemas.microsoft.com/office/drawing/2014/main" val="20002"/>
                    </a:ext>
                  </a:extLst>
                </a:gridCol>
                <a:gridCol w="466725">
                  <a:extLst>
                    <a:ext uri="{9D8B030D-6E8A-4147-A177-3AD203B41FA5}">
                      <a16:colId xmlns:a16="http://schemas.microsoft.com/office/drawing/2014/main" val="20003"/>
                    </a:ext>
                  </a:extLst>
                </a:gridCol>
                <a:gridCol w="698500">
                  <a:extLst>
                    <a:ext uri="{9D8B030D-6E8A-4147-A177-3AD203B41FA5}">
                      <a16:colId xmlns:a16="http://schemas.microsoft.com/office/drawing/2014/main" val="20004"/>
                    </a:ext>
                  </a:extLst>
                </a:gridCol>
                <a:gridCol w="436244">
                  <a:extLst>
                    <a:ext uri="{9D8B030D-6E8A-4147-A177-3AD203B41FA5}">
                      <a16:colId xmlns:a16="http://schemas.microsoft.com/office/drawing/2014/main" val="20005"/>
                    </a:ext>
                  </a:extLst>
                </a:gridCol>
                <a:gridCol w="436245">
                  <a:extLst>
                    <a:ext uri="{9D8B030D-6E8A-4147-A177-3AD203B41FA5}">
                      <a16:colId xmlns:a16="http://schemas.microsoft.com/office/drawing/2014/main" val="20006"/>
                    </a:ext>
                  </a:extLst>
                </a:gridCol>
              </a:tblGrid>
              <a:tr h="370586">
                <a:tc>
                  <a:txBody>
                    <a:bodyPr/>
                    <a:lstStyle/>
                    <a:p>
                      <a:pPr marL="91440">
                        <a:lnSpc>
                          <a:spcPct val="100000"/>
                        </a:lnSpc>
                        <a:spcBef>
                          <a:spcPts val="265"/>
                        </a:spcBef>
                      </a:pPr>
                      <a:r>
                        <a:rPr sz="1800" b="1" i="1" dirty="0">
                          <a:solidFill>
                            <a:srgbClr val="FFFFFF"/>
                          </a:solidFill>
                          <a:latin typeface="Calibri"/>
                          <a:cs typeface="Calibri"/>
                        </a:rPr>
                        <a:t>x</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25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129</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35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2501</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2075">
                        <a:lnSpc>
                          <a:spcPct val="100000"/>
                        </a:lnSpc>
                        <a:spcBef>
                          <a:spcPts val="265"/>
                        </a:spcBef>
                      </a:pPr>
                      <a:r>
                        <a:rPr sz="1800" b="1" spc="-5" dirty="0">
                          <a:solidFill>
                            <a:srgbClr val="FFFFFF"/>
                          </a:solidFill>
                          <a:latin typeface="Calibri"/>
                          <a:cs typeface="Calibri"/>
                        </a:rPr>
                        <a:t>47</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tc>
                  <a:txBody>
                    <a:bodyPr/>
                    <a:lstStyle/>
                    <a:p>
                      <a:pPr marL="92075">
                        <a:lnSpc>
                          <a:spcPct val="100000"/>
                        </a:lnSpc>
                        <a:spcBef>
                          <a:spcPts val="265"/>
                        </a:spcBef>
                      </a:pPr>
                      <a:r>
                        <a:rPr sz="1800" b="1" spc="-5" dirty="0">
                          <a:solidFill>
                            <a:srgbClr val="FFFFFF"/>
                          </a:solidFill>
                          <a:latin typeface="Calibri"/>
                          <a:cs typeface="Calibri"/>
                        </a:rPr>
                        <a:t>36</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F50"/>
                    </a:solidFill>
                  </a:tcPr>
                </a:tc>
                <a:extLst>
                  <a:ext uri="{0D108BD9-81ED-4DB2-BD59-A6C34878D82A}">
                    <a16:rowId xmlns:a16="http://schemas.microsoft.com/office/drawing/2014/main" val="10000"/>
                  </a:ext>
                </a:extLst>
              </a:tr>
              <a:tr h="370713">
                <a:tc>
                  <a:txBody>
                    <a:bodyPr/>
                    <a:lstStyle/>
                    <a:p>
                      <a:pPr marL="91440">
                        <a:lnSpc>
                          <a:spcPct val="100000"/>
                        </a:lnSpc>
                        <a:spcBef>
                          <a:spcPts val="265"/>
                        </a:spcBef>
                      </a:pPr>
                      <a:r>
                        <a:rPr sz="1800" b="1" i="1" spc="-5" dirty="0">
                          <a:solidFill>
                            <a:srgbClr val="FFFFFF"/>
                          </a:solidFill>
                          <a:latin typeface="Calibri"/>
                          <a:cs typeface="Calibri"/>
                        </a:rPr>
                        <a:t>h(x)</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10</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1440">
                        <a:lnSpc>
                          <a:spcPct val="100000"/>
                        </a:lnSpc>
                        <a:spcBef>
                          <a:spcPts val="265"/>
                        </a:spcBef>
                      </a:pPr>
                      <a:r>
                        <a:rPr sz="1800" b="1" dirty="0">
                          <a:solidFill>
                            <a:srgbClr val="FFFFFF"/>
                          </a:solidFill>
                          <a:latin typeface="Calibri"/>
                          <a:cs typeface="Calibri"/>
                        </a:rPr>
                        <a:t>9</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1440">
                        <a:lnSpc>
                          <a:spcPct val="100000"/>
                        </a:lnSpc>
                        <a:spcBef>
                          <a:spcPts val="265"/>
                        </a:spcBef>
                      </a:pPr>
                      <a:r>
                        <a:rPr sz="1800" b="1" dirty="0">
                          <a:solidFill>
                            <a:srgbClr val="FFFFFF"/>
                          </a:solidFill>
                          <a:latin typeface="Calibri"/>
                          <a:cs typeface="Calibri"/>
                        </a:rPr>
                        <a:t>5</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1440">
                        <a:lnSpc>
                          <a:spcPct val="100000"/>
                        </a:lnSpc>
                        <a:spcBef>
                          <a:spcPts val="265"/>
                        </a:spcBef>
                      </a:pPr>
                      <a:r>
                        <a:rPr sz="1800" b="1" spc="-5" dirty="0">
                          <a:solidFill>
                            <a:srgbClr val="FFFFFF"/>
                          </a:solidFill>
                          <a:latin typeface="Calibri"/>
                          <a:cs typeface="Calibri"/>
                        </a:rPr>
                        <a:t>11</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2075">
                        <a:lnSpc>
                          <a:spcPct val="100000"/>
                        </a:lnSpc>
                        <a:spcBef>
                          <a:spcPts val="265"/>
                        </a:spcBef>
                      </a:pPr>
                      <a:r>
                        <a:rPr sz="1800" b="1" dirty="0">
                          <a:solidFill>
                            <a:srgbClr val="FFFFFF"/>
                          </a:solidFill>
                          <a:latin typeface="Calibri"/>
                          <a:cs typeface="Calibri"/>
                        </a:rPr>
                        <a:t>2</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tc>
                  <a:txBody>
                    <a:bodyPr/>
                    <a:lstStyle/>
                    <a:p>
                      <a:pPr marL="92075">
                        <a:lnSpc>
                          <a:spcPct val="100000"/>
                        </a:lnSpc>
                        <a:spcBef>
                          <a:spcPts val="265"/>
                        </a:spcBef>
                      </a:pPr>
                      <a:r>
                        <a:rPr sz="1800" b="1" dirty="0">
                          <a:solidFill>
                            <a:srgbClr val="FFFFFF"/>
                          </a:solidFill>
                          <a:latin typeface="Calibri"/>
                          <a:cs typeface="Calibri"/>
                        </a:rPr>
                        <a:t>6</a:t>
                      </a:r>
                      <a:endParaRPr sz="1800">
                        <a:latin typeface="Calibri"/>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00AF50"/>
                    </a:solidFill>
                  </a:tcPr>
                </a:tc>
                <a:extLst>
                  <a:ext uri="{0D108BD9-81ED-4DB2-BD59-A6C34878D82A}">
                    <a16:rowId xmlns:a16="http://schemas.microsoft.com/office/drawing/2014/main" val="10001"/>
                  </a:ext>
                </a:extLst>
              </a:tr>
            </a:tbl>
          </a:graphicData>
        </a:graphic>
      </p:graphicFrame>
      <p:sp>
        <p:nvSpPr>
          <p:cNvPr id="28" name="object 28"/>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42</a:t>
            </a:r>
            <a:endParaRPr sz="1200">
              <a:latin typeface="Arial"/>
              <a:cs typeface="Arial"/>
            </a:endParaRPr>
          </a:p>
        </p:txBody>
      </p:sp>
    </p:spTree>
    <p:extLst>
      <p:ext uri="{BB962C8B-B14F-4D97-AF65-F5344CB8AC3E}">
        <p14:creationId xmlns:p14="http://schemas.microsoft.com/office/powerpoint/2010/main" val="2486904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1765" y="985773"/>
            <a:ext cx="6115050" cy="574040"/>
          </a:xfrm>
          <a:prstGeom prst="rect">
            <a:avLst/>
          </a:prstGeom>
        </p:spPr>
        <p:txBody>
          <a:bodyPr vert="horz" wrap="square" lIns="0" tIns="12700" rIns="0" bIns="0" rtlCol="0">
            <a:spAutoFit/>
          </a:bodyPr>
          <a:lstStyle/>
          <a:p>
            <a:pPr marL="12700">
              <a:lnSpc>
                <a:spcPct val="100000"/>
              </a:lnSpc>
              <a:spcBef>
                <a:spcPts val="100"/>
              </a:spcBef>
            </a:pPr>
            <a:r>
              <a:rPr sz="3600" dirty="0"/>
              <a:t>HASHING </a:t>
            </a:r>
            <a:r>
              <a:rPr sz="3600" spc="-5" dirty="0"/>
              <a:t>(Kırpma </a:t>
            </a:r>
            <a:r>
              <a:rPr sz="3600" spc="-30" dirty="0"/>
              <a:t>veya </a:t>
            </a:r>
            <a:r>
              <a:rPr sz="3600" dirty="0"/>
              <a:t>Çırpma</a:t>
            </a:r>
            <a:r>
              <a:rPr sz="3600" spc="-30" dirty="0"/>
              <a:t> </a:t>
            </a:r>
            <a:r>
              <a:rPr sz="3600" dirty="0"/>
              <a:t>)</a:t>
            </a:r>
            <a:endParaRPr sz="3600"/>
          </a:p>
        </p:txBody>
      </p:sp>
      <p:sp>
        <p:nvSpPr>
          <p:cNvPr id="3" name="object 3"/>
          <p:cNvSpPr txBox="1"/>
          <p:nvPr/>
        </p:nvSpPr>
        <p:spPr>
          <a:xfrm>
            <a:off x="2347086" y="4959857"/>
            <a:ext cx="41910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K</a:t>
            </a:r>
            <a:r>
              <a:rPr sz="1800" spc="-15" dirty="0">
                <a:latin typeface="Arial"/>
                <a:cs typeface="Arial"/>
              </a:rPr>
              <a:t>e</a:t>
            </a:r>
            <a:r>
              <a:rPr sz="1800" dirty="0">
                <a:latin typeface="Arial"/>
                <a:cs typeface="Arial"/>
              </a:rPr>
              <a:t>y</a:t>
            </a:r>
            <a:endParaRPr sz="1800">
              <a:latin typeface="Arial"/>
              <a:cs typeface="Arial"/>
            </a:endParaRPr>
          </a:p>
        </p:txBody>
      </p:sp>
      <p:sp>
        <p:nvSpPr>
          <p:cNvPr id="4" name="object 4"/>
          <p:cNvSpPr txBox="1"/>
          <p:nvPr/>
        </p:nvSpPr>
        <p:spPr>
          <a:xfrm>
            <a:off x="6667881" y="1656079"/>
            <a:ext cx="1405255"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Hash</a:t>
            </a:r>
            <a:r>
              <a:rPr sz="1800" spc="-75" dirty="0">
                <a:latin typeface="Arial"/>
                <a:cs typeface="Arial"/>
              </a:rPr>
              <a:t> </a:t>
            </a:r>
            <a:r>
              <a:rPr sz="1800" spc="-35" dirty="0">
                <a:latin typeface="Arial"/>
                <a:cs typeface="Arial"/>
              </a:rPr>
              <a:t>Tablosu</a:t>
            </a:r>
            <a:endParaRPr sz="1800">
              <a:latin typeface="Arial"/>
              <a:cs typeface="Arial"/>
            </a:endParaRPr>
          </a:p>
        </p:txBody>
      </p:sp>
      <p:sp>
        <p:nvSpPr>
          <p:cNvPr id="5" name="object 5"/>
          <p:cNvSpPr txBox="1"/>
          <p:nvPr/>
        </p:nvSpPr>
        <p:spPr>
          <a:xfrm>
            <a:off x="3138297" y="3240785"/>
            <a:ext cx="419100" cy="299720"/>
          </a:xfrm>
          <a:prstGeom prst="rect">
            <a:avLst/>
          </a:prstGeom>
        </p:spPr>
        <p:txBody>
          <a:bodyPr vert="horz" wrap="square" lIns="0" tIns="12700" rIns="0" bIns="0" rtlCol="0">
            <a:spAutoFit/>
          </a:bodyPr>
          <a:lstStyle/>
          <a:p>
            <a:pPr marL="12700">
              <a:lnSpc>
                <a:spcPct val="100000"/>
              </a:lnSpc>
              <a:spcBef>
                <a:spcPts val="100"/>
              </a:spcBef>
            </a:pPr>
            <a:r>
              <a:rPr sz="1800" spc="-5" dirty="0">
                <a:latin typeface="Arial"/>
                <a:cs typeface="Arial"/>
              </a:rPr>
              <a:t>K</a:t>
            </a:r>
            <a:r>
              <a:rPr sz="1800" spc="-15" dirty="0">
                <a:latin typeface="Arial"/>
                <a:cs typeface="Arial"/>
              </a:rPr>
              <a:t>e</a:t>
            </a:r>
            <a:r>
              <a:rPr sz="1800" dirty="0">
                <a:latin typeface="Arial"/>
                <a:cs typeface="Arial"/>
              </a:rPr>
              <a:t>y</a:t>
            </a:r>
            <a:endParaRPr sz="1800">
              <a:latin typeface="Arial"/>
              <a:cs typeface="Arial"/>
            </a:endParaRPr>
          </a:p>
        </p:txBody>
      </p:sp>
      <p:sp>
        <p:nvSpPr>
          <p:cNvPr id="6" name="object 6"/>
          <p:cNvSpPr txBox="1"/>
          <p:nvPr/>
        </p:nvSpPr>
        <p:spPr>
          <a:xfrm>
            <a:off x="3860291" y="2924555"/>
            <a:ext cx="1584960" cy="1511935"/>
          </a:xfrm>
          <a:prstGeom prst="rect">
            <a:avLst/>
          </a:prstGeom>
          <a:solidFill>
            <a:srgbClr val="93C500"/>
          </a:solidFill>
          <a:ln w="15240">
            <a:solidFill>
              <a:srgbClr val="6B9100"/>
            </a:solidFill>
          </a:ln>
        </p:spPr>
        <p:txBody>
          <a:bodyPr vert="horz" wrap="square" lIns="0" tIns="0" rIns="0" bIns="0" rtlCol="0">
            <a:spAutoFit/>
          </a:bodyPr>
          <a:lstStyle/>
          <a:p>
            <a:pPr>
              <a:lnSpc>
                <a:spcPct val="100000"/>
              </a:lnSpc>
            </a:pPr>
            <a:endParaRPr sz="2000">
              <a:latin typeface="Times New Roman"/>
              <a:cs typeface="Times New Roman"/>
            </a:endParaRPr>
          </a:p>
          <a:p>
            <a:pPr marL="160655" algn="ctr">
              <a:lnSpc>
                <a:spcPct val="100000"/>
              </a:lnSpc>
              <a:spcBef>
                <a:spcPts val="1175"/>
              </a:spcBef>
            </a:pPr>
            <a:r>
              <a:rPr sz="1800" spc="-5" dirty="0">
                <a:latin typeface="Arial"/>
                <a:cs typeface="Arial"/>
              </a:rPr>
              <a:t>Hash</a:t>
            </a:r>
            <a:endParaRPr sz="1800">
              <a:latin typeface="Arial"/>
              <a:cs typeface="Arial"/>
            </a:endParaRPr>
          </a:p>
          <a:p>
            <a:pPr marL="161290" algn="ctr">
              <a:lnSpc>
                <a:spcPct val="100000"/>
              </a:lnSpc>
            </a:pPr>
            <a:r>
              <a:rPr sz="1800" spc="-10" dirty="0">
                <a:latin typeface="Arial"/>
                <a:cs typeface="Arial"/>
              </a:rPr>
              <a:t>Fonksiyonu</a:t>
            </a:r>
            <a:endParaRPr sz="1800">
              <a:latin typeface="Arial"/>
              <a:cs typeface="Arial"/>
            </a:endParaRPr>
          </a:p>
        </p:txBody>
      </p:sp>
      <p:sp>
        <p:nvSpPr>
          <p:cNvPr id="7" name="object 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43</a:t>
            </a:r>
            <a:endParaRPr sz="1200">
              <a:latin typeface="Arial"/>
              <a:cs typeface="Arial"/>
            </a:endParaRPr>
          </a:p>
        </p:txBody>
      </p:sp>
      <p:graphicFrame>
        <p:nvGraphicFramePr>
          <p:cNvPr id="8" name="object 8"/>
          <p:cNvGraphicFramePr>
            <a:graphicFrameLocks noGrp="1"/>
          </p:cNvGraphicFramePr>
          <p:nvPr/>
        </p:nvGraphicFramePr>
        <p:xfrm>
          <a:off x="1042937" y="2705100"/>
          <a:ext cx="1873250" cy="1860547"/>
        </p:xfrm>
        <a:graphic>
          <a:graphicData uri="http://schemas.openxmlformats.org/drawingml/2006/table">
            <a:tbl>
              <a:tblPr firstRow="1" bandRow="1">
                <a:tableStyleId>{2D5ABB26-0587-4C30-8999-92F81FD0307C}</a:tableStyleId>
              </a:tblPr>
              <a:tblGrid>
                <a:gridCol w="1080770">
                  <a:extLst>
                    <a:ext uri="{9D8B030D-6E8A-4147-A177-3AD203B41FA5}">
                      <a16:colId xmlns:a16="http://schemas.microsoft.com/office/drawing/2014/main" val="20000"/>
                    </a:ext>
                  </a:extLst>
                </a:gridCol>
                <a:gridCol w="792480">
                  <a:extLst>
                    <a:ext uri="{9D8B030D-6E8A-4147-A177-3AD203B41FA5}">
                      <a16:colId xmlns:a16="http://schemas.microsoft.com/office/drawing/2014/main" val="20001"/>
                    </a:ext>
                  </a:extLst>
                </a:gridCol>
              </a:tblGrid>
              <a:tr h="374014">
                <a:tc gridSpan="2">
                  <a:txBody>
                    <a:bodyPr/>
                    <a:lstStyle/>
                    <a:p>
                      <a:pPr>
                        <a:lnSpc>
                          <a:spcPct val="100000"/>
                        </a:lnSpc>
                      </a:pPr>
                      <a:endParaRPr sz="2200">
                        <a:latin typeface="Times New Roman"/>
                        <a:cs typeface="Times New Roman"/>
                      </a:endParaRPr>
                    </a:p>
                  </a:txBody>
                  <a:tcPr marL="0" marR="0" marT="0" marB="0">
                    <a:solidFill>
                      <a:srgbClr val="EEF5E7"/>
                    </a:solidFill>
                  </a:tcPr>
                </a:tc>
                <a:tc hMerge="1">
                  <a:txBody>
                    <a:bodyPr/>
                    <a:lstStyle/>
                    <a:p>
                      <a:endParaRPr/>
                    </a:p>
                  </a:txBody>
                  <a:tcPr marL="0" marR="0" marT="0" marB="0"/>
                </a:tc>
                <a:extLst>
                  <a:ext uri="{0D108BD9-81ED-4DB2-BD59-A6C34878D82A}">
                    <a16:rowId xmlns:a16="http://schemas.microsoft.com/office/drawing/2014/main" val="10000"/>
                  </a:ext>
                </a:extLst>
              </a:tr>
              <a:tr h="370839">
                <a:tc>
                  <a:txBody>
                    <a:bodyPr/>
                    <a:lstStyle/>
                    <a:p>
                      <a:pPr>
                        <a:lnSpc>
                          <a:spcPct val="100000"/>
                        </a:lnSpc>
                      </a:pPr>
                      <a:endParaRPr sz="2200">
                        <a:latin typeface="Times New Roman"/>
                        <a:cs typeface="Times New Roman"/>
                      </a:endParaRPr>
                    </a:p>
                  </a:txBody>
                  <a:tcPr marL="0" marR="0" marT="0" marB="0">
                    <a:solidFill>
                      <a:srgbClr val="DCEACA"/>
                    </a:solidFill>
                  </a:tcPr>
                </a:tc>
                <a:tc>
                  <a:txBody>
                    <a:bodyPr/>
                    <a:lstStyle/>
                    <a:p>
                      <a:pPr>
                        <a:lnSpc>
                          <a:spcPct val="100000"/>
                        </a:lnSpc>
                      </a:pPr>
                      <a:endParaRPr sz="2200">
                        <a:latin typeface="Times New Roman"/>
                        <a:cs typeface="Times New Roman"/>
                      </a:endParaRPr>
                    </a:p>
                  </a:txBody>
                  <a:tcPr marL="0" marR="0" marT="0" marB="0">
                    <a:solidFill>
                      <a:srgbClr val="DCEACA"/>
                    </a:solidFill>
                  </a:tcPr>
                </a:tc>
                <a:extLst>
                  <a:ext uri="{0D108BD9-81ED-4DB2-BD59-A6C34878D82A}">
                    <a16:rowId xmlns:a16="http://schemas.microsoft.com/office/drawing/2014/main" val="10001"/>
                  </a:ext>
                </a:extLst>
              </a:tr>
              <a:tr h="370840">
                <a:tc>
                  <a:txBody>
                    <a:bodyPr/>
                    <a:lstStyle/>
                    <a:p>
                      <a:pPr>
                        <a:lnSpc>
                          <a:spcPct val="100000"/>
                        </a:lnSpc>
                      </a:pPr>
                      <a:endParaRPr sz="2200">
                        <a:latin typeface="Times New Roman"/>
                        <a:cs typeface="Times New Roman"/>
                      </a:endParaRPr>
                    </a:p>
                  </a:txBody>
                  <a:tcPr marL="0" marR="0" marT="0" marB="0">
                    <a:solidFill>
                      <a:srgbClr val="EEF5E7"/>
                    </a:solidFill>
                  </a:tcPr>
                </a:tc>
                <a:tc>
                  <a:txBody>
                    <a:bodyPr/>
                    <a:lstStyle/>
                    <a:p>
                      <a:pPr>
                        <a:lnSpc>
                          <a:spcPct val="100000"/>
                        </a:lnSpc>
                      </a:pPr>
                      <a:endParaRPr sz="2200">
                        <a:latin typeface="Times New Roman"/>
                        <a:cs typeface="Times New Roman"/>
                      </a:endParaRPr>
                    </a:p>
                  </a:txBody>
                  <a:tcPr marL="0" marR="0" marT="0" marB="0">
                    <a:solidFill>
                      <a:srgbClr val="EEF5E7"/>
                    </a:solidFill>
                  </a:tcPr>
                </a:tc>
                <a:extLst>
                  <a:ext uri="{0D108BD9-81ED-4DB2-BD59-A6C34878D82A}">
                    <a16:rowId xmlns:a16="http://schemas.microsoft.com/office/drawing/2014/main" val="10002"/>
                  </a:ext>
                </a:extLst>
              </a:tr>
              <a:tr h="370840">
                <a:tc>
                  <a:txBody>
                    <a:bodyPr/>
                    <a:lstStyle/>
                    <a:p>
                      <a:pPr>
                        <a:lnSpc>
                          <a:spcPct val="100000"/>
                        </a:lnSpc>
                      </a:pPr>
                      <a:endParaRPr sz="2200">
                        <a:latin typeface="Times New Roman"/>
                        <a:cs typeface="Times New Roman"/>
                      </a:endParaRPr>
                    </a:p>
                  </a:txBody>
                  <a:tcPr marL="0" marR="0" marT="0" marB="0">
                    <a:solidFill>
                      <a:srgbClr val="DCEACA"/>
                    </a:solidFill>
                  </a:tcPr>
                </a:tc>
                <a:tc>
                  <a:txBody>
                    <a:bodyPr/>
                    <a:lstStyle/>
                    <a:p>
                      <a:pPr>
                        <a:lnSpc>
                          <a:spcPct val="100000"/>
                        </a:lnSpc>
                      </a:pPr>
                      <a:endParaRPr sz="2200">
                        <a:latin typeface="Times New Roman"/>
                        <a:cs typeface="Times New Roman"/>
                      </a:endParaRPr>
                    </a:p>
                  </a:txBody>
                  <a:tcPr marL="0" marR="0" marT="0" marB="0">
                    <a:solidFill>
                      <a:srgbClr val="DCEACA"/>
                    </a:solidFill>
                  </a:tcPr>
                </a:tc>
                <a:extLst>
                  <a:ext uri="{0D108BD9-81ED-4DB2-BD59-A6C34878D82A}">
                    <a16:rowId xmlns:a16="http://schemas.microsoft.com/office/drawing/2014/main" val="10003"/>
                  </a:ext>
                </a:extLst>
              </a:tr>
              <a:tr h="374014">
                <a:tc>
                  <a:txBody>
                    <a:bodyPr/>
                    <a:lstStyle/>
                    <a:p>
                      <a:pPr>
                        <a:lnSpc>
                          <a:spcPct val="100000"/>
                        </a:lnSpc>
                      </a:pPr>
                      <a:endParaRPr sz="2200">
                        <a:latin typeface="Times New Roman"/>
                        <a:cs typeface="Times New Roman"/>
                      </a:endParaRPr>
                    </a:p>
                  </a:txBody>
                  <a:tcPr marL="0" marR="0" marT="0" marB="0">
                    <a:solidFill>
                      <a:srgbClr val="EEF5E7"/>
                    </a:solidFill>
                  </a:tcPr>
                </a:tc>
                <a:tc>
                  <a:txBody>
                    <a:bodyPr/>
                    <a:lstStyle/>
                    <a:p>
                      <a:pPr>
                        <a:lnSpc>
                          <a:spcPct val="100000"/>
                        </a:lnSpc>
                      </a:pPr>
                      <a:endParaRPr sz="2200">
                        <a:latin typeface="Times New Roman"/>
                        <a:cs typeface="Times New Roman"/>
                      </a:endParaRPr>
                    </a:p>
                  </a:txBody>
                  <a:tcPr marL="0" marR="0" marT="0" marB="0">
                    <a:solidFill>
                      <a:srgbClr val="EEF5E7"/>
                    </a:solidFill>
                  </a:tcPr>
                </a:tc>
                <a:extLst>
                  <a:ext uri="{0D108BD9-81ED-4DB2-BD59-A6C34878D82A}">
                    <a16:rowId xmlns:a16="http://schemas.microsoft.com/office/drawing/2014/main" val="10004"/>
                  </a:ext>
                </a:extLst>
              </a:tr>
            </a:tbl>
          </a:graphicData>
        </a:graphic>
      </p:graphicFrame>
      <p:sp>
        <p:nvSpPr>
          <p:cNvPr id="9" name="object 9"/>
          <p:cNvSpPr/>
          <p:nvPr/>
        </p:nvSpPr>
        <p:spPr>
          <a:xfrm>
            <a:off x="0" y="0"/>
            <a:ext cx="9144000" cy="6858000"/>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992124"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8" name="object 18"/>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9" name="object 19"/>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0" name="object 20"/>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1" name="object 21"/>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2" name="object 22"/>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23" name="object 23"/>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24" name="object 24"/>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25" name="object 25"/>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26" name="object 26"/>
          <p:cNvSpPr/>
          <p:nvPr/>
        </p:nvSpPr>
        <p:spPr>
          <a:xfrm>
            <a:off x="50292" y="0"/>
            <a:ext cx="9100058" cy="6864349"/>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28" name="object 2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33" name="object 33"/>
          <p:cNvSpPr/>
          <p:nvPr/>
        </p:nvSpPr>
        <p:spPr>
          <a:xfrm>
            <a:off x="6221476" y="2060511"/>
            <a:ext cx="351155" cy="335915"/>
          </a:xfrm>
          <a:custGeom>
            <a:avLst/>
            <a:gdLst/>
            <a:ahLst/>
            <a:cxnLst/>
            <a:rect l="l" t="t" r="r" b="b"/>
            <a:pathLst>
              <a:path w="351154" h="335914">
                <a:moveTo>
                  <a:pt x="0" y="335343"/>
                </a:moveTo>
                <a:lnTo>
                  <a:pt x="351154" y="335343"/>
                </a:lnTo>
                <a:lnTo>
                  <a:pt x="351154" y="0"/>
                </a:lnTo>
                <a:lnTo>
                  <a:pt x="0" y="0"/>
                </a:lnTo>
                <a:lnTo>
                  <a:pt x="0" y="335343"/>
                </a:lnTo>
                <a:close/>
              </a:path>
            </a:pathLst>
          </a:custGeom>
          <a:solidFill>
            <a:srgbClr val="FFFFFF"/>
          </a:solidFill>
        </p:spPr>
        <p:txBody>
          <a:bodyPr wrap="square" lIns="0" tIns="0" rIns="0" bIns="0" rtlCol="0"/>
          <a:lstStyle/>
          <a:p>
            <a:endParaRPr/>
          </a:p>
        </p:txBody>
      </p:sp>
      <p:sp>
        <p:nvSpPr>
          <p:cNvPr id="34" name="object 34"/>
          <p:cNvSpPr/>
          <p:nvPr/>
        </p:nvSpPr>
        <p:spPr>
          <a:xfrm>
            <a:off x="6221476" y="2395918"/>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35" name="object 35"/>
          <p:cNvSpPr/>
          <p:nvPr/>
        </p:nvSpPr>
        <p:spPr>
          <a:xfrm>
            <a:off x="6221476" y="2766758"/>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36" name="object 36"/>
          <p:cNvSpPr/>
          <p:nvPr/>
        </p:nvSpPr>
        <p:spPr>
          <a:xfrm>
            <a:off x="6221476" y="3137725"/>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37" name="object 37"/>
          <p:cNvSpPr/>
          <p:nvPr/>
        </p:nvSpPr>
        <p:spPr>
          <a:xfrm>
            <a:off x="6221476" y="3508565"/>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38" name="object 38"/>
          <p:cNvSpPr/>
          <p:nvPr/>
        </p:nvSpPr>
        <p:spPr>
          <a:xfrm>
            <a:off x="6221476" y="3879532"/>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39" name="object 39"/>
          <p:cNvSpPr/>
          <p:nvPr/>
        </p:nvSpPr>
        <p:spPr>
          <a:xfrm>
            <a:off x="6221476" y="4250372"/>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40" name="object 40"/>
          <p:cNvSpPr/>
          <p:nvPr/>
        </p:nvSpPr>
        <p:spPr>
          <a:xfrm>
            <a:off x="6221476" y="4621339"/>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41" name="object 41"/>
          <p:cNvSpPr/>
          <p:nvPr/>
        </p:nvSpPr>
        <p:spPr>
          <a:xfrm>
            <a:off x="6221476" y="4992179"/>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sp>
        <p:nvSpPr>
          <p:cNvPr id="42" name="object 42"/>
          <p:cNvSpPr/>
          <p:nvPr/>
        </p:nvSpPr>
        <p:spPr>
          <a:xfrm>
            <a:off x="6221476" y="5363146"/>
            <a:ext cx="351155" cy="371475"/>
          </a:xfrm>
          <a:custGeom>
            <a:avLst/>
            <a:gdLst/>
            <a:ahLst/>
            <a:cxnLst/>
            <a:rect l="l" t="t" r="r" b="b"/>
            <a:pathLst>
              <a:path w="351154" h="371475">
                <a:moveTo>
                  <a:pt x="0" y="370903"/>
                </a:moveTo>
                <a:lnTo>
                  <a:pt x="351154" y="370903"/>
                </a:lnTo>
                <a:lnTo>
                  <a:pt x="351154" y="0"/>
                </a:lnTo>
                <a:lnTo>
                  <a:pt x="0" y="0"/>
                </a:lnTo>
                <a:lnTo>
                  <a:pt x="0" y="370903"/>
                </a:lnTo>
                <a:close/>
              </a:path>
            </a:pathLst>
          </a:custGeom>
          <a:solidFill>
            <a:srgbClr val="FFFFFF"/>
          </a:solidFill>
        </p:spPr>
        <p:txBody>
          <a:bodyPr wrap="square" lIns="0" tIns="0" rIns="0" bIns="0" rtlCol="0"/>
          <a:lstStyle/>
          <a:p>
            <a:endParaRPr/>
          </a:p>
        </p:txBody>
      </p:sp>
      <p:graphicFrame>
        <p:nvGraphicFramePr>
          <p:cNvPr id="43" name="object 43"/>
          <p:cNvGraphicFramePr>
            <a:graphicFrameLocks noGrp="1"/>
          </p:cNvGraphicFramePr>
          <p:nvPr/>
        </p:nvGraphicFramePr>
        <p:xfrm>
          <a:off x="6566281" y="2054225"/>
          <a:ext cx="1815464" cy="3673470"/>
        </p:xfrm>
        <a:graphic>
          <a:graphicData uri="http://schemas.openxmlformats.org/drawingml/2006/table">
            <a:tbl>
              <a:tblPr firstRow="1" bandRow="1">
                <a:tableStyleId>{2D5ABB26-0587-4C30-8999-92F81FD0307C}</a:tableStyleId>
              </a:tblPr>
              <a:tblGrid>
                <a:gridCol w="1815464">
                  <a:extLst>
                    <a:ext uri="{9D8B030D-6E8A-4147-A177-3AD203B41FA5}">
                      <a16:colId xmlns:a16="http://schemas.microsoft.com/office/drawing/2014/main" val="20000"/>
                    </a:ext>
                  </a:extLst>
                </a:gridCol>
              </a:tblGrid>
              <a:tr h="335279">
                <a:tc>
                  <a:txBody>
                    <a:bodyPr/>
                    <a:lstStyle/>
                    <a:p>
                      <a:pPr>
                        <a:lnSpc>
                          <a:spcPct val="100000"/>
                        </a:lnSpc>
                      </a:pPr>
                      <a:endParaRPr sz="2100">
                        <a:latin typeface="Times New Roman"/>
                        <a:cs typeface="Times New Roman"/>
                      </a:endParaRPr>
                    </a:p>
                  </a:txBody>
                  <a:tcPr marL="0" marR="0" marT="0" marB="0">
                    <a:lnL w="12700">
                      <a:solidFill>
                        <a:srgbClr val="93C500"/>
                      </a:solidFill>
                      <a:prstDash val="solid"/>
                    </a:lnL>
                    <a:lnR w="12700">
                      <a:solidFill>
                        <a:srgbClr val="93C500"/>
                      </a:solidFill>
                      <a:prstDash val="solid"/>
                    </a:lnR>
                    <a:lnT w="12700">
                      <a:solidFill>
                        <a:srgbClr val="93C500"/>
                      </a:solidFill>
                      <a:prstDash val="solid"/>
                    </a:lnT>
                    <a:lnB w="28575">
                      <a:solidFill>
                        <a:srgbClr val="93C500"/>
                      </a:solidFill>
                      <a:prstDash val="solid"/>
                    </a:lnB>
                    <a:solidFill>
                      <a:srgbClr val="FFFFFF"/>
                    </a:solidFill>
                  </a:tcPr>
                </a:tc>
                <a:extLst>
                  <a:ext uri="{0D108BD9-81ED-4DB2-BD59-A6C34878D82A}">
                    <a16:rowId xmlns:a16="http://schemas.microsoft.com/office/drawing/2014/main" val="10000"/>
                  </a:ext>
                </a:extLst>
              </a:tr>
              <a:tr h="370967">
                <a:tc>
                  <a:txBody>
                    <a:bodyPr/>
                    <a:lstStyle/>
                    <a:p>
                      <a:pPr>
                        <a:lnSpc>
                          <a:spcPct val="100000"/>
                        </a:lnSpc>
                      </a:pPr>
                      <a:endParaRPr sz="2200">
                        <a:latin typeface="Times New Roman"/>
                        <a:cs typeface="Times New Roman"/>
                      </a:endParaRPr>
                    </a:p>
                  </a:txBody>
                  <a:tcPr marL="0" marR="0" marT="0" marB="0">
                    <a:lnL w="12700">
                      <a:solidFill>
                        <a:srgbClr val="93C500"/>
                      </a:solidFill>
                      <a:prstDash val="solid"/>
                    </a:lnL>
                    <a:lnR w="12700">
                      <a:solidFill>
                        <a:srgbClr val="93C500"/>
                      </a:solidFill>
                      <a:prstDash val="solid"/>
                    </a:lnR>
                    <a:lnT w="28575" cap="flat" cmpd="sng" algn="ctr">
                      <a:solidFill>
                        <a:srgbClr val="93C500"/>
                      </a:solidFill>
                      <a:prstDash val="solid"/>
                      <a:round/>
                      <a:headEnd type="none" w="med" len="med"/>
                      <a:tailEnd type="none" w="med" len="med"/>
                    </a:lnT>
                    <a:lnB w="12700">
                      <a:solidFill>
                        <a:srgbClr val="93C500"/>
                      </a:solidFill>
                      <a:prstDash val="solid"/>
                    </a:lnB>
                    <a:solidFill>
                      <a:srgbClr val="93C500">
                        <a:alpha val="19999"/>
                      </a:srgbClr>
                    </a:solidFill>
                  </a:tcPr>
                </a:tc>
                <a:extLst>
                  <a:ext uri="{0D108BD9-81ED-4DB2-BD59-A6C34878D82A}">
                    <a16:rowId xmlns:a16="http://schemas.microsoft.com/office/drawing/2014/main" val="10001"/>
                  </a:ext>
                </a:extLst>
              </a:tr>
              <a:tr h="370839">
                <a:tc>
                  <a:txBody>
                    <a:bodyPr/>
                    <a:lstStyle/>
                    <a:p>
                      <a:pPr>
                        <a:lnSpc>
                          <a:spcPct val="100000"/>
                        </a:lnSpc>
                      </a:pPr>
                      <a:endParaRPr sz="2200">
                        <a:latin typeface="Times New Roman"/>
                        <a:cs typeface="Times New Roman"/>
                      </a:endParaRPr>
                    </a:p>
                  </a:txBody>
                  <a:tcPr marL="0" marR="0" marT="0"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FFFFFF"/>
                    </a:solidFill>
                  </a:tcPr>
                </a:tc>
                <a:extLst>
                  <a:ext uri="{0D108BD9-81ED-4DB2-BD59-A6C34878D82A}">
                    <a16:rowId xmlns:a16="http://schemas.microsoft.com/office/drawing/2014/main" val="10002"/>
                  </a:ext>
                </a:extLst>
              </a:tr>
              <a:tr h="370966">
                <a:tc>
                  <a:txBody>
                    <a:bodyPr/>
                    <a:lstStyle/>
                    <a:p>
                      <a:pPr marL="92075">
                        <a:lnSpc>
                          <a:spcPct val="100000"/>
                        </a:lnSpc>
                        <a:spcBef>
                          <a:spcPts val="405"/>
                        </a:spcBef>
                      </a:pPr>
                      <a:r>
                        <a:rPr sz="1600" spc="-10" dirty="0">
                          <a:latin typeface="Calibri"/>
                          <a:cs typeface="Calibri"/>
                        </a:rPr>
                        <a:t>Mehmet</a:t>
                      </a:r>
                      <a:r>
                        <a:rPr sz="1600" spc="5" dirty="0">
                          <a:latin typeface="Calibri"/>
                          <a:cs typeface="Calibri"/>
                        </a:rPr>
                        <a:t> </a:t>
                      </a:r>
                      <a:r>
                        <a:rPr sz="1600" spc="-10" dirty="0">
                          <a:latin typeface="Calibri"/>
                          <a:cs typeface="Calibri"/>
                        </a:rPr>
                        <a:t>2500</a:t>
                      </a:r>
                      <a:endParaRPr sz="1600">
                        <a:latin typeface="Calibri"/>
                        <a:cs typeface="Calibri"/>
                      </a:endParaRPr>
                    </a:p>
                  </a:txBody>
                  <a:tcPr marL="0" marR="0" marT="51435" marB="0">
                    <a:lnL w="12700">
                      <a:solidFill>
                        <a:srgbClr val="93C500"/>
                      </a:solidFill>
                      <a:prstDash val="solid"/>
                    </a:lnL>
                    <a:lnR w="12700">
                      <a:solidFill>
                        <a:srgbClr val="93C500"/>
                      </a:solidFill>
                      <a:prstDash val="solid"/>
                    </a:lnR>
                    <a:lnT w="12700" cap="flat" cmpd="sng" algn="ctr">
                      <a:solidFill>
                        <a:srgbClr val="93C500"/>
                      </a:solidFill>
                      <a:prstDash val="solid"/>
                      <a:round/>
                      <a:headEnd type="none" w="med" len="med"/>
                      <a:tailEnd type="none" w="med" len="med"/>
                    </a:lnT>
                    <a:lnB w="12700">
                      <a:solidFill>
                        <a:srgbClr val="93C500"/>
                      </a:solidFill>
                      <a:prstDash val="solid"/>
                    </a:lnB>
                    <a:solidFill>
                      <a:srgbClr val="93C500">
                        <a:alpha val="19999"/>
                      </a:srgbClr>
                    </a:solidFill>
                  </a:tcPr>
                </a:tc>
                <a:extLst>
                  <a:ext uri="{0D108BD9-81ED-4DB2-BD59-A6C34878D82A}">
                    <a16:rowId xmlns:a16="http://schemas.microsoft.com/office/drawing/2014/main" val="10003"/>
                  </a:ext>
                </a:extLst>
              </a:tr>
              <a:tr h="370840">
                <a:tc>
                  <a:txBody>
                    <a:bodyPr/>
                    <a:lstStyle/>
                    <a:p>
                      <a:pPr marL="92075">
                        <a:lnSpc>
                          <a:spcPct val="100000"/>
                        </a:lnSpc>
                        <a:spcBef>
                          <a:spcPts val="405"/>
                        </a:spcBef>
                      </a:pPr>
                      <a:r>
                        <a:rPr sz="1600" spc="-10" dirty="0">
                          <a:latin typeface="Calibri"/>
                          <a:cs typeface="Calibri"/>
                        </a:rPr>
                        <a:t>Kemal</a:t>
                      </a:r>
                      <a:r>
                        <a:rPr sz="1600" spc="-5" dirty="0">
                          <a:latin typeface="Calibri"/>
                          <a:cs typeface="Calibri"/>
                        </a:rPr>
                        <a:t> </a:t>
                      </a:r>
                      <a:r>
                        <a:rPr sz="1600" spc="-10" dirty="0">
                          <a:latin typeface="Calibri"/>
                          <a:cs typeface="Calibri"/>
                        </a:rPr>
                        <a:t>31250</a:t>
                      </a:r>
                      <a:endParaRPr sz="1600">
                        <a:latin typeface="Calibri"/>
                        <a:cs typeface="Calibri"/>
                      </a:endParaRPr>
                    </a:p>
                  </a:txBody>
                  <a:tcPr marL="0" marR="0" marT="5143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FFFFFF"/>
                    </a:solidFill>
                  </a:tcPr>
                </a:tc>
                <a:extLst>
                  <a:ext uri="{0D108BD9-81ED-4DB2-BD59-A6C34878D82A}">
                    <a16:rowId xmlns:a16="http://schemas.microsoft.com/office/drawing/2014/main" val="10004"/>
                  </a:ext>
                </a:extLst>
              </a:tr>
              <a:tr h="370967">
                <a:tc>
                  <a:txBody>
                    <a:bodyPr/>
                    <a:lstStyle/>
                    <a:p>
                      <a:pPr>
                        <a:lnSpc>
                          <a:spcPct val="100000"/>
                        </a:lnSpc>
                      </a:pPr>
                      <a:endParaRPr sz="2200">
                        <a:latin typeface="Times New Roman"/>
                        <a:cs typeface="Times New Roman"/>
                      </a:endParaRPr>
                    </a:p>
                  </a:txBody>
                  <a:tcPr marL="0" marR="0" marT="0" marB="0">
                    <a:lnL w="12700">
                      <a:solidFill>
                        <a:srgbClr val="93C500"/>
                      </a:solidFill>
                      <a:prstDash val="solid"/>
                    </a:lnL>
                    <a:lnR w="12700">
                      <a:solidFill>
                        <a:srgbClr val="93C500"/>
                      </a:solidFill>
                      <a:prstDash val="solid"/>
                    </a:lnR>
                    <a:lnT w="12700" cap="flat" cmpd="sng" algn="ctr">
                      <a:solidFill>
                        <a:srgbClr val="93C500"/>
                      </a:solidFill>
                      <a:prstDash val="solid"/>
                      <a:round/>
                      <a:headEnd type="none" w="med" len="med"/>
                      <a:tailEnd type="none" w="med" len="med"/>
                    </a:lnT>
                    <a:lnB w="12700">
                      <a:solidFill>
                        <a:srgbClr val="93C500"/>
                      </a:solidFill>
                      <a:prstDash val="solid"/>
                    </a:lnB>
                    <a:solidFill>
                      <a:srgbClr val="93C500">
                        <a:alpha val="19999"/>
                      </a:srgbClr>
                    </a:solidFill>
                  </a:tcPr>
                </a:tc>
                <a:extLst>
                  <a:ext uri="{0D108BD9-81ED-4DB2-BD59-A6C34878D82A}">
                    <a16:rowId xmlns:a16="http://schemas.microsoft.com/office/drawing/2014/main" val="10005"/>
                  </a:ext>
                </a:extLst>
              </a:tr>
              <a:tr h="370839">
                <a:tc>
                  <a:txBody>
                    <a:bodyPr/>
                    <a:lstStyle/>
                    <a:p>
                      <a:pPr marL="92075">
                        <a:lnSpc>
                          <a:spcPct val="100000"/>
                        </a:lnSpc>
                        <a:spcBef>
                          <a:spcPts val="405"/>
                        </a:spcBef>
                      </a:pPr>
                      <a:r>
                        <a:rPr sz="1600" spc="-5" dirty="0">
                          <a:latin typeface="Calibri"/>
                          <a:cs typeface="Calibri"/>
                        </a:rPr>
                        <a:t>Selin</a:t>
                      </a:r>
                      <a:r>
                        <a:rPr sz="1600" spc="-10" dirty="0">
                          <a:latin typeface="Calibri"/>
                          <a:cs typeface="Calibri"/>
                        </a:rPr>
                        <a:t> 27500</a:t>
                      </a:r>
                      <a:endParaRPr sz="1600">
                        <a:latin typeface="Calibri"/>
                        <a:cs typeface="Calibri"/>
                      </a:endParaRPr>
                    </a:p>
                  </a:txBody>
                  <a:tcPr marL="0" marR="0" marT="5143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FFFFFF"/>
                    </a:solidFill>
                  </a:tcPr>
                </a:tc>
                <a:extLst>
                  <a:ext uri="{0D108BD9-81ED-4DB2-BD59-A6C34878D82A}">
                    <a16:rowId xmlns:a16="http://schemas.microsoft.com/office/drawing/2014/main" val="10006"/>
                  </a:ext>
                </a:extLst>
              </a:tr>
              <a:tr h="370967">
                <a:tc>
                  <a:txBody>
                    <a:bodyPr/>
                    <a:lstStyle/>
                    <a:p>
                      <a:pPr marL="92075">
                        <a:lnSpc>
                          <a:spcPct val="100000"/>
                        </a:lnSpc>
                        <a:spcBef>
                          <a:spcPts val="405"/>
                        </a:spcBef>
                      </a:pPr>
                      <a:r>
                        <a:rPr sz="1600" spc="-10" dirty="0">
                          <a:latin typeface="Calibri"/>
                          <a:cs typeface="Calibri"/>
                        </a:rPr>
                        <a:t>Meryem</a:t>
                      </a:r>
                      <a:r>
                        <a:rPr sz="1600" spc="10" dirty="0">
                          <a:latin typeface="Calibri"/>
                          <a:cs typeface="Calibri"/>
                        </a:rPr>
                        <a:t> </a:t>
                      </a:r>
                      <a:r>
                        <a:rPr sz="1600" spc="-10" dirty="0">
                          <a:latin typeface="Calibri"/>
                          <a:cs typeface="Calibri"/>
                        </a:rPr>
                        <a:t>28200</a:t>
                      </a:r>
                      <a:endParaRPr sz="1600">
                        <a:latin typeface="Calibri"/>
                        <a:cs typeface="Calibri"/>
                      </a:endParaRPr>
                    </a:p>
                  </a:txBody>
                  <a:tcPr marL="0" marR="0" marT="51435" marB="0">
                    <a:lnL w="12700">
                      <a:solidFill>
                        <a:srgbClr val="93C500"/>
                      </a:solidFill>
                      <a:prstDash val="solid"/>
                    </a:lnL>
                    <a:lnR w="12700">
                      <a:solidFill>
                        <a:srgbClr val="93C500"/>
                      </a:solidFill>
                      <a:prstDash val="solid"/>
                    </a:lnR>
                    <a:lnT w="12700" cap="flat" cmpd="sng" algn="ctr">
                      <a:solidFill>
                        <a:srgbClr val="93C500"/>
                      </a:solidFill>
                      <a:prstDash val="solid"/>
                      <a:round/>
                      <a:headEnd type="none" w="med" len="med"/>
                      <a:tailEnd type="none" w="med" len="med"/>
                    </a:lnT>
                    <a:lnB w="12700">
                      <a:solidFill>
                        <a:srgbClr val="93C500"/>
                      </a:solidFill>
                      <a:prstDash val="solid"/>
                    </a:lnB>
                    <a:solidFill>
                      <a:srgbClr val="93C500">
                        <a:alpha val="19999"/>
                      </a:srgbClr>
                    </a:solidFill>
                  </a:tcPr>
                </a:tc>
                <a:extLst>
                  <a:ext uri="{0D108BD9-81ED-4DB2-BD59-A6C34878D82A}">
                    <a16:rowId xmlns:a16="http://schemas.microsoft.com/office/drawing/2014/main" val="10007"/>
                  </a:ext>
                </a:extLst>
              </a:tr>
              <a:tr h="370840">
                <a:tc>
                  <a:txBody>
                    <a:bodyPr/>
                    <a:lstStyle/>
                    <a:p>
                      <a:pPr>
                        <a:lnSpc>
                          <a:spcPct val="100000"/>
                        </a:lnSpc>
                      </a:pPr>
                      <a:endParaRPr sz="2200">
                        <a:latin typeface="Times New Roman"/>
                        <a:cs typeface="Times New Roman"/>
                      </a:endParaRPr>
                    </a:p>
                  </a:txBody>
                  <a:tcPr marL="0" marR="0" marT="0"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FFFFFF"/>
                    </a:solidFill>
                  </a:tcPr>
                </a:tc>
                <a:extLst>
                  <a:ext uri="{0D108BD9-81ED-4DB2-BD59-A6C34878D82A}">
                    <a16:rowId xmlns:a16="http://schemas.microsoft.com/office/drawing/2014/main" val="10008"/>
                  </a:ext>
                </a:extLst>
              </a:tr>
              <a:tr h="370966">
                <a:tc>
                  <a:txBody>
                    <a:bodyPr/>
                    <a:lstStyle/>
                    <a:p>
                      <a:pPr>
                        <a:lnSpc>
                          <a:spcPct val="100000"/>
                        </a:lnSpc>
                      </a:pPr>
                      <a:endParaRPr sz="2200">
                        <a:latin typeface="Times New Roman"/>
                        <a:cs typeface="Times New Roman"/>
                      </a:endParaRPr>
                    </a:p>
                  </a:txBody>
                  <a:tcPr marL="0" marR="0" marT="0" marB="0">
                    <a:lnL w="12700">
                      <a:solidFill>
                        <a:srgbClr val="93C500"/>
                      </a:solidFill>
                      <a:prstDash val="solid"/>
                    </a:lnL>
                    <a:lnR w="12700">
                      <a:solidFill>
                        <a:srgbClr val="93C500"/>
                      </a:solidFill>
                      <a:prstDash val="solid"/>
                    </a:lnR>
                    <a:lnT w="12700" cap="flat" cmpd="sng" algn="ctr">
                      <a:solidFill>
                        <a:srgbClr val="93C500"/>
                      </a:solidFill>
                      <a:prstDash val="solid"/>
                      <a:round/>
                      <a:headEnd type="none" w="med" len="med"/>
                      <a:tailEnd type="none" w="med" len="med"/>
                    </a:lnT>
                    <a:lnB w="12700">
                      <a:solidFill>
                        <a:srgbClr val="93C500"/>
                      </a:solidFill>
                      <a:prstDash val="solid"/>
                    </a:lnB>
                    <a:solidFill>
                      <a:srgbClr val="93C500">
                        <a:alpha val="19999"/>
                      </a:srgbClr>
                    </a:solidFill>
                  </a:tcPr>
                </a:tc>
                <a:extLst>
                  <a:ext uri="{0D108BD9-81ED-4DB2-BD59-A6C34878D82A}">
                    <a16:rowId xmlns:a16="http://schemas.microsoft.com/office/drawing/2014/main" val="10009"/>
                  </a:ext>
                </a:extLst>
              </a:tr>
            </a:tbl>
          </a:graphicData>
        </a:graphic>
      </p:graphicFrame>
      <p:graphicFrame>
        <p:nvGraphicFramePr>
          <p:cNvPr id="44" name="object 44"/>
          <p:cNvGraphicFramePr>
            <a:graphicFrameLocks noGrp="1"/>
          </p:cNvGraphicFramePr>
          <p:nvPr/>
        </p:nvGraphicFramePr>
        <p:xfrm>
          <a:off x="6186932" y="2057400"/>
          <a:ext cx="2200909" cy="3679820"/>
        </p:xfrm>
        <a:graphic>
          <a:graphicData uri="http://schemas.openxmlformats.org/drawingml/2006/table">
            <a:tbl>
              <a:tblPr firstRow="1" bandRow="1">
                <a:tableStyleId>{2D5ABB26-0587-4C30-8999-92F81FD0307C}</a:tableStyleId>
              </a:tblPr>
              <a:tblGrid>
                <a:gridCol w="385445">
                  <a:extLst>
                    <a:ext uri="{9D8B030D-6E8A-4147-A177-3AD203B41FA5}">
                      <a16:colId xmlns:a16="http://schemas.microsoft.com/office/drawing/2014/main" val="20000"/>
                    </a:ext>
                  </a:extLst>
                </a:gridCol>
                <a:gridCol w="1815464">
                  <a:extLst>
                    <a:ext uri="{9D8B030D-6E8A-4147-A177-3AD203B41FA5}">
                      <a16:colId xmlns:a16="http://schemas.microsoft.com/office/drawing/2014/main" val="20001"/>
                    </a:ext>
                  </a:extLst>
                </a:gridCol>
              </a:tblGrid>
              <a:tr h="338454">
                <a:tc>
                  <a:txBody>
                    <a:bodyPr/>
                    <a:lstStyle/>
                    <a:p>
                      <a:pPr marL="127000">
                        <a:lnSpc>
                          <a:spcPct val="100000"/>
                        </a:lnSpc>
                        <a:spcBef>
                          <a:spcPts val="290"/>
                        </a:spcBef>
                      </a:pPr>
                      <a:r>
                        <a:rPr sz="1600" b="1" dirty="0">
                          <a:latin typeface="Calibri"/>
                          <a:cs typeface="Calibri"/>
                        </a:rPr>
                        <a:t>0</a:t>
                      </a:r>
                      <a:endParaRPr sz="1600">
                        <a:latin typeface="Calibri"/>
                        <a:cs typeface="Calibri"/>
                      </a:endParaRPr>
                    </a:p>
                  </a:txBody>
                  <a:tcPr marL="0" marR="0" marT="36830" marB="0">
                    <a:solidFill>
                      <a:srgbClr val="FFFFFF"/>
                    </a:solidFill>
                  </a:tcPr>
                </a:tc>
                <a:tc>
                  <a:txBody>
                    <a:bodyPr/>
                    <a:lstStyle/>
                    <a:p>
                      <a:pPr>
                        <a:lnSpc>
                          <a:spcPct val="100000"/>
                        </a:lnSpc>
                      </a:pPr>
                      <a:endParaRPr sz="21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0"/>
                  </a:ext>
                </a:extLst>
              </a:tr>
              <a:tr h="370967">
                <a:tc>
                  <a:txBody>
                    <a:bodyPr/>
                    <a:lstStyle/>
                    <a:p>
                      <a:pPr marL="127000">
                        <a:lnSpc>
                          <a:spcPct val="100000"/>
                        </a:lnSpc>
                        <a:spcBef>
                          <a:spcPts val="405"/>
                        </a:spcBef>
                      </a:pPr>
                      <a:r>
                        <a:rPr sz="1600" b="1" dirty="0">
                          <a:latin typeface="Calibri"/>
                          <a:cs typeface="Calibri"/>
                        </a:rPr>
                        <a:t>1</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93C500">
                        <a:alpha val="19999"/>
                      </a:srgbClr>
                    </a:solidFill>
                  </a:tcPr>
                </a:tc>
                <a:extLst>
                  <a:ext uri="{0D108BD9-81ED-4DB2-BD59-A6C34878D82A}">
                    <a16:rowId xmlns:a16="http://schemas.microsoft.com/office/drawing/2014/main" val="10001"/>
                  </a:ext>
                </a:extLst>
              </a:tr>
              <a:tr h="370839">
                <a:tc>
                  <a:txBody>
                    <a:bodyPr/>
                    <a:lstStyle/>
                    <a:p>
                      <a:pPr marL="127000">
                        <a:lnSpc>
                          <a:spcPct val="100000"/>
                        </a:lnSpc>
                        <a:spcBef>
                          <a:spcPts val="405"/>
                        </a:spcBef>
                      </a:pPr>
                      <a:r>
                        <a:rPr sz="1600" b="1" dirty="0">
                          <a:latin typeface="Calibri"/>
                          <a:cs typeface="Calibri"/>
                        </a:rPr>
                        <a:t>2</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2"/>
                  </a:ext>
                </a:extLst>
              </a:tr>
              <a:tr h="370966">
                <a:tc>
                  <a:txBody>
                    <a:bodyPr/>
                    <a:lstStyle/>
                    <a:p>
                      <a:pPr marL="127000">
                        <a:lnSpc>
                          <a:spcPct val="100000"/>
                        </a:lnSpc>
                        <a:spcBef>
                          <a:spcPts val="405"/>
                        </a:spcBef>
                      </a:pPr>
                      <a:r>
                        <a:rPr sz="1600" b="1" dirty="0">
                          <a:latin typeface="Calibri"/>
                          <a:cs typeface="Calibri"/>
                        </a:rPr>
                        <a:t>3</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93C500">
                        <a:alpha val="19999"/>
                      </a:srgbClr>
                    </a:solidFill>
                  </a:tcPr>
                </a:tc>
                <a:extLst>
                  <a:ext uri="{0D108BD9-81ED-4DB2-BD59-A6C34878D82A}">
                    <a16:rowId xmlns:a16="http://schemas.microsoft.com/office/drawing/2014/main" val="10003"/>
                  </a:ext>
                </a:extLst>
              </a:tr>
              <a:tr h="370840">
                <a:tc>
                  <a:txBody>
                    <a:bodyPr/>
                    <a:lstStyle/>
                    <a:p>
                      <a:pPr marL="127000">
                        <a:lnSpc>
                          <a:spcPct val="100000"/>
                        </a:lnSpc>
                        <a:spcBef>
                          <a:spcPts val="405"/>
                        </a:spcBef>
                      </a:pPr>
                      <a:r>
                        <a:rPr sz="1600" b="1" dirty="0">
                          <a:latin typeface="Calibri"/>
                          <a:cs typeface="Calibri"/>
                        </a:rPr>
                        <a:t>4</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4"/>
                  </a:ext>
                </a:extLst>
              </a:tr>
              <a:tr h="370967">
                <a:tc>
                  <a:txBody>
                    <a:bodyPr/>
                    <a:lstStyle/>
                    <a:p>
                      <a:pPr marL="127000">
                        <a:lnSpc>
                          <a:spcPct val="100000"/>
                        </a:lnSpc>
                        <a:spcBef>
                          <a:spcPts val="405"/>
                        </a:spcBef>
                      </a:pPr>
                      <a:r>
                        <a:rPr sz="1600" b="1" dirty="0">
                          <a:latin typeface="Calibri"/>
                          <a:cs typeface="Calibri"/>
                        </a:rPr>
                        <a:t>5</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93C500">
                        <a:alpha val="19999"/>
                      </a:srgbClr>
                    </a:solidFill>
                  </a:tcPr>
                </a:tc>
                <a:extLst>
                  <a:ext uri="{0D108BD9-81ED-4DB2-BD59-A6C34878D82A}">
                    <a16:rowId xmlns:a16="http://schemas.microsoft.com/office/drawing/2014/main" val="10005"/>
                  </a:ext>
                </a:extLst>
              </a:tr>
              <a:tr h="370839">
                <a:tc>
                  <a:txBody>
                    <a:bodyPr/>
                    <a:lstStyle/>
                    <a:p>
                      <a:pPr marL="127000">
                        <a:lnSpc>
                          <a:spcPct val="100000"/>
                        </a:lnSpc>
                        <a:spcBef>
                          <a:spcPts val="405"/>
                        </a:spcBef>
                      </a:pPr>
                      <a:r>
                        <a:rPr sz="1600" b="1" dirty="0">
                          <a:latin typeface="Calibri"/>
                          <a:cs typeface="Calibri"/>
                        </a:rPr>
                        <a:t>6</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6"/>
                  </a:ext>
                </a:extLst>
              </a:tr>
              <a:tr h="370967">
                <a:tc>
                  <a:txBody>
                    <a:bodyPr/>
                    <a:lstStyle/>
                    <a:p>
                      <a:pPr marL="127000">
                        <a:lnSpc>
                          <a:spcPct val="100000"/>
                        </a:lnSpc>
                        <a:spcBef>
                          <a:spcPts val="405"/>
                        </a:spcBef>
                      </a:pPr>
                      <a:r>
                        <a:rPr sz="1600" b="1" dirty="0">
                          <a:latin typeface="Calibri"/>
                          <a:cs typeface="Calibri"/>
                        </a:rPr>
                        <a:t>7</a:t>
                      </a:r>
                      <a:endParaRPr sz="1600">
                        <a:latin typeface="Calibri"/>
                        <a:cs typeface="Calibri"/>
                      </a:endParaRPr>
                    </a:p>
                  </a:txBody>
                  <a:tcPr marL="0" marR="0" marT="51435"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93C500">
                        <a:alpha val="19999"/>
                      </a:srgbClr>
                    </a:solidFill>
                  </a:tcPr>
                </a:tc>
                <a:extLst>
                  <a:ext uri="{0D108BD9-81ED-4DB2-BD59-A6C34878D82A}">
                    <a16:rowId xmlns:a16="http://schemas.microsoft.com/office/drawing/2014/main" val="10007"/>
                  </a:ext>
                </a:extLst>
              </a:tr>
              <a:tr h="370840">
                <a:tc>
                  <a:txBody>
                    <a:bodyPr/>
                    <a:lstStyle/>
                    <a:p>
                      <a:pPr marL="127000">
                        <a:lnSpc>
                          <a:spcPct val="100000"/>
                        </a:lnSpc>
                        <a:spcBef>
                          <a:spcPts val="409"/>
                        </a:spcBef>
                      </a:pPr>
                      <a:r>
                        <a:rPr sz="1600" b="1" dirty="0">
                          <a:latin typeface="Calibri"/>
                          <a:cs typeface="Calibri"/>
                        </a:rPr>
                        <a:t>8</a:t>
                      </a:r>
                      <a:endParaRPr sz="1600">
                        <a:latin typeface="Calibri"/>
                        <a:cs typeface="Calibri"/>
                      </a:endParaRPr>
                    </a:p>
                  </a:txBody>
                  <a:tcPr marL="0" marR="0" marT="52069"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FFFFFF"/>
                    </a:solidFill>
                  </a:tcPr>
                </a:tc>
                <a:extLst>
                  <a:ext uri="{0D108BD9-81ED-4DB2-BD59-A6C34878D82A}">
                    <a16:rowId xmlns:a16="http://schemas.microsoft.com/office/drawing/2014/main" val="10008"/>
                  </a:ext>
                </a:extLst>
              </a:tr>
              <a:tr h="374141">
                <a:tc>
                  <a:txBody>
                    <a:bodyPr/>
                    <a:lstStyle/>
                    <a:p>
                      <a:pPr marL="127000">
                        <a:lnSpc>
                          <a:spcPct val="100000"/>
                        </a:lnSpc>
                        <a:spcBef>
                          <a:spcPts val="409"/>
                        </a:spcBef>
                      </a:pPr>
                      <a:r>
                        <a:rPr sz="1600" b="1" dirty="0">
                          <a:latin typeface="Calibri"/>
                          <a:cs typeface="Calibri"/>
                        </a:rPr>
                        <a:t>9</a:t>
                      </a:r>
                      <a:endParaRPr sz="1600">
                        <a:latin typeface="Calibri"/>
                        <a:cs typeface="Calibri"/>
                      </a:endParaRPr>
                    </a:p>
                  </a:txBody>
                  <a:tcPr marL="0" marR="0" marT="52069" marB="0">
                    <a:solidFill>
                      <a:srgbClr val="FFFFFF"/>
                    </a:solidFill>
                  </a:tcPr>
                </a:tc>
                <a:tc>
                  <a:txBody>
                    <a:bodyPr/>
                    <a:lstStyle/>
                    <a:p>
                      <a:pPr>
                        <a:lnSpc>
                          <a:spcPct val="100000"/>
                        </a:lnSpc>
                      </a:pPr>
                      <a:endParaRPr sz="2200">
                        <a:latin typeface="Times New Roman"/>
                        <a:cs typeface="Times New Roman"/>
                      </a:endParaRPr>
                    </a:p>
                  </a:txBody>
                  <a:tcPr marL="0" marR="0" marT="0" marB="0">
                    <a:solidFill>
                      <a:srgbClr val="93C500">
                        <a:alpha val="19999"/>
                      </a:srgbClr>
                    </a:solidFill>
                  </a:tcPr>
                </a:tc>
                <a:extLst>
                  <a:ext uri="{0D108BD9-81ED-4DB2-BD59-A6C34878D82A}">
                    <a16:rowId xmlns:a16="http://schemas.microsoft.com/office/drawing/2014/main" val="10009"/>
                  </a:ext>
                </a:extLst>
              </a:tr>
            </a:tbl>
          </a:graphicData>
        </a:graphic>
      </p:graphicFrame>
      <p:graphicFrame>
        <p:nvGraphicFramePr>
          <p:cNvPr id="45" name="object 45"/>
          <p:cNvGraphicFramePr>
            <a:graphicFrameLocks noGrp="1"/>
          </p:cNvGraphicFramePr>
          <p:nvPr/>
        </p:nvGraphicFramePr>
        <p:xfrm>
          <a:off x="1036637" y="2701925"/>
          <a:ext cx="1873250" cy="1854197"/>
        </p:xfrm>
        <a:graphic>
          <a:graphicData uri="http://schemas.openxmlformats.org/drawingml/2006/table">
            <a:tbl>
              <a:tblPr firstRow="1" bandRow="1">
                <a:tableStyleId>{2D5ABB26-0587-4C30-8999-92F81FD0307C}</a:tableStyleId>
              </a:tblPr>
              <a:tblGrid>
                <a:gridCol w="1080770">
                  <a:extLst>
                    <a:ext uri="{9D8B030D-6E8A-4147-A177-3AD203B41FA5}">
                      <a16:colId xmlns:a16="http://schemas.microsoft.com/office/drawing/2014/main" val="20000"/>
                    </a:ext>
                  </a:extLst>
                </a:gridCol>
                <a:gridCol w="792480">
                  <a:extLst>
                    <a:ext uri="{9D8B030D-6E8A-4147-A177-3AD203B41FA5}">
                      <a16:colId xmlns:a16="http://schemas.microsoft.com/office/drawing/2014/main" val="20001"/>
                    </a:ext>
                  </a:extLst>
                </a:gridCol>
              </a:tblGrid>
              <a:tr h="370839">
                <a:tc gridSpan="2">
                  <a:txBody>
                    <a:bodyPr/>
                    <a:lstStyle/>
                    <a:p>
                      <a:pPr marL="573405">
                        <a:lnSpc>
                          <a:spcPct val="100000"/>
                        </a:lnSpc>
                        <a:spcBef>
                          <a:spcPts val="265"/>
                        </a:spcBef>
                      </a:pPr>
                      <a:r>
                        <a:rPr sz="1800" b="1" spc="-10" dirty="0">
                          <a:latin typeface="Calibri"/>
                          <a:cs typeface="Calibri"/>
                        </a:rPr>
                        <a:t>Kayıtlar</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EEF5E7"/>
                    </a:solidFill>
                  </a:tcPr>
                </a:tc>
                <a:tc hMerge="1">
                  <a:txBody>
                    <a:bodyPr/>
                    <a:lstStyle/>
                    <a:p>
                      <a:endParaRPr/>
                    </a:p>
                  </a:txBody>
                  <a:tcPr marL="0" marR="0" marT="0" marB="0"/>
                </a:tc>
                <a:extLst>
                  <a:ext uri="{0D108BD9-81ED-4DB2-BD59-A6C34878D82A}">
                    <a16:rowId xmlns:a16="http://schemas.microsoft.com/office/drawing/2014/main" val="10000"/>
                  </a:ext>
                </a:extLst>
              </a:tr>
              <a:tr h="370839">
                <a:tc>
                  <a:txBody>
                    <a:bodyPr/>
                    <a:lstStyle/>
                    <a:p>
                      <a:pPr marL="91440">
                        <a:lnSpc>
                          <a:spcPct val="100000"/>
                        </a:lnSpc>
                        <a:spcBef>
                          <a:spcPts val="265"/>
                        </a:spcBef>
                      </a:pPr>
                      <a:r>
                        <a:rPr sz="1800" spc="-5" dirty="0">
                          <a:latin typeface="Calibri"/>
                          <a:cs typeface="Calibri"/>
                        </a:rPr>
                        <a:t>Mehmet</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DCEACA"/>
                    </a:solidFill>
                  </a:tcPr>
                </a:tc>
                <a:tc>
                  <a:txBody>
                    <a:bodyPr/>
                    <a:lstStyle/>
                    <a:p>
                      <a:pPr marL="91440">
                        <a:lnSpc>
                          <a:spcPct val="100000"/>
                        </a:lnSpc>
                        <a:spcBef>
                          <a:spcPts val="265"/>
                        </a:spcBef>
                      </a:pPr>
                      <a:r>
                        <a:rPr sz="1800" spc="-5" dirty="0">
                          <a:latin typeface="Calibri"/>
                          <a:cs typeface="Calibri"/>
                        </a:rPr>
                        <a:t>2500</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DCEACA"/>
                    </a:solidFill>
                  </a:tcPr>
                </a:tc>
                <a:extLst>
                  <a:ext uri="{0D108BD9-81ED-4DB2-BD59-A6C34878D82A}">
                    <a16:rowId xmlns:a16="http://schemas.microsoft.com/office/drawing/2014/main" val="10001"/>
                  </a:ext>
                </a:extLst>
              </a:tr>
              <a:tr h="370840">
                <a:tc>
                  <a:txBody>
                    <a:bodyPr/>
                    <a:lstStyle/>
                    <a:p>
                      <a:pPr marL="91440">
                        <a:lnSpc>
                          <a:spcPct val="100000"/>
                        </a:lnSpc>
                        <a:spcBef>
                          <a:spcPts val="265"/>
                        </a:spcBef>
                      </a:pPr>
                      <a:r>
                        <a:rPr sz="1800" spc="-10" dirty="0">
                          <a:latin typeface="Calibri"/>
                          <a:cs typeface="Calibri"/>
                        </a:rPr>
                        <a:t>Kemal</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EEF5E7"/>
                    </a:solidFill>
                  </a:tcPr>
                </a:tc>
                <a:tc>
                  <a:txBody>
                    <a:bodyPr/>
                    <a:lstStyle/>
                    <a:p>
                      <a:pPr marL="91440">
                        <a:lnSpc>
                          <a:spcPct val="100000"/>
                        </a:lnSpc>
                        <a:spcBef>
                          <a:spcPts val="265"/>
                        </a:spcBef>
                      </a:pPr>
                      <a:r>
                        <a:rPr sz="1800" spc="-5" dirty="0">
                          <a:latin typeface="Calibri"/>
                          <a:cs typeface="Calibri"/>
                        </a:rPr>
                        <a:t>31250</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EEF5E7"/>
                    </a:solidFill>
                  </a:tcPr>
                </a:tc>
                <a:extLst>
                  <a:ext uri="{0D108BD9-81ED-4DB2-BD59-A6C34878D82A}">
                    <a16:rowId xmlns:a16="http://schemas.microsoft.com/office/drawing/2014/main" val="10002"/>
                  </a:ext>
                </a:extLst>
              </a:tr>
              <a:tr h="370840">
                <a:tc>
                  <a:txBody>
                    <a:bodyPr/>
                    <a:lstStyle/>
                    <a:p>
                      <a:pPr marL="91440">
                        <a:lnSpc>
                          <a:spcPct val="100000"/>
                        </a:lnSpc>
                        <a:spcBef>
                          <a:spcPts val="265"/>
                        </a:spcBef>
                      </a:pPr>
                      <a:r>
                        <a:rPr sz="1800" spc="-10" dirty="0">
                          <a:latin typeface="Calibri"/>
                          <a:cs typeface="Calibri"/>
                        </a:rPr>
                        <a:t>Selin</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DCEACA"/>
                    </a:solidFill>
                  </a:tcPr>
                </a:tc>
                <a:tc>
                  <a:txBody>
                    <a:bodyPr/>
                    <a:lstStyle/>
                    <a:p>
                      <a:pPr marL="91440">
                        <a:lnSpc>
                          <a:spcPct val="100000"/>
                        </a:lnSpc>
                        <a:spcBef>
                          <a:spcPts val="265"/>
                        </a:spcBef>
                      </a:pPr>
                      <a:r>
                        <a:rPr sz="1800" spc="-5" dirty="0">
                          <a:latin typeface="Calibri"/>
                          <a:cs typeface="Calibri"/>
                        </a:rPr>
                        <a:t>27500</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DCEACA"/>
                    </a:solidFill>
                  </a:tcPr>
                </a:tc>
                <a:extLst>
                  <a:ext uri="{0D108BD9-81ED-4DB2-BD59-A6C34878D82A}">
                    <a16:rowId xmlns:a16="http://schemas.microsoft.com/office/drawing/2014/main" val="10003"/>
                  </a:ext>
                </a:extLst>
              </a:tr>
              <a:tr h="370839">
                <a:tc>
                  <a:txBody>
                    <a:bodyPr/>
                    <a:lstStyle/>
                    <a:p>
                      <a:pPr marL="91440">
                        <a:lnSpc>
                          <a:spcPct val="100000"/>
                        </a:lnSpc>
                        <a:spcBef>
                          <a:spcPts val="265"/>
                        </a:spcBef>
                      </a:pPr>
                      <a:r>
                        <a:rPr sz="1800" spc="-5" dirty="0">
                          <a:latin typeface="Calibri"/>
                          <a:cs typeface="Calibri"/>
                        </a:rPr>
                        <a:t>Meryem</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EEF5E7"/>
                    </a:solidFill>
                  </a:tcPr>
                </a:tc>
                <a:tc>
                  <a:txBody>
                    <a:bodyPr/>
                    <a:lstStyle/>
                    <a:p>
                      <a:pPr marL="91440">
                        <a:lnSpc>
                          <a:spcPct val="100000"/>
                        </a:lnSpc>
                        <a:spcBef>
                          <a:spcPts val="265"/>
                        </a:spcBef>
                      </a:pPr>
                      <a:r>
                        <a:rPr sz="1800" spc="-5" dirty="0">
                          <a:latin typeface="Calibri"/>
                          <a:cs typeface="Calibri"/>
                        </a:rPr>
                        <a:t>28200</a:t>
                      </a:r>
                      <a:endParaRPr sz="1800">
                        <a:latin typeface="Calibri"/>
                        <a:cs typeface="Calibri"/>
                      </a:endParaRPr>
                    </a:p>
                  </a:txBody>
                  <a:tcPr marL="0" marR="0" marT="33655" marB="0">
                    <a:lnL w="12700">
                      <a:solidFill>
                        <a:srgbClr val="93C500"/>
                      </a:solidFill>
                      <a:prstDash val="solid"/>
                    </a:lnL>
                    <a:lnR w="12700">
                      <a:solidFill>
                        <a:srgbClr val="93C500"/>
                      </a:solidFill>
                      <a:prstDash val="solid"/>
                    </a:lnR>
                    <a:lnT w="12700">
                      <a:solidFill>
                        <a:srgbClr val="93C500"/>
                      </a:solidFill>
                      <a:prstDash val="solid"/>
                    </a:lnT>
                    <a:lnB w="12700">
                      <a:solidFill>
                        <a:srgbClr val="93C500"/>
                      </a:solidFill>
                      <a:prstDash val="solid"/>
                    </a:lnB>
                    <a:solidFill>
                      <a:srgbClr val="EEF5E7"/>
                    </a:solidFill>
                  </a:tcPr>
                </a:tc>
                <a:extLst>
                  <a:ext uri="{0D108BD9-81ED-4DB2-BD59-A6C34878D82A}">
                    <a16:rowId xmlns:a16="http://schemas.microsoft.com/office/drawing/2014/main" val="10004"/>
                  </a:ext>
                </a:extLst>
              </a:tr>
            </a:tbl>
          </a:graphicData>
        </a:graphic>
      </p:graphicFrame>
      <p:sp>
        <p:nvSpPr>
          <p:cNvPr id="46" name="object 46"/>
          <p:cNvSpPr/>
          <p:nvPr/>
        </p:nvSpPr>
        <p:spPr>
          <a:xfrm>
            <a:off x="2125217" y="4581905"/>
            <a:ext cx="862965" cy="288290"/>
          </a:xfrm>
          <a:custGeom>
            <a:avLst/>
            <a:gdLst/>
            <a:ahLst/>
            <a:cxnLst/>
            <a:rect l="l" t="t" r="r" b="b"/>
            <a:pathLst>
              <a:path w="862964" h="288289">
                <a:moveTo>
                  <a:pt x="862583" y="0"/>
                </a:moveTo>
                <a:lnTo>
                  <a:pt x="860690" y="56042"/>
                </a:lnTo>
                <a:lnTo>
                  <a:pt x="855535" y="101822"/>
                </a:lnTo>
                <a:lnTo>
                  <a:pt x="847903" y="132695"/>
                </a:lnTo>
                <a:lnTo>
                  <a:pt x="838581" y="144018"/>
                </a:lnTo>
                <a:lnTo>
                  <a:pt x="455294" y="144018"/>
                </a:lnTo>
                <a:lnTo>
                  <a:pt x="445972" y="155340"/>
                </a:lnTo>
                <a:lnTo>
                  <a:pt x="438340" y="186213"/>
                </a:lnTo>
                <a:lnTo>
                  <a:pt x="433185" y="231993"/>
                </a:lnTo>
                <a:lnTo>
                  <a:pt x="431292" y="288036"/>
                </a:lnTo>
                <a:lnTo>
                  <a:pt x="429398" y="231993"/>
                </a:lnTo>
                <a:lnTo>
                  <a:pt x="424243" y="186213"/>
                </a:lnTo>
                <a:lnTo>
                  <a:pt x="416611" y="155340"/>
                </a:lnTo>
                <a:lnTo>
                  <a:pt x="407288" y="144018"/>
                </a:lnTo>
                <a:lnTo>
                  <a:pt x="24002" y="144018"/>
                </a:lnTo>
                <a:lnTo>
                  <a:pt x="14680" y="132695"/>
                </a:lnTo>
                <a:lnTo>
                  <a:pt x="7048" y="101822"/>
                </a:lnTo>
                <a:lnTo>
                  <a:pt x="1893" y="56042"/>
                </a:lnTo>
                <a:lnTo>
                  <a:pt x="0" y="0"/>
                </a:lnTo>
              </a:path>
            </a:pathLst>
          </a:custGeom>
          <a:ln w="28956">
            <a:solidFill>
              <a:srgbClr val="93C500"/>
            </a:solidFill>
          </a:ln>
        </p:spPr>
        <p:txBody>
          <a:bodyPr wrap="square" lIns="0" tIns="0" rIns="0" bIns="0" rtlCol="0"/>
          <a:lstStyle/>
          <a:p>
            <a:endParaRPr/>
          </a:p>
        </p:txBody>
      </p:sp>
      <p:sp>
        <p:nvSpPr>
          <p:cNvPr id="47" name="object 47"/>
          <p:cNvSpPr/>
          <p:nvPr/>
        </p:nvSpPr>
        <p:spPr>
          <a:xfrm>
            <a:off x="3059429" y="3560591"/>
            <a:ext cx="792480" cy="171450"/>
          </a:xfrm>
          <a:custGeom>
            <a:avLst/>
            <a:gdLst/>
            <a:ahLst/>
            <a:cxnLst/>
            <a:rect l="l" t="t" r="r" b="b"/>
            <a:pathLst>
              <a:path w="792479" h="171450">
                <a:moveTo>
                  <a:pt x="716552" y="85578"/>
                </a:moveTo>
                <a:lnTo>
                  <a:pt x="630555" y="135743"/>
                </a:lnTo>
                <a:lnTo>
                  <a:pt x="624875" y="140795"/>
                </a:lnTo>
                <a:lnTo>
                  <a:pt x="621696" y="147395"/>
                </a:lnTo>
                <a:lnTo>
                  <a:pt x="621232" y="154709"/>
                </a:lnTo>
                <a:lnTo>
                  <a:pt x="623696" y="161905"/>
                </a:lnTo>
                <a:lnTo>
                  <a:pt x="628747" y="167513"/>
                </a:lnTo>
                <a:lnTo>
                  <a:pt x="635333" y="170668"/>
                </a:lnTo>
                <a:lnTo>
                  <a:pt x="642610" y="171156"/>
                </a:lnTo>
                <a:lnTo>
                  <a:pt x="649732" y="168763"/>
                </a:lnTo>
                <a:lnTo>
                  <a:pt x="759593" y="104628"/>
                </a:lnTo>
                <a:lnTo>
                  <a:pt x="754380" y="104628"/>
                </a:lnTo>
                <a:lnTo>
                  <a:pt x="754380" y="102088"/>
                </a:lnTo>
                <a:lnTo>
                  <a:pt x="744855" y="102088"/>
                </a:lnTo>
                <a:lnTo>
                  <a:pt x="716552" y="85578"/>
                </a:lnTo>
                <a:close/>
              </a:path>
              <a:path w="792479" h="171450">
                <a:moveTo>
                  <a:pt x="683894" y="66528"/>
                </a:moveTo>
                <a:lnTo>
                  <a:pt x="0" y="66528"/>
                </a:lnTo>
                <a:lnTo>
                  <a:pt x="0" y="104628"/>
                </a:lnTo>
                <a:lnTo>
                  <a:pt x="683895" y="104628"/>
                </a:lnTo>
                <a:lnTo>
                  <a:pt x="716552" y="85578"/>
                </a:lnTo>
                <a:lnTo>
                  <a:pt x="683894" y="66528"/>
                </a:lnTo>
                <a:close/>
              </a:path>
              <a:path w="792479" h="171450">
                <a:moveTo>
                  <a:pt x="759593" y="66528"/>
                </a:moveTo>
                <a:lnTo>
                  <a:pt x="754380" y="66528"/>
                </a:lnTo>
                <a:lnTo>
                  <a:pt x="754380" y="104628"/>
                </a:lnTo>
                <a:lnTo>
                  <a:pt x="759593" y="104628"/>
                </a:lnTo>
                <a:lnTo>
                  <a:pt x="792225" y="85578"/>
                </a:lnTo>
                <a:lnTo>
                  <a:pt x="759593" y="66528"/>
                </a:lnTo>
                <a:close/>
              </a:path>
              <a:path w="792479" h="171450">
                <a:moveTo>
                  <a:pt x="744855" y="69068"/>
                </a:moveTo>
                <a:lnTo>
                  <a:pt x="716552" y="85578"/>
                </a:lnTo>
                <a:lnTo>
                  <a:pt x="744855" y="102088"/>
                </a:lnTo>
                <a:lnTo>
                  <a:pt x="744855" y="69068"/>
                </a:lnTo>
                <a:close/>
              </a:path>
              <a:path w="792479" h="171450">
                <a:moveTo>
                  <a:pt x="754380" y="69068"/>
                </a:moveTo>
                <a:lnTo>
                  <a:pt x="744855" y="69068"/>
                </a:lnTo>
                <a:lnTo>
                  <a:pt x="744855" y="102088"/>
                </a:lnTo>
                <a:lnTo>
                  <a:pt x="754380" y="102088"/>
                </a:lnTo>
                <a:lnTo>
                  <a:pt x="754380" y="69068"/>
                </a:lnTo>
                <a:close/>
              </a:path>
              <a:path w="792479" h="171450">
                <a:moveTo>
                  <a:pt x="642610" y="0"/>
                </a:moveTo>
                <a:lnTo>
                  <a:pt x="635333" y="488"/>
                </a:lnTo>
                <a:lnTo>
                  <a:pt x="628747" y="3643"/>
                </a:lnTo>
                <a:lnTo>
                  <a:pt x="623696" y="9251"/>
                </a:lnTo>
                <a:lnTo>
                  <a:pt x="621232" y="16446"/>
                </a:lnTo>
                <a:lnTo>
                  <a:pt x="621696" y="23760"/>
                </a:lnTo>
                <a:lnTo>
                  <a:pt x="624875" y="30360"/>
                </a:lnTo>
                <a:lnTo>
                  <a:pt x="630555" y="35413"/>
                </a:lnTo>
                <a:lnTo>
                  <a:pt x="716552" y="85578"/>
                </a:lnTo>
                <a:lnTo>
                  <a:pt x="744855" y="69068"/>
                </a:lnTo>
                <a:lnTo>
                  <a:pt x="754380" y="69068"/>
                </a:lnTo>
                <a:lnTo>
                  <a:pt x="754380" y="66528"/>
                </a:lnTo>
                <a:lnTo>
                  <a:pt x="759593" y="66528"/>
                </a:lnTo>
                <a:lnTo>
                  <a:pt x="649732" y="2393"/>
                </a:lnTo>
                <a:lnTo>
                  <a:pt x="642610" y="0"/>
                </a:lnTo>
                <a:close/>
              </a:path>
            </a:pathLst>
          </a:custGeom>
          <a:solidFill>
            <a:srgbClr val="93C500"/>
          </a:solidFill>
        </p:spPr>
        <p:txBody>
          <a:bodyPr wrap="square" lIns="0" tIns="0" rIns="0" bIns="0" rtlCol="0"/>
          <a:lstStyle/>
          <a:p>
            <a:endParaRPr/>
          </a:p>
        </p:txBody>
      </p:sp>
      <p:sp>
        <p:nvSpPr>
          <p:cNvPr id="48" name="object 48"/>
          <p:cNvSpPr/>
          <p:nvPr/>
        </p:nvSpPr>
        <p:spPr>
          <a:xfrm>
            <a:off x="5510021" y="3601739"/>
            <a:ext cx="576580" cy="171450"/>
          </a:xfrm>
          <a:custGeom>
            <a:avLst/>
            <a:gdLst/>
            <a:ahLst/>
            <a:cxnLst/>
            <a:rect l="l" t="t" r="r" b="b"/>
            <a:pathLst>
              <a:path w="576579" h="171450">
                <a:moveTo>
                  <a:pt x="500652" y="85578"/>
                </a:moveTo>
                <a:lnTo>
                  <a:pt x="414654" y="135743"/>
                </a:lnTo>
                <a:lnTo>
                  <a:pt x="408975" y="140795"/>
                </a:lnTo>
                <a:lnTo>
                  <a:pt x="405796" y="147395"/>
                </a:lnTo>
                <a:lnTo>
                  <a:pt x="405332" y="154709"/>
                </a:lnTo>
                <a:lnTo>
                  <a:pt x="407797" y="161905"/>
                </a:lnTo>
                <a:lnTo>
                  <a:pt x="412847" y="167512"/>
                </a:lnTo>
                <a:lnTo>
                  <a:pt x="419433" y="170668"/>
                </a:lnTo>
                <a:lnTo>
                  <a:pt x="426710" y="171156"/>
                </a:lnTo>
                <a:lnTo>
                  <a:pt x="433831" y="168763"/>
                </a:lnTo>
                <a:lnTo>
                  <a:pt x="543693" y="104628"/>
                </a:lnTo>
                <a:lnTo>
                  <a:pt x="538479" y="104628"/>
                </a:lnTo>
                <a:lnTo>
                  <a:pt x="538479" y="102088"/>
                </a:lnTo>
                <a:lnTo>
                  <a:pt x="528954" y="102088"/>
                </a:lnTo>
                <a:lnTo>
                  <a:pt x="500652" y="85578"/>
                </a:lnTo>
                <a:close/>
              </a:path>
              <a:path w="576579" h="171450">
                <a:moveTo>
                  <a:pt x="467995" y="66528"/>
                </a:moveTo>
                <a:lnTo>
                  <a:pt x="0" y="66528"/>
                </a:lnTo>
                <a:lnTo>
                  <a:pt x="0" y="104628"/>
                </a:lnTo>
                <a:lnTo>
                  <a:pt x="467994" y="104628"/>
                </a:lnTo>
                <a:lnTo>
                  <a:pt x="500652" y="85578"/>
                </a:lnTo>
                <a:lnTo>
                  <a:pt x="467995" y="66528"/>
                </a:lnTo>
                <a:close/>
              </a:path>
              <a:path w="576579" h="171450">
                <a:moveTo>
                  <a:pt x="543693" y="66528"/>
                </a:moveTo>
                <a:lnTo>
                  <a:pt x="538479" y="66528"/>
                </a:lnTo>
                <a:lnTo>
                  <a:pt x="538479" y="104628"/>
                </a:lnTo>
                <a:lnTo>
                  <a:pt x="543693" y="104628"/>
                </a:lnTo>
                <a:lnTo>
                  <a:pt x="576326" y="85578"/>
                </a:lnTo>
                <a:lnTo>
                  <a:pt x="543693" y="66528"/>
                </a:lnTo>
                <a:close/>
              </a:path>
              <a:path w="576579" h="171450">
                <a:moveTo>
                  <a:pt x="528954" y="69068"/>
                </a:moveTo>
                <a:lnTo>
                  <a:pt x="500652" y="85578"/>
                </a:lnTo>
                <a:lnTo>
                  <a:pt x="528954" y="102088"/>
                </a:lnTo>
                <a:lnTo>
                  <a:pt x="528954" y="69068"/>
                </a:lnTo>
                <a:close/>
              </a:path>
              <a:path w="576579" h="171450">
                <a:moveTo>
                  <a:pt x="538479" y="69068"/>
                </a:moveTo>
                <a:lnTo>
                  <a:pt x="528954" y="69068"/>
                </a:lnTo>
                <a:lnTo>
                  <a:pt x="528954" y="102088"/>
                </a:lnTo>
                <a:lnTo>
                  <a:pt x="538479" y="102088"/>
                </a:lnTo>
                <a:lnTo>
                  <a:pt x="538479" y="69068"/>
                </a:lnTo>
                <a:close/>
              </a:path>
              <a:path w="576579" h="171450">
                <a:moveTo>
                  <a:pt x="426710" y="0"/>
                </a:moveTo>
                <a:lnTo>
                  <a:pt x="419433" y="488"/>
                </a:lnTo>
                <a:lnTo>
                  <a:pt x="412847" y="3643"/>
                </a:lnTo>
                <a:lnTo>
                  <a:pt x="407797" y="9251"/>
                </a:lnTo>
                <a:lnTo>
                  <a:pt x="405332" y="16446"/>
                </a:lnTo>
                <a:lnTo>
                  <a:pt x="405796" y="23760"/>
                </a:lnTo>
                <a:lnTo>
                  <a:pt x="408975" y="30360"/>
                </a:lnTo>
                <a:lnTo>
                  <a:pt x="414654" y="35413"/>
                </a:lnTo>
                <a:lnTo>
                  <a:pt x="500652" y="85578"/>
                </a:lnTo>
                <a:lnTo>
                  <a:pt x="528954" y="69068"/>
                </a:lnTo>
                <a:lnTo>
                  <a:pt x="538479" y="69068"/>
                </a:lnTo>
                <a:lnTo>
                  <a:pt x="538479" y="66528"/>
                </a:lnTo>
                <a:lnTo>
                  <a:pt x="543693" y="66528"/>
                </a:lnTo>
                <a:lnTo>
                  <a:pt x="433831" y="2393"/>
                </a:lnTo>
                <a:lnTo>
                  <a:pt x="426710" y="0"/>
                </a:lnTo>
                <a:close/>
              </a:path>
            </a:pathLst>
          </a:custGeom>
          <a:solidFill>
            <a:srgbClr val="93C500"/>
          </a:solidFill>
        </p:spPr>
        <p:txBody>
          <a:bodyPr wrap="square" lIns="0" tIns="0" rIns="0" bIns="0" rtlCol="0"/>
          <a:lstStyle/>
          <a:p>
            <a:endParaRPr/>
          </a:p>
        </p:txBody>
      </p:sp>
    </p:spTree>
    <p:extLst>
      <p:ext uri="{BB962C8B-B14F-4D97-AF65-F5344CB8AC3E}">
        <p14:creationId xmlns:p14="http://schemas.microsoft.com/office/powerpoint/2010/main" val="2934767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528060" cy="574040"/>
          </a:xfrm>
          <a:prstGeom prst="rect">
            <a:avLst/>
          </a:prstGeom>
        </p:spPr>
        <p:txBody>
          <a:bodyPr vert="horz" wrap="square" lIns="0" tIns="12700" rIns="0" bIns="0" rtlCol="0">
            <a:spAutoFit/>
          </a:bodyPr>
          <a:lstStyle/>
          <a:p>
            <a:pPr marL="12700">
              <a:lnSpc>
                <a:spcPct val="100000"/>
              </a:lnSpc>
              <a:spcBef>
                <a:spcPts val="100"/>
              </a:spcBef>
            </a:pPr>
            <a:r>
              <a:rPr sz="3600" dirty="0"/>
              <a:t>Hash</a:t>
            </a:r>
            <a:r>
              <a:rPr sz="3600" spc="-85" dirty="0"/>
              <a:t> </a:t>
            </a:r>
            <a:r>
              <a:rPr sz="3600" spc="-10" dirty="0"/>
              <a:t>fonksiyonları</a:t>
            </a:r>
            <a:endParaRPr sz="3600"/>
          </a:p>
        </p:txBody>
      </p:sp>
      <p:sp>
        <p:nvSpPr>
          <p:cNvPr id="25" name="object 25"/>
          <p:cNvSpPr txBox="1"/>
          <p:nvPr/>
        </p:nvSpPr>
        <p:spPr>
          <a:xfrm>
            <a:off x="974547" y="1700097"/>
            <a:ext cx="7145655" cy="4066540"/>
          </a:xfrm>
          <a:prstGeom prst="rect">
            <a:avLst/>
          </a:prstGeom>
        </p:spPr>
        <p:txBody>
          <a:bodyPr vert="horz" wrap="square" lIns="0" tIns="43180" rIns="0" bIns="0" rtlCol="0">
            <a:spAutoFit/>
          </a:bodyPr>
          <a:lstStyle/>
          <a:p>
            <a:pPr marL="12700">
              <a:lnSpc>
                <a:spcPct val="100000"/>
              </a:lnSpc>
              <a:spcBef>
                <a:spcPts val="3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Hash </a:t>
            </a:r>
            <a:r>
              <a:rPr sz="2000" spc="-10" dirty="0">
                <a:latin typeface="Calibri"/>
                <a:cs typeface="Calibri"/>
              </a:rPr>
              <a:t>fonksiyonları, </a:t>
            </a:r>
            <a:r>
              <a:rPr sz="2000" spc="-5" dirty="0">
                <a:latin typeface="Calibri"/>
                <a:cs typeface="Calibri"/>
              </a:rPr>
              <a:t>bir anahtarın </a:t>
            </a:r>
            <a:r>
              <a:rPr sz="2000" dirty="0">
                <a:latin typeface="Calibri"/>
                <a:cs typeface="Calibri"/>
              </a:rPr>
              <a:t>tabloda </a:t>
            </a:r>
            <a:r>
              <a:rPr sz="2000" spc="-5" dirty="0">
                <a:latin typeface="Calibri"/>
                <a:cs typeface="Calibri"/>
              </a:rPr>
              <a:t>bulunduğu indeks</a:t>
            </a:r>
            <a:r>
              <a:rPr sz="2000" spc="10" dirty="0">
                <a:latin typeface="Calibri"/>
                <a:cs typeface="Calibri"/>
              </a:rPr>
              <a:t> </a:t>
            </a:r>
            <a:r>
              <a:rPr sz="2000" spc="-10" dirty="0">
                <a:latin typeface="Calibri"/>
                <a:cs typeface="Calibri"/>
              </a:rPr>
              <a:t>sırasını</a:t>
            </a:r>
            <a:endParaRPr sz="2000">
              <a:latin typeface="Calibri"/>
              <a:cs typeface="Calibri"/>
            </a:endParaRPr>
          </a:p>
          <a:p>
            <a:pPr marL="286385">
              <a:lnSpc>
                <a:spcPct val="100000"/>
              </a:lnSpc>
              <a:spcBef>
                <a:spcPts val="245"/>
              </a:spcBef>
            </a:pPr>
            <a:r>
              <a:rPr sz="2000" spc="-45" dirty="0">
                <a:latin typeface="Calibri"/>
                <a:cs typeface="Calibri"/>
              </a:rPr>
              <a:t>verir.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spc="-15" dirty="0">
                <a:latin typeface="Calibri"/>
                <a:cs typeface="Calibri"/>
              </a:rPr>
              <a:t>Perfect </a:t>
            </a:r>
            <a:r>
              <a:rPr sz="2000" b="1" dirty="0">
                <a:latin typeface="Calibri"/>
                <a:cs typeface="Calibri"/>
              </a:rPr>
              <a:t>hash</a:t>
            </a:r>
            <a:r>
              <a:rPr sz="2000" b="1" spc="15" dirty="0">
                <a:latin typeface="Calibri"/>
                <a:cs typeface="Calibri"/>
              </a:rPr>
              <a:t> </a:t>
            </a:r>
            <a:r>
              <a:rPr sz="2000" b="1" spc="-5" dirty="0">
                <a:latin typeface="Calibri"/>
                <a:cs typeface="Calibri"/>
              </a:rPr>
              <a:t>fonksiyonu:</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Her bir </a:t>
            </a:r>
            <a:r>
              <a:rPr sz="2000" spc="-10" dirty="0">
                <a:latin typeface="Calibri"/>
                <a:cs typeface="Calibri"/>
              </a:rPr>
              <a:t>anahtara </a:t>
            </a:r>
            <a:r>
              <a:rPr sz="2000" spc="-5" dirty="0">
                <a:latin typeface="Calibri"/>
                <a:cs typeface="Calibri"/>
              </a:rPr>
              <a:t>sadece bir </a:t>
            </a:r>
            <a:r>
              <a:rPr sz="2000" spc="-10" dirty="0">
                <a:latin typeface="Calibri"/>
                <a:cs typeface="Calibri"/>
              </a:rPr>
              <a:t>pozisyonu eşleştiren </a:t>
            </a:r>
            <a:r>
              <a:rPr sz="2000" spc="-15" dirty="0">
                <a:latin typeface="Calibri"/>
                <a:cs typeface="Calibri"/>
              </a:rPr>
              <a:t>fonksiyona</a:t>
            </a:r>
            <a:r>
              <a:rPr sz="2000" spc="95" dirty="0">
                <a:latin typeface="Calibri"/>
                <a:cs typeface="Calibri"/>
              </a:rPr>
              <a:t> </a:t>
            </a:r>
            <a:r>
              <a:rPr sz="2000" spc="-40" dirty="0">
                <a:latin typeface="Calibri"/>
                <a:cs typeface="Calibri"/>
              </a:rPr>
              <a:t>denir.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Simple </a:t>
            </a:r>
            <a:r>
              <a:rPr sz="2000" b="1" spc="-5" dirty="0">
                <a:latin typeface="Calibri"/>
                <a:cs typeface="Calibri"/>
              </a:rPr>
              <a:t>perfect </a:t>
            </a:r>
            <a:r>
              <a:rPr sz="2000" b="1" dirty="0">
                <a:latin typeface="Calibri"/>
                <a:cs typeface="Calibri"/>
              </a:rPr>
              <a:t>hash</a:t>
            </a:r>
            <a:r>
              <a:rPr sz="2000" b="1" spc="-50" dirty="0">
                <a:latin typeface="Calibri"/>
                <a:cs typeface="Calibri"/>
              </a:rPr>
              <a:t> </a:t>
            </a:r>
            <a:r>
              <a:rPr sz="2000" b="1" spc="-5" dirty="0">
                <a:latin typeface="Calibri"/>
                <a:cs typeface="Calibri"/>
              </a:rPr>
              <a:t>fonksiyonu:</a:t>
            </a:r>
            <a:endParaRPr sz="2000">
              <a:latin typeface="Calibri"/>
              <a:cs typeface="Calibri"/>
            </a:endParaRPr>
          </a:p>
          <a:p>
            <a:pPr marL="286385" marR="18415" indent="-27432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35" dirty="0">
                <a:latin typeface="Calibri"/>
                <a:cs typeface="Calibri"/>
              </a:rPr>
              <a:t>Tablo </a:t>
            </a:r>
            <a:r>
              <a:rPr sz="2000" dirty="0">
                <a:latin typeface="Calibri"/>
                <a:cs typeface="Calibri"/>
              </a:rPr>
              <a:t>boyutu </a:t>
            </a:r>
            <a:r>
              <a:rPr sz="2000" spc="-5" dirty="0">
                <a:latin typeface="Calibri"/>
                <a:cs typeface="Calibri"/>
              </a:rPr>
              <a:t>ile </a:t>
            </a:r>
            <a:r>
              <a:rPr sz="2000" spc="-10" dirty="0">
                <a:latin typeface="Calibri"/>
                <a:cs typeface="Calibri"/>
              </a:rPr>
              <a:t>toplam </a:t>
            </a:r>
            <a:r>
              <a:rPr sz="2000" spc="-5" dirty="0">
                <a:latin typeface="Calibri"/>
                <a:cs typeface="Calibri"/>
              </a:rPr>
              <a:t>anahtar </a:t>
            </a:r>
            <a:r>
              <a:rPr sz="2000" spc="-10" dirty="0">
                <a:latin typeface="Calibri"/>
                <a:cs typeface="Calibri"/>
              </a:rPr>
              <a:t>sayısı </a:t>
            </a:r>
            <a:r>
              <a:rPr sz="2000" spc="-5" dirty="0">
                <a:latin typeface="Calibri"/>
                <a:cs typeface="Calibri"/>
              </a:rPr>
              <a:t>eşit olduğunda </a:t>
            </a:r>
            <a:r>
              <a:rPr sz="2000" dirty="0">
                <a:latin typeface="Calibri"/>
                <a:cs typeface="Calibri"/>
              </a:rPr>
              <a:t>(tabloda </a:t>
            </a:r>
            <a:r>
              <a:rPr sz="2000" spc="-5" dirty="0">
                <a:latin typeface="Calibri"/>
                <a:cs typeface="Calibri"/>
              </a:rPr>
              <a:t>boş  yer </a:t>
            </a:r>
            <a:r>
              <a:rPr sz="2000" spc="-10" dirty="0">
                <a:latin typeface="Calibri"/>
                <a:cs typeface="Calibri"/>
              </a:rPr>
              <a:t>yoksa) </a:t>
            </a:r>
            <a:r>
              <a:rPr sz="2000" spc="-5" dirty="0">
                <a:latin typeface="Calibri"/>
                <a:cs typeface="Calibri"/>
              </a:rPr>
              <a:t>her bir </a:t>
            </a:r>
            <a:r>
              <a:rPr sz="2000" spc="-10" dirty="0">
                <a:latin typeface="Calibri"/>
                <a:cs typeface="Calibri"/>
              </a:rPr>
              <a:t>anahtara </a:t>
            </a:r>
            <a:r>
              <a:rPr sz="2000" spc="-5" dirty="0">
                <a:latin typeface="Calibri"/>
                <a:cs typeface="Calibri"/>
              </a:rPr>
              <a:t>sadece bir </a:t>
            </a:r>
            <a:r>
              <a:rPr sz="2000" spc="-10" dirty="0">
                <a:latin typeface="Calibri"/>
                <a:cs typeface="Calibri"/>
              </a:rPr>
              <a:t>pozisyonu eşleştiren  </a:t>
            </a:r>
            <a:r>
              <a:rPr sz="2000" spc="-15" dirty="0">
                <a:latin typeface="Calibri"/>
                <a:cs typeface="Calibri"/>
              </a:rPr>
              <a:t>fonksiyona </a:t>
            </a:r>
            <a:r>
              <a:rPr sz="2000" spc="-40" dirty="0">
                <a:latin typeface="Calibri"/>
                <a:cs typeface="Calibri"/>
              </a:rPr>
              <a:t>denir.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İyi bir hash</a:t>
            </a:r>
            <a:r>
              <a:rPr sz="2000" b="1" spc="-30" dirty="0">
                <a:latin typeface="Calibri"/>
                <a:cs typeface="Calibri"/>
              </a:rPr>
              <a:t> </a:t>
            </a:r>
            <a:r>
              <a:rPr sz="2000" b="1" spc="-5" dirty="0">
                <a:latin typeface="Calibri"/>
                <a:cs typeface="Calibri"/>
              </a:rPr>
              <a:t>fonksiyonu:</a:t>
            </a:r>
            <a:endParaRPr sz="2000">
              <a:latin typeface="Calibri"/>
              <a:cs typeface="Calibri"/>
            </a:endParaRPr>
          </a:p>
          <a:p>
            <a:pPr marL="309880">
              <a:lnSpc>
                <a:spcPct val="100000"/>
              </a:lnSpc>
              <a:spcBef>
                <a:spcPts val="685"/>
              </a:spcBef>
            </a:pPr>
            <a:r>
              <a:rPr sz="1350" spc="15" dirty="0">
                <a:solidFill>
                  <a:srgbClr val="93C500"/>
                </a:solidFill>
                <a:latin typeface="Wingdings 2"/>
                <a:cs typeface="Wingdings 2"/>
              </a:rPr>
              <a:t></a:t>
            </a:r>
            <a:r>
              <a:rPr sz="1350" spc="15" dirty="0">
                <a:solidFill>
                  <a:srgbClr val="93C500"/>
                </a:solidFill>
                <a:latin typeface="Times New Roman"/>
                <a:cs typeface="Times New Roman"/>
              </a:rPr>
              <a:t> </a:t>
            </a:r>
            <a:r>
              <a:rPr sz="1800" spc="-25" dirty="0">
                <a:latin typeface="Calibri"/>
                <a:cs typeface="Calibri"/>
              </a:rPr>
              <a:t>kolay </a:t>
            </a:r>
            <a:r>
              <a:rPr sz="1800" spc="-5" dirty="0">
                <a:latin typeface="Calibri"/>
                <a:cs typeface="Calibri"/>
              </a:rPr>
              <a:t>ve hızlı hesaplanabilir</a:t>
            </a:r>
            <a:r>
              <a:rPr sz="1800" spc="-50" dirty="0">
                <a:latin typeface="Calibri"/>
                <a:cs typeface="Calibri"/>
              </a:rPr>
              <a:t> </a:t>
            </a:r>
            <a:r>
              <a:rPr sz="1800" spc="-25" dirty="0">
                <a:latin typeface="Calibri"/>
                <a:cs typeface="Calibri"/>
              </a:rPr>
              <a:t>olmalıdır.</a:t>
            </a:r>
            <a:endParaRPr sz="1800">
              <a:latin typeface="Calibri"/>
              <a:cs typeface="Calibri"/>
            </a:endParaRPr>
          </a:p>
          <a:p>
            <a:pPr marL="309880">
              <a:lnSpc>
                <a:spcPct val="100000"/>
              </a:lnSpc>
              <a:spcBef>
                <a:spcPts val="645"/>
              </a:spcBef>
            </a:pPr>
            <a:r>
              <a:rPr sz="1350" spc="15" dirty="0">
                <a:solidFill>
                  <a:srgbClr val="93C500"/>
                </a:solidFill>
                <a:latin typeface="Wingdings 2"/>
                <a:cs typeface="Wingdings 2"/>
              </a:rPr>
              <a:t></a:t>
            </a:r>
            <a:r>
              <a:rPr sz="1350" spc="15" dirty="0">
                <a:solidFill>
                  <a:srgbClr val="93C500"/>
                </a:solidFill>
                <a:latin typeface="Times New Roman"/>
                <a:cs typeface="Times New Roman"/>
              </a:rPr>
              <a:t> </a:t>
            </a:r>
            <a:r>
              <a:rPr sz="1800" spc="-5" dirty="0">
                <a:latin typeface="Calibri"/>
                <a:cs typeface="Calibri"/>
              </a:rPr>
              <a:t>tablodaki her bir </a:t>
            </a:r>
            <a:r>
              <a:rPr sz="1800" spc="-15" dirty="0">
                <a:latin typeface="Calibri"/>
                <a:cs typeface="Calibri"/>
              </a:rPr>
              <a:t>pozisyon </a:t>
            </a:r>
            <a:r>
              <a:rPr sz="1800" spc="-5" dirty="0">
                <a:latin typeface="Calibri"/>
                <a:cs typeface="Calibri"/>
              </a:rPr>
              <a:t>için sadece bir anahtar</a:t>
            </a:r>
            <a:r>
              <a:rPr sz="1800" spc="-10" dirty="0">
                <a:latin typeface="Calibri"/>
                <a:cs typeface="Calibri"/>
              </a:rPr>
              <a:t> </a:t>
            </a:r>
            <a:r>
              <a:rPr sz="1800" spc="-25" dirty="0">
                <a:latin typeface="Calibri"/>
                <a:cs typeface="Calibri"/>
              </a:rPr>
              <a:t>atamalıdır.</a:t>
            </a:r>
            <a:endParaRPr sz="18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44</a:t>
            </a:r>
            <a:endParaRPr sz="1200" dirty="0">
              <a:latin typeface="Arial"/>
              <a:cs typeface="Arial"/>
            </a:endParaRPr>
          </a:p>
        </p:txBody>
      </p:sp>
    </p:spTree>
    <p:extLst>
      <p:ext uri="{BB962C8B-B14F-4D97-AF65-F5344CB8AC3E}">
        <p14:creationId xmlns:p14="http://schemas.microsoft.com/office/powerpoint/2010/main" val="875641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85773"/>
            <a:ext cx="3528060" cy="574040"/>
          </a:xfrm>
          <a:prstGeom prst="rect">
            <a:avLst/>
          </a:prstGeom>
        </p:spPr>
        <p:txBody>
          <a:bodyPr vert="horz" wrap="square" lIns="0" tIns="12700" rIns="0" bIns="0" rtlCol="0">
            <a:spAutoFit/>
          </a:bodyPr>
          <a:lstStyle/>
          <a:p>
            <a:pPr marL="12700">
              <a:lnSpc>
                <a:spcPct val="100000"/>
              </a:lnSpc>
              <a:spcBef>
                <a:spcPts val="100"/>
              </a:spcBef>
            </a:pPr>
            <a:r>
              <a:rPr sz="3600" dirty="0"/>
              <a:t>Hash</a:t>
            </a:r>
            <a:r>
              <a:rPr sz="3600" spc="-85" dirty="0"/>
              <a:t> </a:t>
            </a:r>
            <a:r>
              <a:rPr sz="3600" spc="-10" dirty="0"/>
              <a:t>fonksiyonları</a:t>
            </a:r>
            <a:endParaRPr sz="3600"/>
          </a:p>
        </p:txBody>
      </p:sp>
      <p:sp>
        <p:nvSpPr>
          <p:cNvPr id="25" name="object 25"/>
          <p:cNvSpPr txBox="1"/>
          <p:nvPr/>
        </p:nvSpPr>
        <p:spPr>
          <a:xfrm>
            <a:off x="976071" y="1909952"/>
            <a:ext cx="7227570" cy="3134995"/>
          </a:xfrm>
          <a:prstGeom prst="rect">
            <a:avLst/>
          </a:prstGeom>
        </p:spPr>
        <p:txBody>
          <a:bodyPr vert="horz" wrap="square" lIns="0" tIns="122555" rIns="0" bIns="0" rtlCol="0">
            <a:spAutoFit/>
          </a:bodyPr>
          <a:lstStyle/>
          <a:p>
            <a:pPr marL="12700">
              <a:lnSpc>
                <a:spcPct val="100000"/>
              </a:lnSpc>
              <a:spcBef>
                <a:spcPts val="9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 </a:t>
            </a:r>
            <a:r>
              <a:rPr sz="2400" spc="-15" dirty="0">
                <a:latin typeface="Calibri"/>
                <a:cs typeface="Calibri"/>
              </a:rPr>
              <a:t>fonksiyonları integer </a:t>
            </a:r>
            <a:r>
              <a:rPr sz="2400" spc="-10" dirty="0">
                <a:latin typeface="Calibri"/>
                <a:cs typeface="Calibri"/>
              </a:rPr>
              <a:t>sayılarla </a:t>
            </a:r>
            <a:r>
              <a:rPr sz="2400" dirty="0">
                <a:latin typeface="Calibri"/>
                <a:cs typeface="Calibri"/>
              </a:rPr>
              <a:t>işlem</a:t>
            </a:r>
            <a:r>
              <a:rPr sz="2400" spc="60" dirty="0">
                <a:latin typeface="Calibri"/>
                <a:cs typeface="Calibri"/>
              </a:rPr>
              <a:t> </a:t>
            </a:r>
            <a:r>
              <a:rPr sz="2400" spc="-30" dirty="0">
                <a:latin typeface="Calibri"/>
                <a:cs typeface="Calibri"/>
              </a:rPr>
              <a:t>yaparlar.</a:t>
            </a:r>
            <a:endParaRPr sz="2400">
              <a:latin typeface="Calibri"/>
              <a:cs typeface="Calibri"/>
            </a:endParaRPr>
          </a:p>
          <a:p>
            <a:pPr marL="285115" marR="140335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5" dirty="0">
                <a:latin typeface="Calibri"/>
                <a:cs typeface="Calibri"/>
              </a:rPr>
              <a:t>Integer olmayan </a:t>
            </a:r>
            <a:r>
              <a:rPr sz="2400" spc="-10" dirty="0">
                <a:latin typeface="Calibri"/>
                <a:cs typeface="Calibri"/>
              </a:rPr>
              <a:t>anahtarlarda </a:t>
            </a:r>
            <a:r>
              <a:rPr sz="2400" spc="-15" dirty="0">
                <a:latin typeface="Calibri"/>
                <a:cs typeface="Calibri"/>
              </a:rPr>
              <a:t>integer değere  </a:t>
            </a:r>
            <a:r>
              <a:rPr sz="2400" spc="-10" dirty="0">
                <a:latin typeface="Calibri"/>
                <a:cs typeface="Calibri"/>
              </a:rPr>
              <a:t>dönüştürme </a:t>
            </a:r>
            <a:r>
              <a:rPr sz="2400" dirty="0">
                <a:latin typeface="Calibri"/>
                <a:cs typeface="Calibri"/>
              </a:rPr>
              <a:t>işlemi</a:t>
            </a:r>
            <a:r>
              <a:rPr sz="2400" spc="-15" dirty="0">
                <a:latin typeface="Calibri"/>
                <a:cs typeface="Calibri"/>
              </a:rPr>
              <a:t> </a:t>
            </a:r>
            <a:r>
              <a:rPr sz="2400" spc="-35" dirty="0">
                <a:latin typeface="Calibri"/>
                <a:cs typeface="Calibri"/>
              </a:rPr>
              <a:t>yapılır.</a:t>
            </a:r>
            <a:endParaRPr sz="2400">
              <a:latin typeface="Calibri"/>
              <a:cs typeface="Calibri"/>
            </a:endParaRPr>
          </a:p>
          <a:p>
            <a:pPr marL="127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Örneğin kişilere </a:t>
            </a:r>
            <a:r>
              <a:rPr sz="2400" dirty="0">
                <a:latin typeface="Calibri"/>
                <a:cs typeface="Calibri"/>
              </a:rPr>
              <a:t>ait </a:t>
            </a:r>
            <a:r>
              <a:rPr sz="2400" spc="-5" dirty="0">
                <a:latin typeface="Calibri"/>
                <a:cs typeface="Calibri"/>
              </a:rPr>
              <a:t>sağlık </a:t>
            </a:r>
            <a:r>
              <a:rPr sz="2400" spc="-10" dirty="0">
                <a:latin typeface="Calibri"/>
                <a:cs typeface="Calibri"/>
              </a:rPr>
              <a:t>numarası </a:t>
            </a:r>
            <a:r>
              <a:rPr sz="2400" spc="-5" dirty="0">
                <a:latin typeface="Calibri"/>
                <a:cs typeface="Calibri"/>
              </a:rPr>
              <a:t>9635-8904</a:t>
            </a:r>
            <a:r>
              <a:rPr sz="2400" spc="-20" dirty="0">
                <a:latin typeface="Calibri"/>
                <a:cs typeface="Calibri"/>
              </a:rPr>
              <a:t> </a:t>
            </a:r>
            <a:r>
              <a:rPr sz="2400" spc="-5" dirty="0">
                <a:latin typeface="Calibri"/>
                <a:cs typeface="Calibri"/>
              </a:rPr>
              <a:t>şeklinde</a:t>
            </a:r>
            <a:endParaRPr sz="2400">
              <a:latin typeface="Calibri"/>
              <a:cs typeface="Calibri"/>
            </a:endParaRPr>
          </a:p>
          <a:p>
            <a:pPr marL="285115">
              <a:lnSpc>
                <a:spcPct val="100000"/>
              </a:lnSpc>
              <a:spcBef>
                <a:spcPts val="290"/>
              </a:spcBef>
            </a:pPr>
            <a:r>
              <a:rPr sz="2400" dirty="0">
                <a:latin typeface="Calibri"/>
                <a:cs typeface="Calibri"/>
              </a:rPr>
              <a:t>ise </a:t>
            </a:r>
            <a:r>
              <a:rPr sz="2400" spc="-10" dirty="0">
                <a:latin typeface="Calibri"/>
                <a:cs typeface="Calibri"/>
              </a:rPr>
              <a:t>aradaki tire </a:t>
            </a:r>
            <a:r>
              <a:rPr sz="2400" spc="-5" dirty="0">
                <a:latin typeface="Calibri"/>
                <a:cs typeface="Calibri"/>
              </a:rPr>
              <a:t>işareti </a:t>
            </a:r>
            <a:r>
              <a:rPr sz="2400" spc="-10" dirty="0">
                <a:latin typeface="Calibri"/>
                <a:cs typeface="Calibri"/>
              </a:rPr>
              <a:t>kaldırılarak </a:t>
            </a:r>
            <a:r>
              <a:rPr sz="2400" spc="-5" dirty="0">
                <a:latin typeface="Calibri"/>
                <a:cs typeface="Calibri"/>
              </a:rPr>
              <a:t>96358904 </a:t>
            </a:r>
            <a:r>
              <a:rPr sz="2400" spc="-10" dirty="0">
                <a:latin typeface="Calibri"/>
                <a:cs typeface="Calibri"/>
              </a:rPr>
              <a:t>olarak</a:t>
            </a:r>
            <a:r>
              <a:rPr sz="2400" spc="-70" dirty="0">
                <a:latin typeface="Calibri"/>
                <a:cs typeface="Calibri"/>
              </a:rPr>
              <a:t> </a:t>
            </a:r>
            <a:r>
              <a:rPr sz="2400" spc="-35" dirty="0">
                <a:latin typeface="Calibri"/>
                <a:cs typeface="Calibri"/>
              </a:rPr>
              <a:t>alınır.</a:t>
            </a:r>
            <a:endParaRPr sz="2400">
              <a:latin typeface="Calibri"/>
              <a:cs typeface="Calibri"/>
            </a:endParaRPr>
          </a:p>
          <a:p>
            <a:pPr marL="285115" marR="42545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Eğer anahtar </a:t>
            </a:r>
            <a:r>
              <a:rPr sz="2400" spc="-15" dirty="0">
                <a:latin typeface="Calibri"/>
                <a:cs typeface="Calibri"/>
              </a:rPr>
              <a:t>karakterlerden oluşuyorsa </a:t>
            </a:r>
            <a:r>
              <a:rPr sz="2400" spc="-10" dirty="0">
                <a:latin typeface="Calibri"/>
                <a:cs typeface="Calibri"/>
              </a:rPr>
              <a:t>karakterlerin  </a:t>
            </a:r>
            <a:r>
              <a:rPr sz="2400" dirty="0">
                <a:latin typeface="Calibri"/>
                <a:cs typeface="Calibri"/>
              </a:rPr>
              <a:t>ASCII </a:t>
            </a:r>
            <a:r>
              <a:rPr sz="2400" spc="-20" dirty="0">
                <a:latin typeface="Calibri"/>
                <a:cs typeface="Calibri"/>
              </a:rPr>
              <a:t>kodları</a:t>
            </a:r>
            <a:r>
              <a:rPr sz="2400" spc="-50" dirty="0">
                <a:latin typeface="Calibri"/>
                <a:cs typeface="Calibri"/>
              </a:rPr>
              <a:t> </a:t>
            </a:r>
            <a:r>
              <a:rPr sz="2400" spc="-30" dirty="0">
                <a:latin typeface="Calibri"/>
                <a:cs typeface="Calibri"/>
              </a:rPr>
              <a:t>kullanılır.</a:t>
            </a:r>
            <a:endParaRPr sz="24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45</a:t>
            </a:r>
            <a:endParaRPr sz="1200">
              <a:latin typeface="Arial"/>
              <a:cs typeface="Arial"/>
            </a:endParaRPr>
          </a:p>
        </p:txBody>
      </p:sp>
    </p:spTree>
    <p:extLst>
      <p:ext uri="{BB962C8B-B14F-4D97-AF65-F5344CB8AC3E}">
        <p14:creationId xmlns:p14="http://schemas.microsoft.com/office/powerpoint/2010/main" val="2916065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110741"/>
            <a:ext cx="5577840" cy="1001394"/>
          </a:xfrm>
          <a:prstGeom prst="rect">
            <a:avLst/>
          </a:prstGeom>
        </p:spPr>
        <p:txBody>
          <a:bodyPr vert="horz" wrap="square" lIns="0" tIns="13335" rIns="0" bIns="0" rtlCol="0">
            <a:spAutoFit/>
          </a:bodyPr>
          <a:lstStyle/>
          <a:p>
            <a:pPr marL="12700">
              <a:lnSpc>
                <a:spcPct val="100000"/>
              </a:lnSpc>
              <a:spcBef>
                <a:spcPts val="105"/>
              </a:spcBef>
            </a:pPr>
            <a:r>
              <a:rPr sz="3200" dirty="0"/>
              <a:t>Hash</a:t>
            </a:r>
            <a:r>
              <a:rPr sz="3200" spc="-5" dirty="0"/>
              <a:t> </a:t>
            </a:r>
            <a:r>
              <a:rPr sz="3200" spc="-10" dirty="0"/>
              <a:t>fonksiyonları</a:t>
            </a:r>
            <a:endParaRPr sz="3200"/>
          </a:p>
          <a:p>
            <a:pPr marL="12700">
              <a:lnSpc>
                <a:spcPct val="100000"/>
              </a:lnSpc>
            </a:pPr>
            <a:r>
              <a:rPr sz="3200" dirty="0"/>
              <a:t>(Selecting Digits – </a:t>
            </a:r>
            <a:r>
              <a:rPr sz="3200" spc="-10" dirty="0"/>
              <a:t>Rakam</a:t>
            </a:r>
            <a:r>
              <a:rPr sz="3200" spc="-125" dirty="0"/>
              <a:t> </a:t>
            </a:r>
            <a:r>
              <a:rPr sz="3200" dirty="0"/>
              <a:t>Seçme)</a:t>
            </a:r>
            <a:endParaRPr sz="3200"/>
          </a:p>
        </p:txBody>
      </p:sp>
      <p:sp>
        <p:nvSpPr>
          <p:cNvPr id="25" name="object 25"/>
          <p:cNvSpPr txBox="1"/>
          <p:nvPr/>
        </p:nvSpPr>
        <p:spPr>
          <a:xfrm>
            <a:off x="974547" y="2553716"/>
            <a:ext cx="6954520" cy="3666490"/>
          </a:xfrm>
          <a:prstGeom prst="rect">
            <a:avLst/>
          </a:prstGeom>
        </p:spPr>
        <p:txBody>
          <a:bodyPr vert="horz" wrap="square" lIns="0" tIns="12065" rIns="0" bIns="0" rtlCol="0">
            <a:spAutoFit/>
          </a:bodyPr>
          <a:lstStyle/>
          <a:p>
            <a:pPr marL="286385" marR="1050925" indent="-274320">
              <a:lnSpc>
                <a:spcPct val="100000"/>
              </a:lnSpc>
              <a:spcBef>
                <a:spcPts val="95"/>
              </a:spcBef>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10" dirty="0">
                <a:latin typeface="Calibri"/>
                <a:cs typeface="Calibri"/>
              </a:rPr>
              <a:t>Anahtar üzerindeki belirlenmiş bazı haneleri seçip  birleştirerek tablodaki pozisyon</a:t>
            </a:r>
            <a:r>
              <a:rPr sz="2200" spc="-5" dirty="0">
                <a:latin typeface="Calibri"/>
                <a:cs typeface="Calibri"/>
              </a:rPr>
              <a:t> </a:t>
            </a:r>
            <a:r>
              <a:rPr sz="2200" spc="-35" dirty="0">
                <a:latin typeface="Calibri"/>
                <a:cs typeface="Calibri"/>
              </a:rPr>
              <a:t>bulunur.</a:t>
            </a:r>
            <a:endParaRPr sz="2200">
              <a:latin typeface="Calibri"/>
              <a:cs typeface="Calibri"/>
            </a:endParaRPr>
          </a:p>
          <a:p>
            <a:pPr marL="12700">
              <a:lnSpc>
                <a:spcPct val="100000"/>
              </a:lnSpc>
              <a:spcBef>
                <a:spcPts val="525"/>
              </a:spcBef>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spc="-5" dirty="0">
                <a:latin typeface="Calibri"/>
                <a:cs typeface="Calibri"/>
              </a:rPr>
              <a:t>2. </a:t>
            </a:r>
            <a:r>
              <a:rPr sz="2200" spc="-20" dirty="0">
                <a:latin typeface="Calibri"/>
                <a:cs typeface="Calibri"/>
              </a:rPr>
              <a:t>ve </a:t>
            </a:r>
            <a:r>
              <a:rPr sz="2200" dirty="0">
                <a:latin typeface="Calibri"/>
                <a:cs typeface="Calibri"/>
              </a:rPr>
              <a:t>5. </a:t>
            </a:r>
            <a:r>
              <a:rPr sz="2200" spc="-5" dirty="0">
                <a:latin typeface="Calibri"/>
                <a:cs typeface="Calibri"/>
              </a:rPr>
              <a:t>hanelerin seçimiyle oluşturulan </a:t>
            </a:r>
            <a:r>
              <a:rPr sz="2200" spc="-10" dirty="0">
                <a:latin typeface="Calibri"/>
                <a:cs typeface="Calibri"/>
              </a:rPr>
              <a:t>değer</a:t>
            </a:r>
            <a:r>
              <a:rPr sz="2200" spc="-160" dirty="0">
                <a:latin typeface="Calibri"/>
                <a:cs typeface="Calibri"/>
              </a:rPr>
              <a:t> </a:t>
            </a:r>
            <a:r>
              <a:rPr sz="2200" spc="-5" dirty="0">
                <a:latin typeface="Calibri"/>
                <a:cs typeface="Calibri"/>
              </a:rPr>
              <a:t>aşağıdaki</a:t>
            </a:r>
            <a:endParaRPr sz="2200">
              <a:latin typeface="Calibri"/>
              <a:cs typeface="Calibri"/>
            </a:endParaRPr>
          </a:p>
          <a:p>
            <a:pPr marL="286385">
              <a:lnSpc>
                <a:spcPct val="100000"/>
              </a:lnSpc>
            </a:pPr>
            <a:r>
              <a:rPr sz="2200" spc="-30" dirty="0">
                <a:latin typeface="Calibri"/>
                <a:cs typeface="Calibri"/>
              </a:rPr>
              <a:t>gibidir.</a:t>
            </a:r>
            <a:endParaRPr sz="2200">
              <a:latin typeface="Calibri"/>
              <a:cs typeface="Calibri"/>
            </a:endParaRPr>
          </a:p>
          <a:p>
            <a:pPr marL="309880">
              <a:lnSpc>
                <a:spcPct val="100000"/>
              </a:lnSpc>
              <a:spcBef>
                <a:spcPts val="49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h(033475678) =</a:t>
            </a:r>
            <a:r>
              <a:rPr sz="2000" spc="-114" dirty="0">
                <a:latin typeface="Calibri"/>
                <a:cs typeface="Calibri"/>
              </a:rPr>
              <a:t> </a:t>
            </a:r>
            <a:r>
              <a:rPr sz="2000" dirty="0">
                <a:latin typeface="Calibri"/>
                <a:cs typeface="Calibri"/>
              </a:rPr>
              <a:t>37</a:t>
            </a:r>
            <a:endParaRPr sz="2000">
              <a:latin typeface="Calibri"/>
              <a:cs typeface="Calibri"/>
            </a:endParaRPr>
          </a:p>
          <a:p>
            <a:pPr marL="309880">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h(023455678) =</a:t>
            </a:r>
            <a:r>
              <a:rPr sz="2000" spc="-114" dirty="0">
                <a:latin typeface="Calibri"/>
                <a:cs typeface="Calibri"/>
              </a:rPr>
              <a:t> </a:t>
            </a:r>
            <a:r>
              <a:rPr sz="2000" dirty="0">
                <a:latin typeface="Calibri"/>
                <a:cs typeface="Calibri"/>
              </a:rPr>
              <a:t>25</a:t>
            </a:r>
            <a:endParaRPr sz="2000">
              <a:latin typeface="Calibri"/>
              <a:cs typeface="Calibri"/>
            </a:endParaRPr>
          </a:p>
          <a:p>
            <a:pPr marR="4615815" algn="ctr">
              <a:lnSpc>
                <a:spcPct val="100000"/>
              </a:lnSpc>
              <a:spcBef>
                <a:spcPts val="520"/>
              </a:spcBef>
            </a:pPr>
            <a:r>
              <a:rPr sz="1650" spc="15" dirty="0">
                <a:solidFill>
                  <a:srgbClr val="93C500"/>
                </a:solidFill>
                <a:latin typeface="Wingdings 2"/>
                <a:cs typeface="Wingdings 2"/>
              </a:rPr>
              <a:t></a:t>
            </a:r>
            <a:r>
              <a:rPr sz="1650" spc="15" dirty="0">
                <a:solidFill>
                  <a:srgbClr val="93C500"/>
                </a:solidFill>
                <a:latin typeface="Times New Roman"/>
                <a:cs typeface="Times New Roman"/>
              </a:rPr>
              <a:t> </a:t>
            </a:r>
            <a:r>
              <a:rPr sz="2200" b="1" spc="-5" dirty="0">
                <a:latin typeface="Calibri"/>
                <a:cs typeface="Calibri"/>
              </a:rPr>
              <a:t>Artıları </a:t>
            </a:r>
            <a:r>
              <a:rPr sz="2200" b="1" spc="-15" dirty="0">
                <a:latin typeface="Calibri"/>
                <a:cs typeface="Calibri"/>
              </a:rPr>
              <a:t>ve</a:t>
            </a:r>
            <a:r>
              <a:rPr sz="2200" b="1" spc="-190" dirty="0">
                <a:latin typeface="Calibri"/>
                <a:cs typeface="Calibri"/>
              </a:rPr>
              <a:t> </a:t>
            </a:r>
            <a:r>
              <a:rPr sz="2200" b="1" spc="-10" dirty="0">
                <a:latin typeface="Calibri"/>
                <a:cs typeface="Calibri"/>
              </a:rPr>
              <a:t>Eksileri</a:t>
            </a:r>
            <a:endParaRPr sz="2200">
              <a:latin typeface="Calibri"/>
              <a:cs typeface="Calibri"/>
            </a:endParaRPr>
          </a:p>
          <a:p>
            <a:pPr marR="4650105" algn="ctr">
              <a:lnSpc>
                <a:spcPct val="100000"/>
              </a:lnSpc>
              <a:spcBef>
                <a:spcPts val="49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25" dirty="0">
                <a:latin typeface="Calibri"/>
                <a:cs typeface="Calibri"/>
              </a:rPr>
              <a:t>Yapısı</a:t>
            </a:r>
            <a:r>
              <a:rPr sz="2000" spc="-5" dirty="0">
                <a:latin typeface="Calibri"/>
                <a:cs typeface="Calibri"/>
              </a:rPr>
              <a:t> </a:t>
            </a:r>
            <a:r>
              <a:rPr sz="2000" spc="-30" dirty="0">
                <a:latin typeface="Calibri"/>
                <a:cs typeface="Calibri"/>
              </a:rPr>
              <a:t>basittir.</a:t>
            </a:r>
            <a:endParaRPr sz="2000">
              <a:latin typeface="Calibri"/>
              <a:cs typeface="Calibri"/>
            </a:endParaRPr>
          </a:p>
          <a:p>
            <a:pPr marL="309880">
              <a:lnSpc>
                <a:spcPct val="100000"/>
              </a:lnSpc>
              <a:spcBef>
                <a:spcPts val="484"/>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Anahtarları tablonun tamamına </a:t>
            </a:r>
            <a:r>
              <a:rPr sz="2000" dirty="0">
                <a:latin typeface="Calibri"/>
                <a:cs typeface="Calibri"/>
              </a:rPr>
              <a:t>düzgün </a:t>
            </a:r>
            <a:r>
              <a:rPr sz="2000" spc="-5" dirty="0">
                <a:latin typeface="Calibri"/>
                <a:cs typeface="Calibri"/>
              </a:rPr>
              <a:t>bir şekilde</a:t>
            </a:r>
            <a:r>
              <a:rPr sz="2000" spc="35" dirty="0">
                <a:latin typeface="Calibri"/>
                <a:cs typeface="Calibri"/>
              </a:rPr>
              <a:t> </a:t>
            </a:r>
            <a:r>
              <a:rPr sz="2000" spc="-5" dirty="0">
                <a:latin typeface="Calibri"/>
                <a:cs typeface="Calibri"/>
              </a:rPr>
              <a:t>dağıtamaz.</a:t>
            </a:r>
            <a:endParaRPr sz="2000">
              <a:latin typeface="Calibri"/>
              <a:cs typeface="Calibri"/>
            </a:endParaRPr>
          </a:p>
          <a:p>
            <a:pPr marL="309880">
              <a:lnSpc>
                <a:spcPct val="10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Çakışma çok sık</a:t>
            </a:r>
            <a:r>
              <a:rPr sz="2000" spc="20" dirty="0">
                <a:latin typeface="Calibri"/>
                <a:cs typeface="Calibri"/>
              </a:rPr>
              <a:t> </a:t>
            </a:r>
            <a:r>
              <a:rPr sz="2000" spc="-30" dirty="0">
                <a:latin typeface="Calibri"/>
                <a:cs typeface="Calibri"/>
              </a:rPr>
              <a:t>olabilir.</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46</a:t>
            </a:r>
            <a:endParaRPr sz="1200">
              <a:latin typeface="Arial"/>
              <a:cs typeface="Arial"/>
            </a:endParaRPr>
          </a:p>
        </p:txBody>
      </p:sp>
    </p:spTree>
    <p:extLst>
      <p:ext uri="{BB962C8B-B14F-4D97-AF65-F5344CB8AC3E}">
        <p14:creationId xmlns:p14="http://schemas.microsoft.com/office/powerpoint/2010/main" val="768840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598421"/>
            <a:ext cx="6196965" cy="513715"/>
          </a:xfrm>
          <a:prstGeom prst="rect">
            <a:avLst/>
          </a:prstGeom>
        </p:spPr>
        <p:txBody>
          <a:bodyPr vert="horz" wrap="square" lIns="0" tIns="13335" rIns="0" bIns="0" rtlCol="0">
            <a:spAutoFit/>
          </a:bodyPr>
          <a:lstStyle/>
          <a:p>
            <a:pPr marL="12700">
              <a:lnSpc>
                <a:spcPct val="100000"/>
              </a:lnSpc>
              <a:spcBef>
                <a:spcPts val="105"/>
              </a:spcBef>
            </a:pPr>
            <a:r>
              <a:rPr sz="3200" dirty="0"/>
              <a:t>Hash </a:t>
            </a:r>
            <a:r>
              <a:rPr sz="3200" spc="-10" dirty="0"/>
              <a:t>fonksiyonları</a:t>
            </a:r>
            <a:r>
              <a:rPr sz="3200" spc="-50" dirty="0"/>
              <a:t> </a:t>
            </a:r>
            <a:r>
              <a:rPr sz="3200" spc="-10" dirty="0"/>
              <a:t>(Folding-katlama)</a:t>
            </a:r>
            <a:endParaRPr sz="3200"/>
          </a:p>
        </p:txBody>
      </p:sp>
      <p:sp>
        <p:nvSpPr>
          <p:cNvPr id="25" name="object 25"/>
          <p:cNvSpPr txBox="1"/>
          <p:nvPr/>
        </p:nvSpPr>
        <p:spPr>
          <a:xfrm>
            <a:off x="974547" y="2406853"/>
            <a:ext cx="7150734" cy="3766185"/>
          </a:xfrm>
          <a:prstGeom prst="rect">
            <a:avLst/>
          </a:prstGeom>
        </p:spPr>
        <p:txBody>
          <a:bodyPr vert="horz" wrap="square" lIns="0" tIns="13335" rIns="0" bIns="0" rtlCol="0">
            <a:spAutoFit/>
          </a:bodyPr>
          <a:lstStyle/>
          <a:p>
            <a:pPr marL="12700">
              <a:lnSpc>
                <a:spcPts val="2280"/>
              </a:lnSpc>
              <a:spcBef>
                <a:spcPts val="10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Anahtar </a:t>
            </a:r>
            <a:r>
              <a:rPr sz="2000" spc="-10" dirty="0">
                <a:latin typeface="Calibri"/>
                <a:cs typeface="Calibri"/>
              </a:rPr>
              <a:t>birkaç </a:t>
            </a:r>
            <a:r>
              <a:rPr sz="2000" spc="-15" dirty="0">
                <a:latin typeface="Calibri"/>
                <a:cs typeface="Calibri"/>
              </a:rPr>
              <a:t>parçaya </a:t>
            </a:r>
            <a:r>
              <a:rPr sz="2000" spc="-5" dirty="0">
                <a:latin typeface="Calibri"/>
                <a:cs typeface="Calibri"/>
              </a:rPr>
              <a:t>bölünür </a:t>
            </a:r>
            <a:r>
              <a:rPr sz="2000" spc="-15" dirty="0">
                <a:latin typeface="Calibri"/>
                <a:cs typeface="Calibri"/>
              </a:rPr>
              <a:t>ve </a:t>
            </a:r>
            <a:r>
              <a:rPr sz="2000" dirty="0">
                <a:latin typeface="Calibri"/>
                <a:cs typeface="Calibri"/>
              </a:rPr>
              <a:t>bu </a:t>
            </a:r>
            <a:r>
              <a:rPr sz="2000" spc="-10" dirty="0">
                <a:latin typeface="Calibri"/>
                <a:cs typeface="Calibri"/>
              </a:rPr>
              <a:t>parçalar </a:t>
            </a:r>
            <a:r>
              <a:rPr sz="2000" spc="-15" dirty="0">
                <a:latin typeface="Calibri"/>
                <a:cs typeface="Calibri"/>
              </a:rPr>
              <a:t>kendi</a:t>
            </a:r>
            <a:r>
              <a:rPr sz="2000" spc="40" dirty="0">
                <a:latin typeface="Calibri"/>
                <a:cs typeface="Calibri"/>
              </a:rPr>
              <a:t> </a:t>
            </a:r>
            <a:r>
              <a:rPr sz="2000" spc="-10" dirty="0">
                <a:latin typeface="Calibri"/>
                <a:cs typeface="Calibri"/>
              </a:rPr>
              <a:t>arasında</a:t>
            </a:r>
            <a:endParaRPr sz="2000">
              <a:latin typeface="Calibri"/>
              <a:cs typeface="Calibri"/>
            </a:endParaRPr>
          </a:p>
          <a:p>
            <a:pPr marL="286385">
              <a:lnSpc>
                <a:spcPts val="2280"/>
              </a:lnSpc>
            </a:pPr>
            <a:r>
              <a:rPr sz="2000" spc="-10" dirty="0">
                <a:latin typeface="Calibri"/>
                <a:cs typeface="Calibri"/>
              </a:rPr>
              <a:t>toplanarak </a:t>
            </a:r>
            <a:r>
              <a:rPr sz="2000" spc="-5" dirty="0">
                <a:latin typeface="Calibri"/>
                <a:cs typeface="Calibri"/>
              </a:rPr>
              <a:t>tablodaki </a:t>
            </a:r>
            <a:r>
              <a:rPr sz="2000" spc="-15" dirty="0">
                <a:latin typeface="Calibri"/>
                <a:cs typeface="Calibri"/>
              </a:rPr>
              <a:t>pozisyon</a:t>
            </a:r>
            <a:r>
              <a:rPr sz="2000" spc="-10" dirty="0">
                <a:latin typeface="Calibri"/>
                <a:cs typeface="Calibri"/>
              </a:rPr>
              <a:t> </a:t>
            </a:r>
            <a:r>
              <a:rPr sz="2000" spc="-25" dirty="0">
                <a:latin typeface="Calibri"/>
                <a:cs typeface="Calibri"/>
              </a:rPr>
              <a:t>bulunur.</a:t>
            </a:r>
            <a:endParaRPr sz="2000">
              <a:latin typeface="Calibri"/>
              <a:cs typeface="Calibri"/>
            </a:endParaRPr>
          </a:p>
          <a:p>
            <a:pPr marL="286385" marR="114300" indent="-274320">
              <a:lnSpc>
                <a:spcPts val="2160"/>
              </a:lnSpc>
              <a:spcBef>
                <a:spcPts val="509"/>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solidFill>
                  <a:srgbClr val="0000FF"/>
                </a:solidFill>
                <a:latin typeface="Calibri"/>
                <a:cs typeface="Calibri"/>
              </a:rPr>
              <a:t>Shift </a:t>
            </a:r>
            <a:r>
              <a:rPr sz="2000" spc="-10" dirty="0">
                <a:solidFill>
                  <a:srgbClr val="0000FF"/>
                </a:solidFill>
                <a:latin typeface="Calibri"/>
                <a:cs typeface="Calibri"/>
              </a:rPr>
              <a:t>folding </a:t>
            </a:r>
            <a:r>
              <a:rPr sz="2000" spc="-5" dirty="0">
                <a:latin typeface="Calibri"/>
                <a:cs typeface="Calibri"/>
              </a:rPr>
              <a:t>metodunda anahtarın her bir parçası değiştirilmeden  tablo </a:t>
            </a:r>
            <a:r>
              <a:rPr sz="2000" dirty="0">
                <a:latin typeface="Calibri"/>
                <a:cs typeface="Calibri"/>
              </a:rPr>
              <a:t>boyutuna </a:t>
            </a:r>
            <a:r>
              <a:rPr sz="2000" spc="-10" dirty="0">
                <a:latin typeface="Calibri"/>
                <a:cs typeface="Calibri"/>
              </a:rPr>
              <a:t>göre </a:t>
            </a:r>
            <a:r>
              <a:rPr sz="2000" dirty="0">
                <a:latin typeface="Calibri"/>
                <a:cs typeface="Calibri"/>
              </a:rPr>
              <a:t>mod </a:t>
            </a:r>
            <a:r>
              <a:rPr sz="2000" spc="-5" dirty="0">
                <a:latin typeface="Calibri"/>
                <a:cs typeface="Calibri"/>
              </a:rPr>
              <a:t>ile</a:t>
            </a:r>
            <a:r>
              <a:rPr sz="2000" spc="-55" dirty="0">
                <a:latin typeface="Calibri"/>
                <a:cs typeface="Calibri"/>
              </a:rPr>
              <a:t> </a:t>
            </a:r>
            <a:r>
              <a:rPr sz="2000" spc="-30" dirty="0">
                <a:latin typeface="Calibri"/>
                <a:cs typeface="Calibri"/>
              </a:rPr>
              <a:t>toplanır.</a:t>
            </a:r>
            <a:endParaRPr sz="2000">
              <a:latin typeface="Calibri"/>
              <a:cs typeface="Calibri"/>
            </a:endParaRPr>
          </a:p>
          <a:p>
            <a:pPr marL="584200" marR="156845" indent="-274320">
              <a:lnSpc>
                <a:spcPct val="90000"/>
              </a:lnSpc>
              <a:spcBef>
                <a:spcPts val="430"/>
              </a:spcBef>
            </a:pPr>
            <a:r>
              <a:rPr sz="1450" spc="-10" dirty="0">
                <a:solidFill>
                  <a:srgbClr val="93C500"/>
                </a:solidFill>
                <a:latin typeface="Wingdings 2"/>
                <a:cs typeface="Wingdings 2"/>
              </a:rPr>
              <a:t></a:t>
            </a:r>
            <a:r>
              <a:rPr sz="1450" spc="-10" dirty="0">
                <a:solidFill>
                  <a:srgbClr val="93C500"/>
                </a:solidFill>
                <a:latin typeface="Times New Roman"/>
                <a:cs typeface="Times New Roman"/>
              </a:rPr>
              <a:t> </a:t>
            </a:r>
            <a:r>
              <a:rPr sz="1900" spc="-5" dirty="0">
                <a:latin typeface="Calibri"/>
                <a:cs typeface="Calibri"/>
              </a:rPr>
              <a:t>Örnek: SSN = 123-45-6789 </a:t>
            </a:r>
            <a:r>
              <a:rPr sz="1900" spc="-10" dirty="0">
                <a:latin typeface="Calibri"/>
                <a:cs typeface="Calibri"/>
              </a:rPr>
              <a:t>olarak verilsin. </a:t>
            </a:r>
            <a:r>
              <a:rPr sz="1900" spc="-5" dirty="0">
                <a:latin typeface="Calibri"/>
                <a:cs typeface="Calibri"/>
              </a:rPr>
              <a:t>SSN </a:t>
            </a:r>
            <a:r>
              <a:rPr sz="1900" spc="-10" dirty="0">
                <a:latin typeface="Calibri"/>
                <a:cs typeface="Calibri"/>
              </a:rPr>
              <a:t>numarası </a:t>
            </a:r>
            <a:r>
              <a:rPr sz="1900" spc="-5" dirty="0">
                <a:latin typeface="Calibri"/>
                <a:cs typeface="Calibri"/>
              </a:rPr>
              <a:t>123, 456,  789 </a:t>
            </a:r>
            <a:r>
              <a:rPr sz="1900" spc="-15" dirty="0">
                <a:latin typeface="Calibri"/>
                <a:cs typeface="Calibri"/>
              </a:rPr>
              <a:t>olarak </a:t>
            </a:r>
            <a:r>
              <a:rPr sz="1900" spc="-5" dirty="0">
                <a:latin typeface="Calibri"/>
                <a:cs typeface="Calibri"/>
              </a:rPr>
              <a:t>üç </a:t>
            </a:r>
            <a:r>
              <a:rPr sz="1900" spc="-20" dirty="0">
                <a:latin typeface="Calibri"/>
                <a:cs typeface="Calibri"/>
              </a:rPr>
              <a:t>parçaya </a:t>
            </a:r>
            <a:r>
              <a:rPr sz="1900" spc="-10" dirty="0">
                <a:latin typeface="Calibri"/>
                <a:cs typeface="Calibri"/>
              </a:rPr>
              <a:t>ayrılıp toplandığında 123+456+789 </a:t>
            </a:r>
            <a:r>
              <a:rPr sz="1900" spc="-5" dirty="0">
                <a:latin typeface="Calibri"/>
                <a:cs typeface="Calibri"/>
              </a:rPr>
              <a:t>= </a:t>
            </a:r>
            <a:r>
              <a:rPr sz="1900" spc="-10" dirty="0">
                <a:latin typeface="Calibri"/>
                <a:cs typeface="Calibri"/>
              </a:rPr>
              <a:t>1368  olarak </a:t>
            </a:r>
            <a:r>
              <a:rPr sz="1900" spc="-15" dirty="0">
                <a:latin typeface="Calibri"/>
                <a:cs typeface="Calibri"/>
              </a:rPr>
              <a:t>pozisyon </a:t>
            </a:r>
            <a:r>
              <a:rPr sz="1900" spc="-10" dirty="0">
                <a:latin typeface="Calibri"/>
                <a:cs typeface="Calibri"/>
              </a:rPr>
              <a:t>numarası </a:t>
            </a:r>
            <a:r>
              <a:rPr sz="1900" spc="-5" dirty="0">
                <a:latin typeface="Calibri"/>
                <a:cs typeface="Calibri"/>
              </a:rPr>
              <a:t>elde</a:t>
            </a:r>
            <a:r>
              <a:rPr sz="1900" spc="60" dirty="0">
                <a:latin typeface="Calibri"/>
                <a:cs typeface="Calibri"/>
              </a:rPr>
              <a:t> </a:t>
            </a:r>
            <a:r>
              <a:rPr sz="1900" spc="-35" dirty="0">
                <a:latin typeface="Calibri"/>
                <a:cs typeface="Calibri"/>
              </a:rPr>
              <a:t>edilir.</a:t>
            </a:r>
            <a:endParaRPr sz="1900">
              <a:latin typeface="Calibri"/>
              <a:cs typeface="Calibri"/>
            </a:endParaRPr>
          </a:p>
          <a:p>
            <a:pPr marL="286385" marR="923925" indent="-274320">
              <a:lnSpc>
                <a:spcPts val="2160"/>
              </a:lnSpc>
              <a:spcBef>
                <a:spcPts val="509"/>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solidFill>
                  <a:srgbClr val="0000FF"/>
                </a:solidFill>
                <a:latin typeface="Calibri"/>
                <a:cs typeface="Calibri"/>
              </a:rPr>
              <a:t>Boundary </a:t>
            </a:r>
            <a:r>
              <a:rPr sz="2000" spc="-10" dirty="0">
                <a:solidFill>
                  <a:srgbClr val="0000FF"/>
                </a:solidFill>
                <a:latin typeface="Calibri"/>
                <a:cs typeface="Calibri"/>
              </a:rPr>
              <a:t>folding </a:t>
            </a:r>
            <a:r>
              <a:rPr sz="2000" spc="-5" dirty="0">
                <a:latin typeface="Calibri"/>
                <a:cs typeface="Calibri"/>
              </a:rPr>
              <a:t>metodunda anahtarın parçalarının </a:t>
            </a:r>
            <a:r>
              <a:rPr sz="2000" spc="-10" dirty="0">
                <a:latin typeface="Calibri"/>
                <a:cs typeface="Calibri"/>
              </a:rPr>
              <a:t>sırası  değiştirilerek </a:t>
            </a:r>
            <a:r>
              <a:rPr sz="2000" spc="-5" dirty="0">
                <a:latin typeface="Calibri"/>
                <a:cs typeface="Calibri"/>
              </a:rPr>
              <a:t>tablo </a:t>
            </a:r>
            <a:r>
              <a:rPr sz="2000" dirty="0">
                <a:latin typeface="Calibri"/>
                <a:cs typeface="Calibri"/>
              </a:rPr>
              <a:t>boyutuna </a:t>
            </a:r>
            <a:r>
              <a:rPr sz="2000" spc="-10" dirty="0">
                <a:latin typeface="Calibri"/>
                <a:cs typeface="Calibri"/>
              </a:rPr>
              <a:t>göre </a:t>
            </a:r>
            <a:r>
              <a:rPr sz="2000" dirty="0">
                <a:latin typeface="Calibri"/>
                <a:cs typeface="Calibri"/>
              </a:rPr>
              <a:t>mod </a:t>
            </a:r>
            <a:r>
              <a:rPr sz="2000" spc="-5" dirty="0">
                <a:latin typeface="Calibri"/>
                <a:cs typeface="Calibri"/>
              </a:rPr>
              <a:t>ile</a:t>
            </a:r>
            <a:r>
              <a:rPr sz="2000" spc="5" dirty="0">
                <a:latin typeface="Calibri"/>
                <a:cs typeface="Calibri"/>
              </a:rPr>
              <a:t> </a:t>
            </a:r>
            <a:r>
              <a:rPr sz="2000" spc="-30" dirty="0">
                <a:latin typeface="Calibri"/>
                <a:cs typeface="Calibri"/>
              </a:rPr>
              <a:t>toplanır.</a:t>
            </a:r>
            <a:endParaRPr sz="2000">
              <a:latin typeface="Calibri"/>
              <a:cs typeface="Calibri"/>
            </a:endParaRPr>
          </a:p>
          <a:p>
            <a:pPr marL="584200" marR="5080" indent="-274320">
              <a:lnSpc>
                <a:spcPct val="90000"/>
              </a:lnSpc>
              <a:spcBef>
                <a:spcPts val="425"/>
              </a:spcBef>
            </a:pPr>
            <a:r>
              <a:rPr sz="1450" spc="-10" dirty="0">
                <a:solidFill>
                  <a:srgbClr val="93C500"/>
                </a:solidFill>
                <a:latin typeface="Wingdings 2"/>
                <a:cs typeface="Wingdings 2"/>
              </a:rPr>
              <a:t></a:t>
            </a:r>
            <a:r>
              <a:rPr sz="1450" spc="-10" dirty="0">
                <a:solidFill>
                  <a:srgbClr val="93C500"/>
                </a:solidFill>
                <a:latin typeface="Times New Roman"/>
                <a:cs typeface="Times New Roman"/>
              </a:rPr>
              <a:t> </a:t>
            </a:r>
            <a:r>
              <a:rPr sz="1900" spc="-5" dirty="0">
                <a:latin typeface="Calibri"/>
                <a:cs typeface="Calibri"/>
              </a:rPr>
              <a:t>Örnek: SSN </a:t>
            </a:r>
            <a:r>
              <a:rPr sz="1900" spc="-10" dirty="0">
                <a:latin typeface="Calibri"/>
                <a:cs typeface="Calibri"/>
              </a:rPr>
              <a:t>numarası </a:t>
            </a:r>
            <a:r>
              <a:rPr sz="1900" spc="-5" dirty="0">
                <a:latin typeface="Calibri"/>
                <a:cs typeface="Calibri"/>
              </a:rPr>
              <a:t>123, 456, 789 </a:t>
            </a:r>
            <a:r>
              <a:rPr sz="1900" spc="-10" dirty="0">
                <a:latin typeface="Calibri"/>
                <a:cs typeface="Calibri"/>
              </a:rPr>
              <a:t>olarak </a:t>
            </a:r>
            <a:r>
              <a:rPr sz="1900" spc="-5" dirty="0">
                <a:latin typeface="Calibri"/>
                <a:cs typeface="Calibri"/>
              </a:rPr>
              <a:t>üç </a:t>
            </a:r>
            <a:r>
              <a:rPr sz="1900" spc="-20" dirty="0">
                <a:latin typeface="Calibri"/>
                <a:cs typeface="Calibri"/>
              </a:rPr>
              <a:t>parçaya </a:t>
            </a:r>
            <a:r>
              <a:rPr sz="1900" spc="-35" dirty="0">
                <a:latin typeface="Calibri"/>
                <a:cs typeface="Calibri"/>
              </a:rPr>
              <a:t>ayrılır. </a:t>
            </a:r>
            <a:r>
              <a:rPr sz="1900" spc="-5" dirty="0">
                <a:latin typeface="Calibri"/>
                <a:cs typeface="Calibri"/>
              </a:rPr>
              <a:t>Birinci  </a:t>
            </a:r>
            <a:r>
              <a:rPr sz="1900" spc="-15" dirty="0">
                <a:latin typeface="Calibri"/>
                <a:cs typeface="Calibri"/>
              </a:rPr>
              <a:t>parça aynı </a:t>
            </a:r>
            <a:r>
              <a:rPr sz="1900" spc="-10" dirty="0">
                <a:latin typeface="Calibri"/>
                <a:cs typeface="Calibri"/>
              </a:rPr>
              <a:t>sırada kalır </a:t>
            </a:r>
            <a:r>
              <a:rPr sz="1900" spc="-20" dirty="0">
                <a:latin typeface="Calibri"/>
                <a:cs typeface="Calibri"/>
              </a:rPr>
              <a:t>ve </a:t>
            </a:r>
            <a:r>
              <a:rPr sz="1900" spc="-5" dirty="0">
                <a:latin typeface="Calibri"/>
                <a:cs typeface="Calibri"/>
              </a:rPr>
              <a:t>ikinci </a:t>
            </a:r>
            <a:r>
              <a:rPr sz="1900" spc="-15" dirty="0">
                <a:latin typeface="Calibri"/>
                <a:cs typeface="Calibri"/>
              </a:rPr>
              <a:t>parça </a:t>
            </a:r>
            <a:r>
              <a:rPr sz="1900" spc="-20" dirty="0">
                <a:latin typeface="Calibri"/>
                <a:cs typeface="Calibri"/>
              </a:rPr>
              <a:t>ters </a:t>
            </a:r>
            <a:r>
              <a:rPr sz="1900" spc="-30" dirty="0">
                <a:latin typeface="Calibri"/>
                <a:cs typeface="Calibri"/>
              </a:rPr>
              <a:t>sıralanır. </a:t>
            </a:r>
            <a:r>
              <a:rPr sz="1900" spc="-10" dirty="0">
                <a:latin typeface="Calibri"/>
                <a:cs typeface="Calibri"/>
              </a:rPr>
              <a:t>Daha </a:t>
            </a:r>
            <a:r>
              <a:rPr sz="1900" spc="-15" dirty="0">
                <a:latin typeface="Calibri"/>
                <a:cs typeface="Calibri"/>
              </a:rPr>
              <a:t>sonra  </a:t>
            </a:r>
            <a:r>
              <a:rPr sz="1900" spc="-10" dirty="0">
                <a:latin typeface="Calibri"/>
                <a:cs typeface="Calibri"/>
              </a:rPr>
              <a:t>üçüncü </a:t>
            </a:r>
            <a:r>
              <a:rPr sz="1900" spc="-15" dirty="0">
                <a:latin typeface="Calibri"/>
                <a:cs typeface="Calibri"/>
              </a:rPr>
              <a:t>parça aynı </a:t>
            </a:r>
            <a:r>
              <a:rPr sz="1900" spc="-10" dirty="0">
                <a:latin typeface="Calibri"/>
                <a:cs typeface="Calibri"/>
              </a:rPr>
              <a:t>sırada </a:t>
            </a:r>
            <a:r>
              <a:rPr sz="1900" spc="-5" dirty="0">
                <a:latin typeface="Calibri"/>
                <a:cs typeface="Calibri"/>
              </a:rPr>
              <a:t>alınır </a:t>
            </a:r>
            <a:r>
              <a:rPr sz="1900" spc="-20" dirty="0">
                <a:latin typeface="Calibri"/>
                <a:cs typeface="Calibri"/>
              </a:rPr>
              <a:t>ve </a:t>
            </a:r>
            <a:r>
              <a:rPr sz="1900" spc="-10" dirty="0">
                <a:latin typeface="Calibri"/>
                <a:cs typeface="Calibri"/>
              </a:rPr>
              <a:t>tablo boyutuna </a:t>
            </a:r>
            <a:r>
              <a:rPr sz="1900" spc="-20" dirty="0">
                <a:latin typeface="Calibri"/>
                <a:cs typeface="Calibri"/>
              </a:rPr>
              <a:t>göre </a:t>
            </a:r>
            <a:r>
              <a:rPr sz="1900" spc="-10" dirty="0">
                <a:latin typeface="Calibri"/>
                <a:cs typeface="Calibri"/>
              </a:rPr>
              <a:t>mod </a:t>
            </a:r>
            <a:r>
              <a:rPr sz="1900" spc="-5" dirty="0">
                <a:latin typeface="Calibri"/>
                <a:cs typeface="Calibri"/>
              </a:rPr>
              <a:t>ile  </a:t>
            </a:r>
            <a:r>
              <a:rPr sz="1900" spc="-30" dirty="0">
                <a:latin typeface="Calibri"/>
                <a:cs typeface="Calibri"/>
              </a:rPr>
              <a:t>toplanır. </a:t>
            </a:r>
            <a:r>
              <a:rPr sz="1900" spc="-10" dirty="0">
                <a:latin typeface="Calibri"/>
                <a:cs typeface="Calibri"/>
              </a:rPr>
              <a:t>(123+654+789 </a:t>
            </a:r>
            <a:r>
              <a:rPr sz="1900" spc="-5" dirty="0">
                <a:latin typeface="Calibri"/>
                <a:cs typeface="Calibri"/>
              </a:rPr>
              <a:t>=</a:t>
            </a:r>
            <a:r>
              <a:rPr sz="1900" spc="65" dirty="0">
                <a:latin typeface="Calibri"/>
                <a:cs typeface="Calibri"/>
              </a:rPr>
              <a:t> </a:t>
            </a:r>
            <a:r>
              <a:rPr sz="1900" spc="-5" dirty="0">
                <a:latin typeface="Calibri"/>
                <a:cs typeface="Calibri"/>
              </a:rPr>
              <a:t>1566)</a:t>
            </a:r>
            <a:endParaRPr sz="19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47</a:t>
            </a:r>
            <a:endParaRPr sz="1200">
              <a:latin typeface="Arial"/>
              <a:cs typeface="Arial"/>
            </a:endParaRPr>
          </a:p>
        </p:txBody>
      </p:sp>
    </p:spTree>
    <p:extLst>
      <p:ext uri="{BB962C8B-B14F-4D97-AF65-F5344CB8AC3E}">
        <p14:creationId xmlns:p14="http://schemas.microsoft.com/office/powerpoint/2010/main" val="3441361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598421"/>
            <a:ext cx="6299835" cy="513715"/>
          </a:xfrm>
          <a:prstGeom prst="rect">
            <a:avLst/>
          </a:prstGeom>
        </p:spPr>
        <p:txBody>
          <a:bodyPr vert="horz" wrap="square" lIns="0" tIns="13335" rIns="0" bIns="0" rtlCol="0">
            <a:spAutoFit/>
          </a:bodyPr>
          <a:lstStyle/>
          <a:p>
            <a:pPr marL="12700">
              <a:lnSpc>
                <a:spcPct val="100000"/>
              </a:lnSpc>
              <a:spcBef>
                <a:spcPts val="105"/>
              </a:spcBef>
            </a:pPr>
            <a:r>
              <a:rPr sz="3200" dirty="0"/>
              <a:t>Hash </a:t>
            </a:r>
            <a:r>
              <a:rPr sz="3200" spc="-10" dirty="0"/>
              <a:t>fonksiyonları </a:t>
            </a:r>
            <a:r>
              <a:rPr sz="3200" dirty="0"/>
              <a:t>(Division –</a:t>
            </a:r>
            <a:r>
              <a:rPr sz="3200" spc="-110" dirty="0"/>
              <a:t> </a:t>
            </a:r>
            <a:r>
              <a:rPr sz="3200" dirty="0"/>
              <a:t>Bölme)</a:t>
            </a:r>
            <a:endParaRPr sz="3200"/>
          </a:p>
        </p:txBody>
      </p:sp>
      <p:sp>
        <p:nvSpPr>
          <p:cNvPr id="25" name="object 25"/>
          <p:cNvSpPr txBox="1"/>
          <p:nvPr/>
        </p:nvSpPr>
        <p:spPr>
          <a:xfrm>
            <a:off x="976071" y="2341880"/>
            <a:ext cx="6891655" cy="2732405"/>
          </a:xfrm>
          <a:prstGeom prst="rect">
            <a:avLst/>
          </a:prstGeom>
        </p:spPr>
        <p:txBody>
          <a:bodyPr vert="horz" wrap="square" lIns="0" tIns="122555" rIns="0" bIns="0" rtlCol="0">
            <a:spAutoFit/>
          </a:bodyPr>
          <a:lstStyle/>
          <a:p>
            <a:pPr marL="12700">
              <a:lnSpc>
                <a:spcPct val="100000"/>
              </a:lnSpc>
              <a:spcBef>
                <a:spcPts val="9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Anahtar </a:t>
            </a:r>
            <a:r>
              <a:rPr sz="2400" spc="-5" dirty="0">
                <a:latin typeface="Calibri"/>
                <a:cs typeface="Calibri"/>
              </a:rPr>
              <a:t>değeri tablo boyutuna </a:t>
            </a:r>
            <a:r>
              <a:rPr sz="2400" spc="-20" dirty="0">
                <a:latin typeface="Calibri"/>
                <a:cs typeface="Calibri"/>
              </a:rPr>
              <a:t>göre </a:t>
            </a:r>
            <a:r>
              <a:rPr sz="2400" dirty="0">
                <a:latin typeface="Calibri"/>
                <a:cs typeface="Calibri"/>
              </a:rPr>
              <a:t>mod ile</a:t>
            </a:r>
            <a:r>
              <a:rPr sz="2400" spc="5" dirty="0">
                <a:latin typeface="Calibri"/>
                <a:cs typeface="Calibri"/>
              </a:rPr>
              <a:t> </a:t>
            </a:r>
            <a:r>
              <a:rPr sz="2400" spc="-35" dirty="0">
                <a:latin typeface="Calibri"/>
                <a:cs typeface="Calibri"/>
              </a:rPr>
              <a:t>bölünür.</a:t>
            </a:r>
            <a:endParaRPr sz="2400">
              <a:latin typeface="Calibri"/>
              <a:cs typeface="Calibri"/>
            </a:endParaRPr>
          </a:p>
          <a:p>
            <a:pPr marL="285115" marR="508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Örnek: SSN </a:t>
            </a:r>
            <a:r>
              <a:rPr sz="2400" dirty="0">
                <a:latin typeface="Calibri"/>
                <a:cs typeface="Calibri"/>
              </a:rPr>
              <a:t>= </a:t>
            </a:r>
            <a:r>
              <a:rPr sz="2400" spc="-5" dirty="0">
                <a:latin typeface="Calibri"/>
                <a:cs typeface="Calibri"/>
              </a:rPr>
              <a:t>123456789 </a:t>
            </a:r>
            <a:r>
              <a:rPr sz="2400" spc="-10" dirty="0">
                <a:latin typeface="Calibri"/>
                <a:cs typeface="Calibri"/>
              </a:rPr>
              <a:t>olarak </a:t>
            </a:r>
            <a:r>
              <a:rPr sz="2400" spc="-5" dirty="0">
                <a:latin typeface="Calibri"/>
                <a:cs typeface="Calibri"/>
              </a:rPr>
              <a:t>verilsin. </a:t>
            </a:r>
            <a:r>
              <a:rPr sz="2400" spc="-40" dirty="0">
                <a:latin typeface="Calibri"/>
                <a:cs typeface="Calibri"/>
              </a:rPr>
              <a:t>Tablo </a:t>
            </a:r>
            <a:r>
              <a:rPr sz="2400" spc="-5" dirty="0">
                <a:latin typeface="Calibri"/>
                <a:cs typeface="Calibri"/>
              </a:rPr>
              <a:t>boyutu  1000 </a:t>
            </a:r>
            <a:r>
              <a:rPr sz="2400" spc="-10" dirty="0">
                <a:latin typeface="Calibri"/>
                <a:cs typeface="Calibri"/>
              </a:rPr>
              <a:t>olursa, </a:t>
            </a:r>
            <a:r>
              <a:rPr sz="2400" spc="-5" dirty="0">
                <a:latin typeface="Calibri"/>
                <a:cs typeface="Calibri"/>
              </a:rPr>
              <a:t>hash </a:t>
            </a:r>
            <a:r>
              <a:rPr sz="2400" spc="-20" dirty="0">
                <a:latin typeface="Calibri"/>
                <a:cs typeface="Calibri"/>
              </a:rPr>
              <a:t>fonksyonu </a:t>
            </a:r>
            <a:r>
              <a:rPr sz="2400" spc="-5" dirty="0">
                <a:latin typeface="Calibri"/>
                <a:cs typeface="Calibri"/>
              </a:rPr>
              <a:t>sonucu </a:t>
            </a:r>
            <a:r>
              <a:rPr sz="2400" dirty="0">
                <a:latin typeface="Calibri"/>
                <a:cs typeface="Calibri"/>
              </a:rPr>
              <a:t>aşağıdaki gibi  </a:t>
            </a:r>
            <a:r>
              <a:rPr sz="2400" spc="-5" dirty="0">
                <a:latin typeface="Calibri"/>
                <a:cs typeface="Calibri"/>
              </a:rPr>
              <a:t>bulur;</a:t>
            </a:r>
            <a:endParaRPr sz="2400">
              <a:latin typeface="Calibri"/>
              <a:cs typeface="Calibri"/>
            </a:endParaRPr>
          </a:p>
          <a:p>
            <a:pPr marL="127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hash(h) </a:t>
            </a:r>
            <a:r>
              <a:rPr sz="2400" dirty="0">
                <a:latin typeface="Calibri"/>
                <a:cs typeface="Calibri"/>
              </a:rPr>
              <a:t>= </a:t>
            </a:r>
            <a:r>
              <a:rPr sz="2400" spc="-5" dirty="0">
                <a:latin typeface="Calibri"/>
                <a:cs typeface="Calibri"/>
              </a:rPr>
              <a:t>123456789 </a:t>
            </a:r>
            <a:r>
              <a:rPr sz="2400" dirty="0">
                <a:latin typeface="Calibri"/>
                <a:cs typeface="Calibri"/>
              </a:rPr>
              <a:t>% 1000 =</a:t>
            </a:r>
            <a:r>
              <a:rPr sz="2400" spc="20" dirty="0">
                <a:latin typeface="Calibri"/>
                <a:cs typeface="Calibri"/>
              </a:rPr>
              <a:t> </a:t>
            </a:r>
            <a:r>
              <a:rPr sz="2400" dirty="0">
                <a:latin typeface="Calibri"/>
                <a:cs typeface="Calibri"/>
              </a:rPr>
              <a:t>789</a:t>
            </a:r>
            <a:endParaRPr sz="2400">
              <a:latin typeface="Calibri"/>
              <a:cs typeface="Calibri"/>
            </a:endParaRPr>
          </a:p>
          <a:p>
            <a:pPr marL="127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30" dirty="0">
                <a:latin typeface="Calibri"/>
                <a:cs typeface="Calibri"/>
              </a:rPr>
              <a:t>Yapısı </a:t>
            </a:r>
            <a:r>
              <a:rPr sz="2400" spc="-10" dirty="0">
                <a:latin typeface="Calibri"/>
                <a:cs typeface="Calibri"/>
              </a:rPr>
              <a:t>basittir </a:t>
            </a:r>
            <a:r>
              <a:rPr sz="2400" spc="-5" dirty="0">
                <a:latin typeface="Calibri"/>
                <a:cs typeface="Calibri"/>
              </a:rPr>
              <a:t>ancak çakışma</a:t>
            </a:r>
            <a:r>
              <a:rPr sz="2400" spc="45" dirty="0">
                <a:latin typeface="Calibri"/>
                <a:cs typeface="Calibri"/>
              </a:rPr>
              <a:t> </a:t>
            </a:r>
            <a:r>
              <a:rPr sz="2400" spc="-55" dirty="0">
                <a:latin typeface="Calibri"/>
                <a:cs typeface="Calibri"/>
              </a:rPr>
              <a:t>olur.</a:t>
            </a:r>
            <a:endParaRPr sz="24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48</a:t>
            </a:r>
            <a:endParaRPr sz="1200">
              <a:latin typeface="Arial"/>
              <a:cs typeface="Arial"/>
            </a:endParaRPr>
          </a:p>
        </p:txBody>
      </p:sp>
    </p:spTree>
    <p:extLst>
      <p:ext uri="{BB962C8B-B14F-4D97-AF65-F5344CB8AC3E}">
        <p14:creationId xmlns:p14="http://schemas.microsoft.com/office/powerpoint/2010/main" val="1014346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308090" cy="452120"/>
          </a:xfrm>
          <a:prstGeom prst="rect">
            <a:avLst/>
          </a:prstGeom>
        </p:spPr>
        <p:txBody>
          <a:bodyPr vert="horz" wrap="square" lIns="0" tIns="12065" rIns="0" bIns="0" rtlCol="0">
            <a:spAutoFit/>
          </a:bodyPr>
          <a:lstStyle/>
          <a:p>
            <a:pPr marL="12700">
              <a:lnSpc>
                <a:spcPct val="100000"/>
              </a:lnSpc>
              <a:spcBef>
                <a:spcPts val="95"/>
              </a:spcBef>
            </a:pPr>
            <a:r>
              <a:rPr spc="-5" dirty="0"/>
              <a:t>Hash </a:t>
            </a:r>
            <a:r>
              <a:rPr spc="-10" dirty="0"/>
              <a:t>fonksiyonları (Mid-square, Orta</a:t>
            </a:r>
            <a:r>
              <a:rPr spc="65" dirty="0"/>
              <a:t> </a:t>
            </a:r>
            <a:r>
              <a:rPr spc="-20" dirty="0"/>
              <a:t>kare)</a:t>
            </a:r>
          </a:p>
        </p:txBody>
      </p:sp>
      <p:sp>
        <p:nvSpPr>
          <p:cNvPr id="25" name="object 25"/>
          <p:cNvSpPr txBox="1"/>
          <p:nvPr/>
        </p:nvSpPr>
        <p:spPr>
          <a:xfrm>
            <a:off x="885647" y="2434844"/>
            <a:ext cx="7106284" cy="3757295"/>
          </a:xfrm>
          <a:prstGeom prst="rect">
            <a:avLst/>
          </a:prstGeom>
        </p:spPr>
        <p:txBody>
          <a:bodyPr vert="horz" wrap="square" lIns="0" tIns="12700" rIns="0" bIns="0" rtlCol="0">
            <a:spAutoFit/>
          </a:bodyPr>
          <a:lstStyle/>
          <a:p>
            <a:pPr marL="375285" marR="477520" indent="-274320">
              <a:lnSpc>
                <a:spcPct val="100000"/>
              </a:lnSpc>
              <a:spcBef>
                <a:spcPts val="10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Anahtar </a:t>
            </a:r>
            <a:r>
              <a:rPr sz="2400" spc="-5" dirty="0">
                <a:latin typeface="Calibri"/>
                <a:cs typeface="Calibri"/>
              </a:rPr>
              <a:t>değerin </a:t>
            </a:r>
            <a:r>
              <a:rPr sz="2400" spc="-15" dirty="0">
                <a:latin typeface="Calibri"/>
                <a:cs typeface="Calibri"/>
              </a:rPr>
              <a:t>karesi </a:t>
            </a:r>
            <a:r>
              <a:rPr sz="2400" dirty="0">
                <a:latin typeface="Calibri"/>
                <a:cs typeface="Calibri"/>
              </a:rPr>
              <a:t>alınır </a:t>
            </a:r>
            <a:r>
              <a:rPr sz="2400" spc="-15" dirty="0">
                <a:latin typeface="Calibri"/>
                <a:cs typeface="Calibri"/>
              </a:rPr>
              <a:t>ve </a:t>
            </a:r>
            <a:r>
              <a:rPr sz="2400" spc="-5" dirty="0">
                <a:latin typeface="Calibri"/>
                <a:cs typeface="Calibri"/>
              </a:rPr>
              <a:t>sonucun </a:t>
            </a:r>
            <a:r>
              <a:rPr sz="2400" spc="-10" dirty="0">
                <a:latin typeface="Calibri"/>
                <a:cs typeface="Calibri"/>
              </a:rPr>
              <a:t>orta </a:t>
            </a:r>
            <a:r>
              <a:rPr sz="2400" dirty="0">
                <a:latin typeface="Calibri"/>
                <a:cs typeface="Calibri"/>
              </a:rPr>
              <a:t>kısmı  </a:t>
            </a:r>
            <a:r>
              <a:rPr sz="2400" spc="-10" dirty="0">
                <a:latin typeface="Calibri"/>
                <a:cs typeface="Calibri"/>
              </a:rPr>
              <a:t>seçilerek </a:t>
            </a:r>
            <a:r>
              <a:rPr sz="2400" spc="-5" dirty="0">
                <a:latin typeface="Calibri"/>
                <a:cs typeface="Calibri"/>
              </a:rPr>
              <a:t>tablodaki </a:t>
            </a:r>
            <a:r>
              <a:rPr sz="2400" spc="-20" dirty="0">
                <a:latin typeface="Calibri"/>
                <a:cs typeface="Calibri"/>
              </a:rPr>
              <a:t>pozisyon </a:t>
            </a:r>
            <a:r>
              <a:rPr sz="2400" spc="-5" dirty="0">
                <a:latin typeface="Calibri"/>
                <a:cs typeface="Calibri"/>
              </a:rPr>
              <a:t>değeri </a:t>
            </a:r>
            <a:r>
              <a:rPr sz="2400" spc="-35" dirty="0">
                <a:latin typeface="Calibri"/>
                <a:cs typeface="Calibri"/>
              </a:rPr>
              <a:t>bulunur.</a:t>
            </a:r>
            <a:endParaRPr sz="2400">
              <a:latin typeface="Calibri"/>
              <a:cs typeface="Calibri"/>
            </a:endParaRPr>
          </a:p>
          <a:p>
            <a:pPr marL="375285" marR="68580" indent="-274320">
              <a:lnSpc>
                <a:spcPct val="10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Örnek: </a:t>
            </a:r>
            <a:r>
              <a:rPr sz="2400" spc="-10" dirty="0">
                <a:latin typeface="Calibri"/>
                <a:cs typeface="Calibri"/>
              </a:rPr>
              <a:t>anahtar </a:t>
            </a:r>
            <a:r>
              <a:rPr sz="2400" dirty="0">
                <a:latin typeface="Calibri"/>
                <a:cs typeface="Calibri"/>
              </a:rPr>
              <a:t>= </a:t>
            </a:r>
            <a:r>
              <a:rPr sz="2400" spc="-5" dirty="0">
                <a:latin typeface="Calibri"/>
                <a:cs typeface="Calibri"/>
              </a:rPr>
              <a:t>3121 </a:t>
            </a:r>
            <a:r>
              <a:rPr sz="2400" spc="-10" dirty="0">
                <a:latin typeface="Calibri"/>
                <a:cs typeface="Calibri"/>
              </a:rPr>
              <a:t>olarak </a:t>
            </a:r>
            <a:r>
              <a:rPr sz="2400" spc="-5" dirty="0">
                <a:latin typeface="Calibri"/>
                <a:cs typeface="Calibri"/>
              </a:rPr>
              <a:t>verilsin. Hash </a:t>
            </a:r>
            <a:r>
              <a:rPr sz="2400" spc="-20" dirty="0">
                <a:latin typeface="Calibri"/>
                <a:cs typeface="Calibri"/>
              </a:rPr>
              <a:t>fonksyonu  </a:t>
            </a:r>
            <a:r>
              <a:rPr sz="2400" spc="-5" dirty="0">
                <a:latin typeface="Calibri"/>
                <a:cs typeface="Calibri"/>
              </a:rPr>
              <a:t>sonucu </a:t>
            </a:r>
            <a:r>
              <a:rPr sz="2400" dirty="0">
                <a:latin typeface="Calibri"/>
                <a:cs typeface="Calibri"/>
              </a:rPr>
              <a:t>aşağıdaki gibi</a:t>
            </a:r>
            <a:r>
              <a:rPr sz="2400" spc="-30" dirty="0">
                <a:latin typeface="Calibri"/>
                <a:cs typeface="Calibri"/>
              </a:rPr>
              <a:t> </a:t>
            </a:r>
            <a:r>
              <a:rPr sz="2400" spc="-5" dirty="0">
                <a:latin typeface="Calibri"/>
                <a:cs typeface="Calibri"/>
              </a:rPr>
              <a:t>bulur;</a:t>
            </a:r>
            <a:endParaRPr sz="2400">
              <a:latin typeface="Calibri"/>
              <a:cs typeface="Calibri"/>
            </a:endParaRPr>
          </a:p>
          <a:p>
            <a:pPr marL="101600">
              <a:lnSpc>
                <a:spcPct val="100000"/>
              </a:lnSpc>
              <a:spcBef>
                <a:spcPts val="58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3121</a:t>
            </a:r>
            <a:r>
              <a:rPr sz="2400" spc="-7" baseline="24305" dirty="0">
                <a:latin typeface="Calibri"/>
                <a:cs typeface="Calibri"/>
              </a:rPr>
              <a:t>2 </a:t>
            </a:r>
            <a:r>
              <a:rPr sz="2400" dirty="0">
                <a:latin typeface="Calibri"/>
                <a:cs typeface="Calibri"/>
              </a:rPr>
              <a:t>=</a:t>
            </a:r>
            <a:r>
              <a:rPr sz="2400" spc="-125" dirty="0">
                <a:latin typeface="Calibri"/>
                <a:cs typeface="Calibri"/>
              </a:rPr>
              <a:t> </a:t>
            </a:r>
            <a:r>
              <a:rPr sz="2400" spc="-5" dirty="0">
                <a:latin typeface="Calibri"/>
                <a:cs typeface="Calibri"/>
              </a:rPr>
              <a:t>9740641</a:t>
            </a:r>
            <a:endParaRPr sz="2400">
              <a:latin typeface="Calibri"/>
              <a:cs typeface="Calibri"/>
            </a:endParaRPr>
          </a:p>
          <a:p>
            <a:pPr marL="101600">
              <a:lnSpc>
                <a:spcPct val="10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hash(3121) </a:t>
            </a:r>
            <a:r>
              <a:rPr sz="2400" dirty="0">
                <a:latin typeface="Calibri"/>
                <a:cs typeface="Calibri"/>
              </a:rPr>
              <a:t>=</a:t>
            </a:r>
            <a:r>
              <a:rPr sz="2400" spc="50" dirty="0">
                <a:latin typeface="Calibri"/>
                <a:cs typeface="Calibri"/>
              </a:rPr>
              <a:t> </a:t>
            </a:r>
            <a:r>
              <a:rPr sz="2400" dirty="0">
                <a:latin typeface="Calibri"/>
                <a:cs typeface="Calibri"/>
              </a:rPr>
              <a:t>406</a:t>
            </a:r>
            <a:endParaRPr sz="2400">
              <a:latin typeface="Calibri"/>
              <a:cs typeface="Calibri"/>
            </a:endParaRPr>
          </a:p>
          <a:p>
            <a:pPr marL="101600">
              <a:lnSpc>
                <a:spcPct val="10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Anahtarın </a:t>
            </a:r>
            <a:r>
              <a:rPr sz="2400" spc="-15" dirty="0">
                <a:latin typeface="Calibri"/>
                <a:cs typeface="Calibri"/>
              </a:rPr>
              <a:t>karesi </a:t>
            </a:r>
            <a:r>
              <a:rPr sz="2400" spc="-5" dirty="0">
                <a:latin typeface="Calibri"/>
                <a:cs typeface="Calibri"/>
              </a:rPr>
              <a:t>binary </a:t>
            </a:r>
            <a:r>
              <a:rPr sz="2400" spc="-15" dirty="0">
                <a:latin typeface="Calibri"/>
                <a:cs typeface="Calibri"/>
              </a:rPr>
              <a:t>olarak</a:t>
            </a:r>
            <a:r>
              <a:rPr sz="2400" spc="45" dirty="0">
                <a:latin typeface="Calibri"/>
                <a:cs typeface="Calibri"/>
              </a:rPr>
              <a:t> </a:t>
            </a:r>
            <a:r>
              <a:rPr sz="2400" spc="-25" dirty="0">
                <a:latin typeface="Calibri"/>
                <a:cs typeface="Calibri"/>
              </a:rPr>
              <a:t>gösterilebilir.</a:t>
            </a:r>
            <a:endParaRPr sz="2400">
              <a:latin typeface="Calibri"/>
              <a:cs typeface="Calibri"/>
            </a:endParaRPr>
          </a:p>
          <a:p>
            <a:pPr marL="101600">
              <a:lnSpc>
                <a:spcPct val="10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3121</a:t>
            </a:r>
            <a:r>
              <a:rPr sz="2400" spc="-15" baseline="24305" dirty="0">
                <a:latin typeface="Calibri"/>
                <a:cs typeface="Calibri"/>
              </a:rPr>
              <a:t>2 </a:t>
            </a:r>
            <a:r>
              <a:rPr sz="2400" dirty="0">
                <a:latin typeface="Calibri"/>
                <a:cs typeface="Calibri"/>
              </a:rPr>
              <a:t>=</a:t>
            </a:r>
            <a:r>
              <a:rPr sz="2400" spc="75" dirty="0">
                <a:latin typeface="Calibri"/>
                <a:cs typeface="Calibri"/>
              </a:rPr>
              <a:t> </a:t>
            </a:r>
            <a:r>
              <a:rPr sz="2400" spc="-10" dirty="0">
                <a:latin typeface="Calibri"/>
                <a:cs typeface="Calibri"/>
              </a:rPr>
              <a:t>100101001010000101100001</a:t>
            </a:r>
            <a:endParaRPr sz="2400">
              <a:latin typeface="Calibri"/>
              <a:cs typeface="Calibri"/>
            </a:endParaRPr>
          </a:p>
          <a:p>
            <a:pPr marL="101600">
              <a:lnSpc>
                <a:spcPct val="100000"/>
              </a:lnSpc>
              <a:spcBef>
                <a:spcPts val="58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hash(3121) </a:t>
            </a:r>
            <a:r>
              <a:rPr sz="2400" dirty="0">
                <a:latin typeface="Calibri"/>
                <a:cs typeface="Calibri"/>
              </a:rPr>
              <a:t>= </a:t>
            </a:r>
            <a:r>
              <a:rPr sz="2400" spc="-5" dirty="0">
                <a:latin typeface="Calibri"/>
                <a:cs typeface="Calibri"/>
              </a:rPr>
              <a:t>0101000010 </a:t>
            </a:r>
            <a:r>
              <a:rPr sz="2400" dirty="0">
                <a:latin typeface="Calibri"/>
                <a:cs typeface="Calibri"/>
              </a:rPr>
              <a:t>=</a:t>
            </a:r>
            <a:r>
              <a:rPr sz="2400" spc="45" dirty="0">
                <a:latin typeface="Calibri"/>
                <a:cs typeface="Calibri"/>
              </a:rPr>
              <a:t> </a:t>
            </a:r>
            <a:r>
              <a:rPr sz="2400" dirty="0">
                <a:latin typeface="Calibri"/>
                <a:cs typeface="Calibri"/>
              </a:rPr>
              <a:t>322</a:t>
            </a:r>
            <a:endParaRPr sz="24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49</a:t>
            </a:r>
            <a:endParaRPr sz="1200">
              <a:latin typeface="Arial"/>
              <a:cs typeface="Arial"/>
            </a:endParaRPr>
          </a:p>
        </p:txBody>
      </p:sp>
    </p:spTree>
    <p:extLst>
      <p:ext uri="{BB962C8B-B14F-4D97-AF65-F5344CB8AC3E}">
        <p14:creationId xmlns:p14="http://schemas.microsoft.com/office/powerpoint/2010/main" val="2424257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4554220" cy="452120"/>
          </a:xfrm>
          <a:prstGeom prst="rect">
            <a:avLst/>
          </a:prstGeom>
        </p:spPr>
        <p:txBody>
          <a:bodyPr vert="horz" wrap="square" lIns="0" tIns="12065" rIns="0" bIns="0" rtlCol="0">
            <a:spAutoFit/>
          </a:bodyPr>
          <a:lstStyle/>
          <a:p>
            <a:pPr marL="12700">
              <a:lnSpc>
                <a:spcPct val="100000"/>
              </a:lnSpc>
              <a:spcBef>
                <a:spcPts val="95"/>
              </a:spcBef>
            </a:pPr>
            <a:r>
              <a:rPr spc="-5" dirty="0"/>
              <a:t>Hash </a:t>
            </a:r>
            <a:r>
              <a:rPr spc="-10" dirty="0"/>
              <a:t>fonksiyonları</a:t>
            </a:r>
            <a:r>
              <a:rPr spc="35" dirty="0"/>
              <a:t> </a:t>
            </a:r>
            <a:r>
              <a:rPr spc="-10" dirty="0"/>
              <a:t>(Extraction)</a:t>
            </a:r>
          </a:p>
        </p:txBody>
      </p:sp>
      <p:sp>
        <p:nvSpPr>
          <p:cNvPr id="25" name="object 25"/>
          <p:cNvSpPr txBox="1"/>
          <p:nvPr/>
        </p:nvSpPr>
        <p:spPr>
          <a:xfrm>
            <a:off x="976071" y="2415032"/>
            <a:ext cx="6569075" cy="3134995"/>
          </a:xfrm>
          <a:prstGeom prst="rect">
            <a:avLst/>
          </a:prstGeom>
        </p:spPr>
        <p:txBody>
          <a:bodyPr vert="horz" wrap="square" lIns="0" tIns="12700" rIns="0" bIns="0" rtlCol="0">
            <a:spAutoFit/>
          </a:bodyPr>
          <a:lstStyle/>
          <a:p>
            <a:pPr marL="285115" marR="297180" indent="-273050">
              <a:lnSpc>
                <a:spcPct val="110000"/>
              </a:lnSpc>
              <a:spcBef>
                <a:spcPts val="10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Anahtar </a:t>
            </a:r>
            <a:r>
              <a:rPr sz="2400" spc="-5" dirty="0">
                <a:latin typeface="Calibri"/>
                <a:cs typeface="Calibri"/>
              </a:rPr>
              <a:t>değerinin sadece bazı </a:t>
            </a:r>
            <a:r>
              <a:rPr sz="2400" dirty="0">
                <a:latin typeface="Calibri"/>
                <a:cs typeface="Calibri"/>
              </a:rPr>
              <a:t>kısımları </a:t>
            </a:r>
            <a:r>
              <a:rPr sz="2400" spc="-10" dirty="0">
                <a:latin typeface="Calibri"/>
                <a:cs typeface="Calibri"/>
              </a:rPr>
              <a:t>seçilerek  </a:t>
            </a:r>
            <a:r>
              <a:rPr sz="2400" spc="-5" dirty="0">
                <a:latin typeface="Calibri"/>
                <a:cs typeface="Calibri"/>
              </a:rPr>
              <a:t>tablodaki </a:t>
            </a:r>
            <a:r>
              <a:rPr sz="2400" spc="-20" dirty="0">
                <a:latin typeface="Calibri"/>
                <a:cs typeface="Calibri"/>
              </a:rPr>
              <a:t>pozisyon </a:t>
            </a:r>
            <a:r>
              <a:rPr sz="2400" spc="-5" dirty="0">
                <a:latin typeface="Calibri"/>
                <a:cs typeface="Calibri"/>
              </a:rPr>
              <a:t>değeri </a:t>
            </a:r>
            <a:r>
              <a:rPr sz="2400" spc="-35" dirty="0">
                <a:latin typeface="Calibri"/>
                <a:cs typeface="Calibri"/>
              </a:rPr>
              <a:t>bulunur.</a:t>
            </a:r>
            <a:endParaRPr sz="2400">
              <a:latin typeface="Calibri"/>
              <a:cs typeface="Calibri"/>
            </a:endParaRPr>
          </a:p>
          <a:p>
            <a:pPr marL="285115" marR="508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Örnek: </a:t>
            </a:r>
            <a:r>
              <a:rPr sz="2400" spc="-10" dirty="0">
                <a:latin typeface="Calibri"/>
                <a:cs typeface="Calibri"/>
              </a:rPr>
              <a:t>anahtar </a:t>
            </a:r>
            <a:r>
              <a:rPr sz="2400" dirty="0">
                <a:latin typeface="Calibri"/>
                <a:cs typeface="Calibri"/>
              </a:rPr>
              <a:t>= </a:t>
            </a:r>
            <a:r>
              <a:rPr sz="2400" spc="-5" dirty="0">
                <a:latin typeface="Calibri"/>
                <a:cs typeface="Calibri"/>
              </a:rPr>
              <a:t>123-45-6789 </a:t>
            </a:r>
            <a:r>
              <a:rPr sz="2400" spc="-15" dirty="0">
                <a:latin typeface="Calibri"/>
                <a:cs typeface="Calibri"/>
              </a:rPr>
              <a:t>olarak </a:t>
            </a:r>
            <a:r>
              <a:rPr sz="2400" spc="-5" dirty="0">
                <a:latin typeface="Calibri"/>
                <a:cs typeface="Calibri"/>
              </a:rPr>
              <a:t>verilsin. Hash  </a:t>
            </a:r>
            <a:r>
              <a:rPr sz="2400" spc="-15" dirty="0">
                <a:latin typeface="Calibri"/>
                <a:cs typeface="Calibri"/>
              </a:rPr>
              <a:t>fonksiyonu </a:t>
            </a:r>
            <a:r>
              <a:rPr sz="2400" spc="-5" dirty="0">
                <a:latin typeface="Calibri"/>
                <a:cs typeface="Calibri"/>
              </a:rPr>
              <a:t>aşağıdakilerden herhangi </a:t>
            </a:r>
            <a:r>
              <a:rPr sz="2400" spc="-10" dirty="0">
                <a:latin typeface="Calibri"/>
                <a:cs typeface="Calibri"/>
              </a:rPr>
              <a:t>birisi </a:t>
            </a:r>
            <a:r>
              <a:rPr sz="2400" spc="-5" dirty="0">
                <a:latin typeface="Calibri"/>
                <a:cs typeface="Calibri"/>
              </a:rPr>
              <a:t>olabilir;</a:t>
            </a:r>
            <a:endParaRPr sz="2400">
              <a:latin typeface="Calibri"/>
              <a:cs typeface="Calibri"/>
            </a:endParaRPr>
          </a:p>
          <a:p>
            <a:pPr marL="12700">
              <a:lnSpc>
                <a:spcPct val="100000"/>
              </a:lnSpc>
              <a:spcBef>
                <a:spcPts val="865"/>
              </a:spcBef>
              <a:tabLst>
                <a:tab pos="353695" algn="l"/>
              </a:tabLst>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hash(123-45-6789) </a:t>
            </a:r>
            <a:r>
              <a:rPr sz="2400" dirty="0">
                <a:latin typeface="Calibri"/>
                <a:cs typeface="Calibri"/>
              </a:rPr>
              <a:t>= </a:t>
            </a:r>
            <a:r>
              <a:rPr sz="2400" spc="-5" dirty="0">
                <a:latin typeface="Calibri"/>
                <a:cs typeface="Calibri"/>
              </a:rPr>
              <a:t>123456789 </a:t>
            </a:r>
            <a:r>
              <a:rPr sz="2400" dirty="0">
                <a:latin typeface="Calibri"/>
                <a:cs typeface="Calibri"/>
              </a:rPr>
              <a:t>=</a:t>
            </a:r>
            <a:r>
              <a:rPr sz="2400" spc="-90" dirty="0">
                <a:latin typeface="Calibri"/>
                <a:cs typeface="Calibri"/>
              </a:rPr>
              <a:t> </a:t>
            </a:r>
            <a:r>
              <a:rPr sz="2400" spc="-5" dirty="0">
                <a:latin typeface="Calibri"/>
                <a:cs typeface="Calibri"/>
              </a:rPr>
              <a:t>1234</a:t>
            </a:r>
            <a:endParaRPr sz="2400">
              <a:latin typeface="Calibri"/>
              <a:cs typeface="Calibri"/>
            </a:endParaRPr>
          </a:p>
          <a:p>
            <a:pPr marL="12700">
              <a:lnSpc>
                <a:spcPct val="100000"/>
              </a:lnSpc>
              <a:spcBef>
                <a:spcPts val="865"/>
              </a:spcBef>
              <a:tabLst>
                <a:tab pos="353695" algn="l"/>
              </a:tabLst>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hash(123-45-6789) </a:t>
            </a:r>
            <a:r>
              <a:rPr sz="2400" dirty="0">
                <a:latin typeface="Calibri"/>
                <a:cs typeface="Calibri"/>
              </a:rPr>
              <a:t>= </a:t>
            </a:r>
            <a:r>
              <a:rPr sz="2400" spc="-5" dirty="0">
                <a:latin typeface="Calibri"/>
                <a:cs typeface="Calibri"/>
              </a:rPr>
              <a:t>123456789 </a:t>
            </a:r>
            <a:r>
              <a:rPr sz="2400" dirty="0">
                <a:latin typeface="Calibri"/>
                <a:cs typeface="Calibri"/>
              </a:rPr>
              <a:t>=</a:t>
            </a:r>
            <a:r>
              <a:rPr sz="2400" spc="-90" dirty="0">
                <a:latin typeface="Calibri"/>
                <a:cs typeface="Calibri"/>
              </a:rPr>
              <a:t> </a:t>
            </a:r>
            <a:r>
              <a:rPr sz="2400" spc="-5" dirty="0">
                <a:latin typeface="Calibri"/>
                <a:cs typeface="Calibri"/>
              </a:rPr>
              <a:t>6789</a:t>
            </a:r>
            <a:endParaRPr sz="2400">
              <a:latin typeface="Calibri"/>
              <a:cs typeface="Calibri"/>
            </a:endParaRPr>
          </a:p>
          <a:p>
            <a:pPr marL="12700">
              <a:lnSpc>
                <a:spcPct val="100000"/>
              </a:lnSpc>
              <a:spcBef>
                <a:spcPts val="865"/>
              </a:spcBef>
              <a:tabLst>
                <a:tab pos="353695" algn="l"/>
              </a:tabLst>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hash(123-45-6789) </a:t>
            </a:r>
            <a:r>
              <a:rPr sz="2400" dirty="0">
                <a:latin typeface="Calibri"/>
                <a:cs typeface="Calibri"/>
              </a:rPr>
              <a:t>= </a:t>
            </a:r>
            <a:r>
              <a:rPr sz="2400" spc="-5" dirty="0">
                <a:latin typeface="Calibri"/>
                <a:cs typeface="Calibri"/>
              </a:rPr>
              <a:t>123456789 </a:t>
            </a:r>
            <a:r>
              <a:rPr sz="2400" dirty="0">
                <a:latin typeface="Calibri"/>
                <a:cs typeface="Calibri"/>
              </a:rPr>
              <a:t>=</a:t>
            </a:r>
            <a:r>
              <a:rPr sz="2400" spc="-90" dirty="0">
                <a:latin typeface="Calibri"/>
                <a:cs typeface="Calibri"/>
              </a:rPr>
              <a:t> </a:t>
            </a:r>
            <a:r>
              <a:rPr sz="2400" spc="-5" dirty="0">
                <a:latin typeface="Calibri"/>
                <a:cs typeface="Calibri"/>
              </a:rPr>
              <a:t>1289</a:t>
            </a:r>
            <a:endParaRPr sz="24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50</a:t>
            </a:r>
            <a:endParaRPr sz="1200">
              <a:latin typeface="Arial"/>
              <a:cs typeface="Arial"/>
            </a:endParaRPr>
          </a:p>
        </p:txBody>
      </p:sp>
    </p:spTree>
    <p:extLst>
      <p:ext uri="{BB962C8B-B14F-4D97-AF65-F5344CB8AC3E}">
        <p14:creationId xmlns:p14="http://schemas.microsoft.com/office/powerpoint/2010/main" val="3285216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217920" cy="452120"/>
          </a:xfrm>
          <a:prstGeom prst="rect">
            <a:avLst/>
          </a:prstGeom>
        </p:spPr>
        <p:txBody>
          <a:bodyPr vert="horz" wrap="square" lIns="0" tIns="12065" rIns="0" bIns="0" rtlCol="0">
            <a:spAutoFit/>
          </a:bodyPr>
          <a:lstStyle/>
          <a:p>
            <a:pPr marL="12700">
              <a:lnSpc>
                <a:spcPct val="100000"/>
              </a:lnSpc>
              <a:spcBef>
                <a:spcPts val="95"/>
              </a:spcBef>
            </a:pPr>
            <a:r>
              <a:rPr spc="-5" dirty="0"/>
              <a:t>Hash </a:t>
            </a:r>
            <a:r>
              <a:rPr spc="-10" dirty="0"/>
              <a:t>fonksiyonları </a:t>
            </a:r>
            <a:r>
              <a:rPr spc="-5" dirty="0"/>
              <a:t>(Radix</a:t>
            </a:r>
            <a:r>
              <a:rPr spc="95" dirty="0"/>
              <a:t> </a:t>
            </a:r>
            <a:r>
              <a:rPr spc="-25" dirty="0"/>
              <a:t>Transformation)</a:t>
            </a:r>
          </a:p>
        </p:txBody>
      </p:sp>
      <p:sp>
        <p:nvSpPr>
          <p:cNvPr id="25" name="object 25"/>
          <p:cNvSpPr txBox="1"/>
          <p:nvPr/>
        </p:nvSpPr>
        <p:spPr>
          <a:xfrm>
            <a:off x="899871" y="2341880"/>
            <a:ext cx="6917690" cy="3208020"/>
          </a:xfrm>
          <a:prstGeom prst="rect">
            <a:avLst/>
          </a:prstGeom>
        </p:spPr>
        <p:txBody>
          <a:bodyPr vert="horz" wrap="square" lIns="0" tIns="122555" rIns="0" bIns="0" rtlCol="0">
            <a:spAutoFit/>
          </a:bodyPr>
          <a:lstStyle/>
          <a:p>
            <a:pPr marL="88900">
              <a:lnSpc>
                <a:spcPct val="100000"/>
              </a:lnSpc>
              <a:spcBef>
                <a:spcPts val="9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Anahtar </a:t>
            </a:r>
            <a:r>
              <a:rPr sz="2400" spc="-5" dirty="0">
                <a:latin typeface="Calibri"/>
                <a:cs typeface="Calibri"/>
              </a:rPr>
              <a:t>değeri </a:t>
            </a:r>
            <a:r>
              <a:rPr sz="2400" spc="-15" dirty="0">
                <a:latin typeface="Calibri"/>
                <a:cs typeface="Calibri"/>
              </a:rPr>
              <a:t>başka </a:t>
            </a:r>
            <a:r>
              <a:rPr sz="2400" spc="-5" dirty="0">
                <a:latin typeface="Calibri"/>
                <a:cs typeface="Calibri"/>
              </a:rPr>
              <a:t>bir </a:t>
            </a:r>
            <a:r>
              <a:rPr sz="2400" spc="-15" dirty="0">
                <a:latin typeface="Calibri"/>
                <a:cs typeface="Calibri"/>
              </a:rPr>
              <a:t>sayı </a:t>
            </a:r>
            <a:r>
              <a:rPr sz="2400" spc="-5" dirty="0">
                <a:latin typeface="Calibri"/>
                <a:cs typeface="Calibri"/>
              </a:rPr>
              <a:t>tabanına</a:t>
            </a:r>
            <a:r>
              <a:rPr sz="2400" spc="35" dirty="0">
                <a:latin typeface="Calibri"/>
                <a:cs typeface="Calibri"/>
              </a:rPr>
              <a:t> </a:t>
            </a:r>
            <a:r>
              <a:rPr sz="2400" spc="-25" dirty="0">
                <a:latin typeface="Calibri"/>
                <a:cs typeface="Calibri"/>
              </a:rPr>
              <a:t>dönüştürülür.</a:t>
            </a:r>
            <a:endParaRPr sz="2400">
              <a:latin typeface="Calibri"/>
              <a:cs typeface="Calibri"/>
            </a:endParaRPr>
          </a:p>
          <a:p>
            <a:pPr marL="361315" marR="23876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Örnek: </a:t>
            </a:r>
            <a:r>
              <a:rPr sz="2400" spc="-10" dirty="0">
                <a:latin typeface="Calibri"/>
                <a:cs typeface="Calibri"/>
              </a:rPr>
              <a:t>anahtar </a:t>
            </a:r>
            <a:r>
              <a:rPr sz="2400" dirty="0">
                <a:latin typeface="Calibri"/>
                <a:cs typeface="Calibri"/>
              </a:rPr>
              <a:t>= </a:t>
            </a:r>
            <a:r>
              <a:rPr sz="2400" spc="-5" dirty="0">
                <a:latin typeface="Calibri"/>
                <a:cs typeface="Calibri"/>
              </a:rPr>
              <a:t>1238 </a:t>
            </a:r>
            <a:r>
              <a:rPr sz="2400" spc="-10" dirty="0">
                <a:latin typeface="Calibri"/>
                <a:cs typeface="Calibri"/>
              </a:rPr>
              <a:t>olarak </a:t>
            </a:r>
            <a:r>
              <a:rPr sz="2400" spc="-5" dirty="0">
                <a:latin typeface="Calibri"/>
                <a:cs typeface="Calibri"/>
              </a:rPr>
              <a:t>verilsin. </a:t>
            </a:r>
            <a:r>
              <a:rPr sz="2400" spc="-40" dirty="0">
                <a:latin typeface="Calibri"/>
                <a:cs typeface="Calibri"/>
              </a:rPr>
              <a:t>Tablo </a:t>
            </a:r>
            <a:r>
              <a:rPr sz="2400" spc="-5" dirty="0">
                <a:latin typeface="Calibri"/>
                <a:cs typeface="Calibri"/>
              </a:rPr>
              <a:t>boyutu  1000 </a:t>
            </a:r>
            <a:r>
              <a:rPr sz="2400" spc="-10" dirty="0">
                <a:latin typeface="Calibri"/>
                <a:cs typeface="Calibri"/>
              </a:rPr>
              <a:t>olarak</a:t>
            </a:r>
            <a:r>
              <a:rPr sz="2400" spc="-25" dirty="0">
                <a:latin typeface="Calibri"/>
                <a:cs typeface="Calibri"/>
              </a:rPr>
              <a:t> </a:t>
            </a:r>
            <a:r>
              <a:rPr sz="2400" dirty="0">
                <a:latin typeface="Calibri"/>
                <a:cs typeface="Calibri"/>
              </a:rPr>
              <a:t>alındığında,</a:t>
            </a:r>
            <a:endParaRPr sz="2400">
              <a:latin typeface="Calibri"/>
              <a:cs typeface="Calibri"/>
            </a:endParaRPr>
          </a:p>
          <a:p>
            <a:pPr marL="889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10" dirty="0">
                <a:latin typeface="Calibri"/>
                <a:cs typeface="Calibri"/>
              </a:rPr>
              <a:t>1238</a:t>
            </a:r>
            <a:r>
              <a:rPr sz="2400" spc="-15" baseline="-20833" dirty="0">
                <a:latin typeface="Calibri"/>
                <a:cs typeface="Calibri"/>
              </a:rPr>
              <a:t>10 </a:t>
            </a:r>
            <a:r>
              <a:rPr sz="2400" dirty="0">
                <a:latin typeface="Calibri"/>
                <a:cs typeface="Calibri"/>
              </a:rPr>
              <a:t>=</a:t>
            </a:r>
            <a:r>
              <a:rPr sz="2400" spc="-114" dirty="0">
                <a:latin typeface="Calibri"/>
                <a:cs typeface="Calibri"/>
              </a:rPr>
              <a:t> </a:t>
            </a:r>
            <a:r>
              <a:rPr sz="2400" spc="-10" dirty="0">
                <a:latin typeface="Calibri"/>
                <a:cs typeface="Calibri"/>
              </a:rPr>
              <a:t>2326</a:t>
            </a:r>
            <a:r>
              <a:rPr sz="2400" spc="-15" baseline="-20833" dirty="0">
                <a:latin typeface="Calibri"/>
                <a:cs typeface="Calibri"/>
              </a:rPr>
              <a:t>8</a:t>
            </a:r>
            <a:endParaRPr sz="2400" baseline="-20833">
              <a:latin typeface="Calibri"/>
              <a:cs typeface="Calibri"/>
            </a:endParaRPr>
          </a:p>
          <a:p>
            <a:pPr marL="361315" marR="43180" indent="-273050">
              <a:lnSpc>
                <a:spcPct val="110000"/>
              </a:lnSpc>
              <a:spcBef>
                <a:spcPts val="57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Hesaplanan </a:t>
            </a:r>
            <a:r>
              <a:rPr sz="2400" spc="-10" dirty="0">
                <a:latin typeface="Calibri"/>
                <a:cs typeface="Calibri"/>
              </a:rPr>
              <a:t>değer tablo </a:t>
            </a:r>
            <a:r>
              <a:rPr sz="2400" spc="-5" dirty="0">
                <a:latin typeface="Calibri"/>
                <a:cs typeface="Calibri"/>
              </a:rPr>
              <a:t>boyutuna </a:t>
            </a:r>
            <a:r>
              <a:rPr sz="2400" dirty="0">
                <a:latin typeface="Calibri"/>
                <a:cs typeface="Calibri"/>
              </a:rPr>
              <a:t>mod ile </a:t>
            </a:r>
            <a:r>
              <a:rPr sz="2400" spc="-10" dirty="0">
                <a:latin typeface="Calibri"/>
                <a:cs typeface="Calibri"/>
              </a:rPr>
              <a:t>bölünerek  </a:t>
            </a:r>
            <a:r>
              <a:rPr sz="2400" spc="-20" dirty="0">
                <a:latin typeface="Calibri"/>
                <a:cs typeface="Calibri"/>
              </a:rPr>
              <a:t>pozisyon </a:t>
            </a:r>
            <a:r>
              <a:rPr sz="2400" spc="-5" dirty="0">
                <a:latin typeface="Calibri"/>
                <a:cs typeface="Calibri"/>
              </a:rPr>
              <a:t>değeri</a:t>
            </a:r>
            <a:r>
              <a:rPr sz="2400" spc="10" dirty="0">
                <a:latin typeface="Calibri"/>
                <a:cs typeface="Calibri"/>
              </a:rPr>
              <a:t> </a:t>
            </a:r>
            <a:r>
              <a:rPr sz="2400" spc="-35" dirty="0">
                <a:latin typeface="Calibri"/>
                <a:cs typeface="Calibri"/>
              </a:rPr>
              <a:t>bulunur.</a:t>
            </a:r>
            <a:endParaRPr sz="2400">
              <a:latin typeface="Calibri"/>
              <a:cs typeface="Calibri"/>
            </a:endParaRPr>
          </a:p>
          <a:p>
            <a:pPr marL="889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spc="-5" dirty="0">
                <a:latin typeface="Calibri"/>
                <a:cs typeface="Calibri"/>
              </a:rPr>
              <a:t>Hash(1238) </a:t>
            </a:r>
            <a:r>
              <a:rPr sz="2400" dirty="0">
                <a:latin typeface="Calibri"/>
                <a:cs typeface="Calibri"/>
              </a:rPr>
              <a:t>= </a:t>
            </a:r>
            <a:r>
              <a:rPr sz="2400" spc="-5" dirty="0">
                <a:latin typeface="Calibri"/>
                <a:cs typeface="Calibri"/>
              </a:rPr>
              <a:t>2326 </a:t>
            </a:r>
            <a:r>
              <a:rPr sz="2400" dirty="0">
                <a:latin typeface="Calibri"/>
                <a:cs typeface="Calibri"/>
              </a:rPr>
              <a:t>% </a:t>
            </a:r>
            <a:r>
              <a:rPr sz="2400" spc="-5" dirty="0">
                <a:latin typeface="Calibri"/>
                <a:cs typeface="Calibri"/>
              </a:rPr>
              <a:t>1000 </a:t>
            </a:r>
            <a:r>
              <a:rPr sz="2400" dirty="0">
                <a:latin typeface="Calibri"/>
                <a:cs typeface="Calibri"/>
              </a:rPr>
              <a:t>=</a:t>
            </a:r>
            <a:r>
              <a:rPr sz="2400" spc="-10" dirty="0">
                <a:latin typeface="Calibri"/>
                <a:cs typeface="Calibri"/>
              </a:rPr>
              <a:t> </a:t>
            </a:r>
            <a:r>
              <a:rPr sz="2400" spc="-5" dirty="0">
                <a:latin typeface="Calibri"/>
                <a:cs typeface="Calibri"/>
              </a:rPr>
              <a:t>326</a:t>
            </a:r>
            <a:endParaRPr sz="24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51</a:t>
            </a:r>
            <a:endParaRPr sz="1200">
              <a:latin typeface="Arial"/>
              <a:cs typeface="Arial"/>
            </a:endParaRPr>
          </a:p>
        </p:txBody>
      </p:sp>
    </p:spTree>
    <p:extLst>
      <p:ext uri="{BB962C8B-B14F-4D97-AF65-F5344CB8AC3E}">
        <p14:creationId xmlns:p14="http://schemas.microsoft.com/office/powerpoint/2010/main" val="195971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4162425" cy="452120"/>
          </a:xfrm>
          <a:prstGeom prst="rect">
            <a:avLst/>
          </a:prstGeom>
        </p:spPr>
        <p:txBody>
          <a:bodyPr vert="horz" wrap="square" lIns="0" tIns="12065" rIns="0" bIns="0" rtlCol="0">
            <a:spAutoFit/>
          </a:bodyPr>
          <a:lstStyle/>
          <a:p>
            <a:pPr marL="12700">
              <a:lnSpc>
                <a:spcPct val="100000"/>
              </a:lnSpc>
              <a:spcBef>
                <a:spcPts val="95"/>
              </a:spcBef>
            </a:pPr>
            <a:r>
              <a:rPr spc="-5" dirty="0"/>
              <a:t>Hash </a:t>
            </a:r>
            <a:r>
              <a:rPr spc="-10" dirty="0"/>
              <a:t>fonksiyonları</a:t>
            </a:r>
            <a:r>
              <a:rPr spc="-35" dirty="0"/>
              <a:t> </a:t>
            </a:r>
            <a:r>
              <a:rPr spc="-10" dirty="0"/>
              <a:t>-Çakışma</a:t>
            </a:r>
          </a:p>
        </p:txBody>
      </p:sp>
      <p:sp>
        <p:nvSpPr>
          <p:cNvPr id="25" name="object 25"/>
          <p:cNvSpPr txBox="1"/>
          <p:nvPr/>
        </p:nvSpPr>
        <p:spPr>
          <a:xfrm>
            <a:off x="976071" y="2420949"/>
            <a:ext cx="3635375" cy="2221230"/>
          </a:xfrm>
          <a:prstGeom prst="rect">
            <a:avLst/>
          </a:prstGeom>
        </p:spPr>
        <p:txBody>
          <a:bodyPr vert="horz" wrap="square" lIns="0" tIns="43180" rIns="0" bIns="0" rtlCol="0">
            <a:spAutoFit/>
          </a:bodyPr>
          <a:lstStyle/>
          <a:p>
            <a:pPr marL="12700">
              <a:lnSpc>
                <a:spcPct val="100000"/>
              </a:lnSpc>
              <a:spcBef>
                <a:spcPts val="3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x = 65 </a:t>
            </a:r>
            <a:r>
              <a:rPr sz="2000" spc="-5" dirty="0">
                <a:latin typeface="Calibri"/>
                <a:cs typeface="Calibri"/>
              </a:rPr>
              <a:t>değerini aşağıdaki</a:t>
            </a:r>
            <a:r>
              <a:rPr sz="2000" spc="-55" dirty="0">
                <a:latin typeface="Calibri"/>
                <a:cs typeface="Calibri"/>
              </a:rPr>
              <a:t> </a:t>
            </a:r>
            <a:r>
              <a:rPr sz="2000" spc="-10" dirty="0">
                <a:latin typeface="Calibri"/>
                <a:cs typeface="Calibri"/>
              </a:rPr>
              <a:t>tabloya</a:t>
            </a:r>
            <a:endParaRPr sz="2000">
              <a:latin typeface="Calibri"/>
              <a:cs typeface="Calibri"/>
            </a:endParaRPr>
          </a:p>
          <a:p>
            <a:pPr marL="285115">
              <a:lnSpc>
                <a:spcPct val="100000"/>
              </a:lnSpc>
              <a:spcBef>
                <a:spcPts val="245"/>
              </a:spcBef>
            </a:pPr>
            <a:r>
              <a:rPr sz="2000" spc="-5" dirty="0">
                <a:latin typeface="Calibri"/>
                <a:cs typeface="Calibri"/>
              </a:rPr>
              <a:t>ekleyim.</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x=</a:t>
            </a:r>
            <a:r>
              <a:rPr sz="2000" spc="-10" dirty="0">
                <a:latin typeface="Calibri"/>
                <a:cs typeface="Calibri"/>
              </a:rPr>
              <a:t> </a:t>
            </a:r>
            <a:r>
              <a:rPr sz="2000" dirty="0">
                <a:latin typeface="Calibri"/>
                <a:cs typeface="Calibri"/>
              </a:rPr>
              <a:t>65</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h(x) =65 mod 15 =</a:t>
            </a:r>
            <a:r>
              <a:rPr sz="2000" spc="-80" dirty="0">
                <a:latin typeface="Calibri"/>
                <a:cs typeface="Calibri"/>
              </a:rPr>
              <a:t> </a:t>
            </a:r>
            <a:r>
              <a:rPr sz="2000" dirty="0">
                <a:latin typeface="Calibri"/>
                <a:cs typeface="Calibri"/>
              </a:rPr>
              <a:t>5</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pozisyona birden fazla</a:t>
            </a:r>
            <a:r>
              <a:rPr sz="2000" spc="-70" dirty="0">
                <a:latin typeface="Calibri"/>
                <a:cs typeface="Calibri"/>
              </a:rPr>
              <a:t> </a:t>
            </a:r>
            <a:r>
              <a:rPr sz="2000" spc="-15" dirty="0">
                <a:latin typeface="Calibri"/>
                <a:cs typeface="Calibri"/>
              </a:rPr>
              <a:t>kayıt</a:t>
            </a:r>
            <a:endParaRPr sz="2000">
              <a:latin typeface="Calibri"/>
              <a:cs typeface="Calibri"/>
            </a:endParaRPr>
          </a:p>
          <a:p>
            <a:pPr marL="285115">
              <a:lnSpc>
                <a:spcPct val="100000"/>
              </a:lnSpc>
              <a:spcBef>
                <a:spcPts val="240"/>
              </a:spcBef>
            </a:pPr>
            <a:r>
              <a:rPr sz="2000" spc="-10" dirty="0">
                <a:latin typeface="Calibri"/>
                <a:cs typeface="Calibri"/>
              </a:rPr>
              <a:t>gelirse </a:t>
            </a:r>
            <a:r>
              <a:rPr sz="2000" spc="-5" dirty="0">
                <a:latin typeface="Calibri"/>
                <a:cs typeface="Calibri"/>
              </a:rPr>
              <a:t>çakışma meydana </a:t>
            </a:r>
            <a:r>
              <a:rPr sz="2000" spc="-40" dirty="0">
                <a:latin typeface="Calibri"/>
                <a:cs typeface="Calibri"/>
              </a:rPr>
              <a:t>gelir.</a:t>
            </a:r>
            <a:endParaRPr sz="2000">
              <a:latin typeface="Calibri"/>
              <a:cs typeface="Calibri"/>
            </a:endParaRPr>
          </a:p>
        </p:txBody>
      </p:sp>
      <p:sp>
        <p:nvSpPr>
          <p:cNvPr id="26" name="object 26"/>
          <p:cNvSpPr/>
          <p:nvPr/>
        </p:nvSpPr>
        <p:spPr>
          <a:xfrm>
            <a:off x="5292852" y="1988819"/>
            <a:ext cx="2302764" cy="4117848"/>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52</a:t>
            </a:r>
            <a:endParaRPr sz="1200">
              <a:latin typeface="Arial"/>
              <a:cs typeface="Arial"/>
            </a:endParaRPr>
          </a:p>
        </p:txBody>
      </p:sp>
    </p:spTree>
    <p:extLst>
      <p:ext uri="{BB962C8B-B14F-4D97-AF65-F5344CB8AC3E}">
        <p14:creationId xmlns:p14="http://schemas.microsoft.com/office/powerpoint/2010/main" val="2490617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723976"/>
            <a:ext cx="7248246" cy="781624"/>
          </a:xfrm>
          <a:prstGeom prst="rect">
            <a:avLst/>
          </a:prstGeom>
        </p:spPr>
        <p:txBody>
          <a:bodyPr vert="horz" wrap="square" lIns="0" tIns="12065" rIns="0" bIns="0" rtlCol="0" anchor="t">
            <a:spAutoFit/>
          </a:bodyPr>
          <a:lstStyle/>
          <a:p>
            <a:pPr marL="12700">
              <a:spcBef>
                <a:spcPts val="95"/>
              </a:spcBef>
            </a:pPr>
            <a:r>
              <a:rPr sz="2500" spc="-5" dirty="0" err="1"/>
              <a:t>Hash</a:t>
            </a:r>
            <a:r>
              <a:rPr sz="2500" dirty="0"/>
              <a:t> </a:t>
            </a:r>
            <a:r>
              <a:rPr lang="tr-TR" sz="2500" spc="-10" dirty="0"/>
              <a:t>fonksiyonları </a:t>
            </a:r>
            <a:r>
              <a:rPr lang="tr-TR" sz="2500" spc="-5" dirty="0"/>
              <a:t>Çakışmanın</a:t>
            </a:r>
            <a:r>
              <a:rPr sz="2500" spc="-5" dirty="0"/>
              <a:t> </a:t>
            </a:r>
            <a:r>
              <a:rPr sz="2500" spc="-10" dirty="0"/>
              <a:t>giderilmesi</a:t>
            </a:r>
            <a:r>
              <a:rPr sz="2500" dirty="0"/>
              <a:t> (</a:t>
            </a:r>
            <a:r>
              <a:rPr sz="2500" dirty="0" err="1"/>
              <a:t>Chaining</a:t>
            </a:r>
            <a:r>
              <a:rPr sz="2500" dirty="0"/>
              <a:t>)</a:t>
            </a:r>
            <a:br>
              <a:rPr lang="tr-TR" sz="2500" dirty="0"/>
            </a:br>
            <a:r>
              <a:rPr lang="tr-TR" sz="2500" dirty="0"/>
              <a:t>(</a:t>
            </a:r>
            <a:r>
              <a:rPr lang="tr-TR" sz="2500" dirty="0">
                <a:solidFill>
                  <a:srgbClr val="FF0000"/>
                </a:solidFill>
              </a:rPr>
              <a:t>Açık Çırpılama-Ayrık Zincirleme-</a:t>
            </a:r>
            <a:r>
              <a:rPr lang="tr-TR" sz="2500" dirty="0" err="1">
                <a:solidFill>
                  <a:srgbClr val="FF0000"/>
                </a:solidFill>
              </a:rPr>
              <a:t>Bağlantılama</a:t>
            </a:r>
            <a:r>
              <a:rPr lang="tr-TR" sz="2500" dirty="0"/>
              <a:t>)</a:t>
            </a:r>
          </a:p>
        </p:txBody>
      </p:sp>
      <p:sp>
        <p:nvSpPr>
          <p:cNvPr id="25" name="object 25"/>
          <p:cNvSpPr txBox="1"/>
          <p:nvPr/>
        </p:nvSpPr>
        <p:spPr>
          <a:xfrm>
            <a:off x="976071" y="1844369"/>
            <a:ext cx="3832225" cy="1824989"/>
          </a:xfrm>
          <a:prstGeom prst="rect">
            <a:avLst/>
          </a:prstGeom>
        </p:spPr>
        <p:txBody>
          <a:bodyPr vert="horz" wrap="square" lIns="0" tIns="43815" rIns="0" bIns="0" rtlCol="0">
            <a:spAutoFit/>
          </a:bodyPr>
          <a:lstStyle/>
          <a:p>
            <a:pPr marL="12700">
              <a:lnSpc>
                <a:spcPct val="100000"/>
              </a:lnSpc>
              <a:spcBef>
                <a:spcPts val="34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pozisyona </a:t>
            </a:r>
            <a:r>
              <a:rPr sz="2000" spc="-5" dirty="0">
                <a:latin typeface="Calibri"/>
                <a:cs typeface="Calibri"/>
              </a:rPr>
              <a:t>gelen </a:t>
            </a:r>
            <a:r>
              <a:rPr sz="2000" spc="-10" dirty="0">
                <a:latin typeface="Calibri"/>
                <a:cs typeface="Calibri"/>
              </a:rPr>
              <a:t>kayıtlar</a:t>
            </a:r>
            <a:r>
              <a:rPr sz="2000" spc="-70" dirty="0">
                <a:latin typeface="Calibri"/>
                <a:cs typeface="Calibri"/>
              </a:rPr>
              <a:t> </a:t>
            </a:r>
            <a:r>
              <a:rPr sz="2000" spc="-5" dirty="0">
                <a:latin typeface="Calibri"/>
                <a:cs typeface="Calibri"/>
              </a:rPr>
              <a:t>bağlı</a:t>
            </a:r>
            <a:endParaRPr sz="2000">
              <a:latin typeface="Calibri"/>
              <a:cs typeface="Calibri"/>
            </a:endParaRPr>
          </a:p>
          <a:p>
            <a:pPr marL="285115">
              <a:lnSpc>
                <a:spcPct val="100000"/>
              </a:lnSpc>
              <a:spcBef>
                <a:spcPts val="240"/>
              </a:spcBef>
            </a:pPr>
            <a:r>
              <a:rPr sz="2000" spc="-10" dirty="0">
                <a:latin typeface="Calibri"/>
                <a:cs typeface="Calibri"/>
              </a:rPr>
              <a:t>listelerle</a:t>
            </a:r>
            <a:r>
              <a:rPr sz="2000" spc="45" dirty="0">
                <a:latin typeface="Calibri"/>
                <a:cs typeface="Calibri"/>
              </a:rPr>
              <a:t> </a:t>
            </a:r>
            <a:r>
              <a:rPr sz="2000" spc="-30" dirty="0">
                <a:latin typeface="Calibri"/>
                <a:cs typeface="Calibri"/>
              </a:rPr>
              <a:t>gösterilir.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Ekleme: </a:t>
            </a:r>
            <a:r>
              <a:rPr sz="2000" spc="-10" dirty="0">
                <a:latin typeface="Calibri"/>
                <a:cs typeface="Calibri"/>
              </a:rPr>
              <a:t>Listenin </a:t>
            </a:r>
            <a:r>
              <a:rPr sz="2000" spc="-5" dirty="0">
                <a:latin typeface="Calibri"/>
                <a:cs typeface="Calibri"/>
              </a:rPr>
              <a:t>başına</a:t>
            </a:r>
            <a:r>
              <a:rPr sz="2000" spc="20" dirty="0">
                <a:latin typeface="Calibri"/>
                <a:cs typeface="Calibri"/>
              </a:rPr>
              <a:t> </a:t>
            </a:r>
            <a:r>
              <a:rPr sz="2000" spc="-5" dirty="0">
                <a:latin typeface="Calibri"/>
                <a:cs typeface="Calibri"/>
              </a:rPr>
              <a:t>eklenir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Silme/Erişim: Uygun </a:t>
            </a:r>
            <a:r>
              <a:rPr sz="2000" spc="-10" dirty="0">
                <a:latin typeface="Calibri"/>
                <a:cs typeface="Calibri"/>
              </a:rPr>
              <a:t>listede</a:t>
            </a:r>
            <a:r>
              <a:rPr sz="2000" spc="5" dirty="0">
                <a:latin typeface="Calibri"/>
                <a:cs typeface="Calibri"/>
              </a:rPr>
              <a:t> </a:t>
            </a:r>
            <a:r>
              <a:rPr sz="2000" spc="-10" dirty="0">
                <a:latin typeface="Calibri"/>
                <a:cs typeface="Calibri"/>
              </a:rPr>
              <a:t>arama</a:t>
            </a:r>
            <a:endParaRPr sz="2000">
              <a:latin typeface="Calibri"/>
              <a:cs typeface="Calibri"/>
            </a:endParaRPr>
          </a:p>
          <a:p>
            <a:pPr marL="285115">
              <a:lnSpc>
                <a:spcPct val="100000"/>
              </a:lnSpc>
              <a:spcBef>
                <a:spcPts val="240"/>
              </a:spcBef>
            </a:pPr>
            <a:r>
              <a:rPr sz="2000" spc="-5" dirty="0">
                <a:latin typeface="Calibri"/>
                <a:cs typeface="Calibri"/>
              </a:rPr>
              <a:t>yapılır</a:t>
            </a:r>
            <a:endParaRPr sz="2000">
              <a:latin typeface="Calibri"/>
              <a:cs typeface="Calibri"/>
            </a:endParaRPr>
          </a:p>
        </p:txBody>
      </p:sp>
      <p:sp>
        <p:nvSpPr>
          <p:cNvPr id="26" name="object 26"/>
          <p:cNvSpPr/>
          <p:nvPr/>
        </p:nvSpPr>
        <p:spPr>
          <a:xfrm>
            <a:off x="1115567" y="3717035"/>
            <a:ext cx="3872483" cy="2545079"/>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6004559" y="2350007"/>
            <a:ext cx="2037588" cy="3675888"/>
          </a:xfrm>
          <a:prstGeom prst="rect">
            <a:avLst/>
          </a:prstGeom>
          <a:blipFill>
            <a:blip r:embed="rId4" cstate="print"/>
            <a:stretch>
              <a:fillRect/>
            </a:stretch>
          </a:blipFill>
        </p:spPr>
        <p:txBody>
          <a:bodyPr wrap="square" lIns="0" tIns="0" rIns="0" bIns="0" rtlCol="0"/>
          <a:lstStyle/>
          <a:p>
            <a:endParaRPr/>
          </a:p>
        </p:txBody>
      </p:sp>
      <p:sp>
        <p:nvSpPr>
          <p:cNvPr id="28" name="object 28"/>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53</a:t>
            </a:r>
            <a:endParaRPr sz="1200">
              <a:latin typeface="Arial"/>
              <a:cs typeface="Arial"/>
            </a:endParaRPr>
          </a:p>
        </p:txBody>
      </p:sp>
    </p:spTree>
    <p:extLst>
      <p:ext uri="{BB962C8B-B14F-4D97-AF65-F5344CB8AC3E}">
        <p14:creationId xmlns:p14="http://schemas.microsoft.com/office/powerpoint/2010/main" val="2594553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949198"/>
            <a:ext cx="4478020" cy="787400"/>
          </a:xfrm>
          <a:prstGeom prst="rect">
            <a:avLst/>
          </a:prstGeom>
        </p:spPr>
        <p:txBody>
          <a:bodyPr vert="horz" wrap="square" lIns="0" tIns="12065" rIns="0" bIns="0" rtlCol="0">
            <a:spAutoFit/>
          </a:bodyPr>
          <a:lstStyle/>
          <a:p>
            <a:pPr marL="12700">
              <a:lnSpc>
                <a:spcPct val="100000"/>
              </a:lnSpc>
              <a:spcBef>
                <a:spcPts val="95"/>
              </a:spcBef>
            </a:pPr>
            <a:r>
              <a:rPr sz="2500" spc="-5" dirty="0"/>
              <a:t>Hash</a:t>
            </a:r>
            <a:r>
              <a:rPr sz="2500" dirty="0"/>
              <a:t> </a:t>
            </a:r>
            <a:r>
              <a:rPr sz="2500" spc="-10" dirty="0"/>
              <a:t>fonksiyonları</a:t>
            </a:r>
            <a:endParaRPr sz="2500"/>
          </a:p>
          <a:p>
            <a:pPr marL="12700">
              <a:lnSpc>
                <a:spcPct val="100000"/>
              </a:lnSpc>
            </a:pPr>
            <a:r>
              <a:rPr sz="2500" spc="-5" dirty="0"/>
              <a:t>Çakışmanın </a:t>
            </a:r>
            <a:r>
              <a:rPr sz="2500" spc="-10" dirty="0"/>
              <a:t>giderilmesi</a:t>
            </a:r>
            <a:r>
              <a:rPr sz="2500" dirty="0"/>
              <a:t> (Chaining)</a:t>
            </a:r>
            <a:endParaRPr sz="2500"/>
          </a:p>
        </p:txBody>
      </p:sp>
      <p:sp>
        <p:nvSpPr>
          <p:cNvPr id="25" name="object 25"/>
          <p:cNvSpPr txBox="1"/>
          <p:nvPr/>
        </p:nvSpPr>
        <p:spPr>
          <a:xfrm>
            <a:off x="976071" y="1783337"/>
            <a:ext cx="4140200" cy="4477385"/>
          </a:xfrm>
          <a:prstGeom prst="rect">
            <a:avLst/>
          </a:prstGeom>
        </p:spPr>
        <p:txBody>
          <a:bodyPr vert="horz" wrap="square" lIns="0" tIns="104775" rIns="0" bIns="0" rtlCol="0">
            <a:spAutoFit/>
          </a:bodyPr>
          <a:lstStyle/>
          <a:p>
            <a:pPr marL="12700">
              <a:lnSpc>
                <a:spcPct val="100000"/>
              </a:lnSpc>
              <a:spcBef>
                <a:spcPts val="825"/>
              </a:spcBef>
            </a:pPr>
            <a:r>
              <a:rPr sz="1500" spc="20" dirty="0">
                <a:solidFill>
                  <a:srgbClr val="93C500"/>
                </a:solidFill>
                <a:latin typeface="Wingdings 2"/>
                <a:cs typeface="Wingdings 2"/>
              </a:rPr>
              <a:t></a:t>
            </a:r>
            <a:r>
              <a:rPr sz="1500" spc="405" dirty="0">
                <a:solidFill>
                  <a:srgbClr val="93C500"/>
                </a:solidFill>
                <a:latin typeface="Times New Roman"/>
                <a:cs typeface="Times New Roman"/>
              </a:rPr>
              <a:t> </a:t>
            </a:r>
            <a:r>
              <a:rPr sz="2000" spc="-5" dirty="0">
                <a:latin typeface="Calibri"/>
                <a:cs typeface="Calibri"/>
              </a:rPr>
              <a:t>Örnek:</a:t>
            </a:r>
            <a:endParaRPr sz="2000">
              <a:latin typeface="Calibri"/>
              <a:cs typeface="Calibri"/>
            </a:endParaRPr>
          </a:p>
          <a:p>
            <a:pPr marL="285115" marR="791845"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29, 16, 14, 99, 127</a:t>
            </a:r>
            <a:r>
              <a:rPr sz="2000" spc="-145" dirty="0">
                <a:latin typeface="Calibri"/>
                <a:cs typeface="Calibri"/>
              </a:rPr>
              <a:t> </a:t>
            </a:r>
            <a:r>
              <a:rPr sz="2000" spc="-5" dirty="0">
                <a:latin typeface="Calibri"/>
                <a:cs typeface="Calibri"/>
              </a:rPr>
              <a:t>sayılarının  eklenmesi</a:t>
            </a:r>
            <a:endParaRPr sz="2000">
              <a:latin typeface="Calibri"/>
              <a:cs typeface="Calibri"/>
            </a:endParaRPr>
          </a:p>
          <a:p>
            <a:pPr algn="ctr">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pozisyana </a:t>
            </a:r>
            <a:r>
              <a:rPr sz="2000" spc="-5" dirty="0">
                <a:latin typeface="Calibri"/>
                <a:cs typeface="Calibri"/>
              </a:rPr>
              <a:t>gelen diğer</a:t>
            </a:r>
            <a:r>
              <a:rPr sz="2000" spc="-85" dirty="0">
                <a:latin typeface="Calibri"/>
                <a:cs typeface="Calibri"/>
              </a:rPr>
              <a:t> </a:t>
            </a:r>
            <a:r>
              <a:rPr sz="2000" spc="-5" dirty="0">
                <a:latin typeface="Calibri"/>
                <a:cs typeface="Calibri"/>
              </a:rPr>
              <a:t>anahtarlar</a:t>
            </a:r>
            <a:endParaRPr sz="2000">
              <a:latin typeface="Calibri"/>
              <a:cs typeface="Calibri"/>
            </a:endParaRPr>
          </a:p>
          <a:p>
            <a:pPr marL="44450" algn="ctr">
              <a:lnSpc>
                <a:spcPct val="100000"/>
              </a:lnSpc>
              <a:spcBef>
                <a:spcPts val="240"/>
              </a:spcBef>
            </a:pPr>
            <a:r>
              <a:rPr sz="2000" spc="-5" dirty="0">
                <a:latin typeface="Calibri"/>
                <a:cs typeface="Calibri"/>
              </a:rPr>
              <a:t>bağlı </a:t>
            </a:r>
            <a:r>
              <a:rPr sz="2000" spc="-10" dirty="0">
                <a:latin typeface="Calibri"/>
                <a:cs typeface="Calibri"/>
              </a:rPr>
              <a:t>listenin </a:t>
            </a:r>
            <a:r>
              <a:rPr sz="2000" spc="-5" dirty="0">
                <a:latin typeface="Calibri"/>
                <a:cs typeface="Calibri"/>
              </a:rPr>
              <a:t>başına</a:t>
            </a:r>
            <a:r>
              <a:rPr sz="2000" spc="5" dirty="0">
                <a:latin typeface="Calibri"/>
                <a:cs typeface="Calibri"/>
              </a:rPr>
              <a:t> </a:t>
            </a:r>
            <a:r>
              <a:rPr sz="2000" spc="-20" dirty="0">
                <a:latin typeface="Calibri"/>
                <a:cs typeface="Calibri"/>
              </a:rPr>
              <a:t>eklenmektedir.</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spc="-5" dirty="0">
                <a:latin typeface="Calibri"/>
                <a:cs typeface="Calibri"/>
              </a:rPr>
              <a:t>Chaining metodunun</a:t>
            </a:r>
            <a:r>
              <a:rPr sz="2000" b="1" spc="-35" dirty="0">
                <a:latin typeface="Calibri"/>
                <a:cs typeface="Calibri"/>
              </a:rPr>
              <a:t> </a:t>
            </a:r>
            <a:r>
              <a:rPr sz="2000" b="1" spc="-15" dirty="0">
                <a:latin typeface="Calibri"/>
                <a:cs typeface="Calibri"/>
              </a:rPr>
              <a:t>dezavantajları</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20" dirty="0">
                <a:latin typeface="Calibri"/>
                <a:cs typeface="Calibri"/>
              </a:rPr>
              <a:t>Tablonun </a:t>
            </a:r>
            <a:r>
              <a:rPr sz="2000" spc="-5" dirty="0">
                <a:latin typeface="Calibri"/>
                <a:cs typeface="Calibri"/>
              </a:rPr>
              <a:t>bazı kısımları</a:t>
            </a:r>
            <a:r>
              <a:rPr sz="2000" spc="20" dirty="0">
                <a:latin typeface="Calibri"/>
                <a:cs typeface="Calibri"/>
              </a:rPr>
              <a:t> </a:t>
            </a:r>
            <a:r>
              <a:rPr sz="2000" spc="-5" dirty="0">
                <a:latin typeface="Calibri"/>
                <a:cs typeface="Calibri"/>
              </a:rPr>
              <a:t>hiç</a:t>
            </a:r>
            <a:endParaRPr sz="2000">
              <a:latin typeface="Calibri"/>
              <a:cs typeface="Calibri"/>
            </a:endParaRPr>
          </a:p>
          <a:p>
            <a:pPr marL="285115">
              <a:lnSpc>
                <a:spcPct val="100000"/>
              </a:lnSpc>
              <a:spcBef>
                <a:spcPts val="240"/>
              </a:spcBef>
            </a:pPr>
            <a:r>
              <a:rPr sz="2000" spc="-15" dirty="0">
                <a:latin typeface="Calibri"/>
                <a:cs typeface="Calibri"/>
              </a:rPr>
              <a:t>kullanılmamaktadır.</a:t>
            </a:r>
            <a:endParaRPr sz="2000">
              <a:latin typeface="Calibri"/>
              <a:cs typeface="Calibri"/>
            </a:endParaRPr>
          </a:p>
          <a:p>
            <a:pPr marL="285115" marR="47625"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Bağlı </a:t>
            </a:r>
            <a:r>
              <a:rPr sz="2000" spc="-10" dirty="0">
                <a:latin typeface="Calibri"/>
                <a:cs typeface="Calibri"/>
              </a:rPr>
              <a:t>listeler </a:t>
            </a:r>
            <a:r>
              <a:rPr sz="2000" spc="-15" dirty="0">
                <a:latin typeface="Calibri"/>
                <a:cs typeface="Calibri"/>
              </a:rPr>
              <a:t>uzadıkça </a:t>
            </a:r>
            <a:r>
              <a:rPr sz="2000" spc="-10" dirty="0">
                <a:latin typeface="Calibri"/>
                <a:cs typeface="Calibri"/>
              </a:rPr>
              <a:t>arama </a:t>
            </a:r>
            <a:r>
              <a:rPr sz="2000" spc="-20" dirty="0">
                <a:latin typeface="Calibri"/>
                <a:cs typeface="Calibri"/>
              </a:rPr>
              <a:t>ve </a:t>
            </a:r>
            <a:r>
              <a:rPr sz="2000" spc="-5" dirty="0">
                <a:latin typeface="Calibri"/>
                <a:cs typeface="Calibri"/>
              </a:rPr>
              <a:t>silme  işlemleri </a:t>
            </a:r>
            <a:r>
              <a:rPr sz="2000" dirty="0">
                <a:latin typeface="Calibri"/>
                <a:cs typeface="Calibri"/>
              </a:rPr>
              <a:t>için </a:t>
            </a:r>
            <a:r>
              <a:rPr sz="2000" spc="-15" dirty="0">
                <a:latin typeface="Calibri"/>
                <a:cs typeface="Calibri"/>
              </a:rPr>
              <a:t>gereken </a:t>
            </a:r>
            <a:r>
              <a:rPr sz="2000" spc="-10" dirty="0">
                <a:latin typeface="Calibri"/>
                <a:cs typeface="Calibri"/>
              </a:rPr>
              <a:t>zaman  </a:t>
            </a:r>
            <a:r>
              <a:rPr sz="2000" spc="-25" dirty="0">
                <a:latin typeface="Calibri"/>
                <a:cs typeface="Calibri"/>
              </a:rPr>
              <a:t>uzamaktadır.</a:t>
            </a:r>
            <a:endParaRPr sz="2000">
              <a:latin typeface="Calibri"/>
              <a:cs typeface="Calibri"/>
            </a:endParaRPr>
          </a:p>
        </p:txBody>
      </p:sp>
      <p:sp>
        <p:nvSpPr>
          <p:cNvPr id="26" name="object 26"/>
          <p:cNvSpPr/>
          <p:nvPr/>
        </p:nvSpPr>
        <p:spPr>
          <a:xfrm>
            <a:off x="5509259" y="1895855"/>
            <a:ext cx="2476499" cy="4319016"/>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54</a:t>
            </a:r>
            <a:endParaRPr sz="1200">
              <a:latin typeface="Arial"/>
              <a:cs typeface="Arial"/>
            </a:endParaRPr>
          </a:p>
        </p:txBody>
      </p:sp>
    </p:spTree>
    <p:extLst>
      <p:ext uri="{BB962C8B-B14F-4D97-AF65-F5344CB8AC3E}">
        <p14:creationId xmlns:p14="http://schemas.microsoft.com/office/powerpoint/2010/main" val="3379034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10504" y="728961"/>
            <a:ext cx="6793983" cy="1304844"/>
          </a:xfrm>
          <a:prstGeom prst="rect">
            <a:avLst/>
          </a:prstGeom>
        </p:spPr>
        <p:txBody>
          <a:bodyPr vert="horz" wrap="square" lIns="0" tIns="12065" rIns="0" bIns="0" rtlCol="0" anchor="t">
            <a:spAutoFit/>
          </a:bodyPr>
          <a:lstStyle/>
          <a:p>
            <a:pPr marL="12700">
              <a:spcBef>
                <a:spcPts val="95"/>
              </a:spcBef>
            </a:pPr>
            <a:r>
              <a:rPr spc="-5" dirty="0" err="1"/>
              <a:t>Hash</a:t>
            </a:r>
            <a:r>
              <a:rPr spc="5" dirty="0"/>
              <a:t> </a:t>
            </a:r>
            <a:r>
              <a:rPr lang="tr-TR" spc="-10" dirty="0"/>
              <a:t>fonksiyonları </a:t>
            </a:r>
            <a:r>
              <a:rPr lang="tr-TR" spc="-5" dirty="0"/>
              <a:t>Çakışmanın</a:t>
            </a:r>
            <a:r>
              <a:rPr spc="-5" dirty="0"/>
              <a:t> </a:t>
            </a:r>
            <a:r>
              <a:rPr spc="-10" dirty="0"/>
              <a:t>giderilmesi</a:t>
            </a:r>
            <a:r>
              <a:rPr lang="tr-TR" spc="-10" dirty="0"/>
              <a:t> </a:t>
            </a:r>
            <a:br>
              <a:rPr lang="tr-TR" spc="-10" dirty="0"/>
            </a:br>
            <a:r>
              <a:rPr lang="tr-TR" spc="-10" dirty="0"/>
              <a:t>(</a:t>
            </a:r>
            <a:r>
              <a:rPr lang="tr-TR" spc="-10" dirty="0">
                <a:solidFill>
                  <a:srgbClr val="FF0000"/>
                </a:solidFill>
              </a:rPr>
              <a:t>Kapalı Çırpılama-Açık Adresleme</a:t>
            </a:r>
            <a:r>
              <a:rPr lang="tr-TR" spc="-10" dirty="0"/>
              <a:t>)</a:t>
            </a:r>
            <a:br>
              <a:rPr lang="tr-TR" spc="-10" dirty="0"/>
            </a:br>
            <a:r>
              <a:rPr spc="-5" dirty="0"/>
              <a:t>(</a:t>
            </a:r>
            <a:r>
              <a:rPr spc="-5" dirty="0" err="1"/>
              <a:t>Linear</a:t>
            </a:r>
            <a:r>
              <a:rPr spc="130" dirty="0"/>
              <a:t> </a:t>
            </a:r>
            <a:r>
              <a:rPr lang="tr-TR" spc="-10" dirty="0" err="1"/>
              <a:t>Probing</a:t>
            </a:r>
            <a:r>
              <a:rPr lang="tr-TR" spc="-10" dirty="0"/>
              <a:t>-Doğrusal Araştırma Yöntemi</a:t>
            </a:r>
            <a:r>
              <a:rPr spc="-10" dirty="0"/>
              <a:t>)</a:t>
            </a:r>
            <a:endParaRPr lang="tr-TR" dirty="0"/>
          </a:p>
        </p:txBody>
      </p:sp>
      <p:sp>
        <p:nvSpPr>
          <p:cNvPr id="25" name="object 25"/>
          <p:cNvSpPr txBox="1"/>
          <p:nvPr/>
        </p:nvSpPr>
        <p:spPr>
          <a:xfrm>
            <a:off x="976071" y="2134336"/>
            <a:ext cx="3031490" cy="4354195"/>
          </a:xfrm>
          <a:prstGeom prst="rect">
            <a:avLst/>
          </a:prstGeom>
        </p:spPr>
        <p:txBody>
          <a:bodyPr vert="horz" wrap="square" lIns="0" tIns="12700" rIns="0" bIns="0" rtlCol="0">
            <a:spAutoFit/>
          </a:bodyPr>
          <a:lstStyle/>
          <a:p>
            <a:pPr marL="285115" marR="50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pozisyona </a:t>
            </a:r>
            <a:r>
              <a:rPr sz="2000" spc="-5" dirty="0">
                <a:latin typeface="Calibri"/>
                <a:cs typeface="Calibri"/>
              </a:rPr>
              <a:t>gelen</a:t>
            </a:r>
            <a:r>
              <a:rPr sz="2000" spc="-85" dirty="0">
                <a:latin typeface="Calibri"/>
                <a:cs typeface="Calibri"/>
              </a:rPr>
              <a:t> </a:t>
            </a:r>
            <a:r>
              <a:rPr sz="2000" spc="-5" dirty="0">
                <a:latin typeface="Calibri"/>
                <a:cs typeface="Calibri"/>
              </a:rPr>
              <a:t>ikinci  </a:t>
            </a:r>
            <a:r>
              <a:rPr sz="2000" spc="-15" dirty="0">
                <a:latin typeface="Calibri"/>
                <a:cs typeface="Calibri"/>
              </a:rPr>
              <a:t>kayıt </a:t>
            </a:r>
            <a:r>
              <a:rPr sz="2000" dirty="0">
                <a:latin typeface="Calibri"/>
                <a:cs typeface="Calibri"/>
              </a:rPr>
              <a:t>ilgili </a:t>
            </a:r>
            <a:r>
              <a:rPr sz="2000" spc="-10" dirty="0">
                <a:latin typeface="Calibri"/>
                <a:cs typeface="Calibri"/>
              </a:rPr>
              <a:t>pozisyondan  sonraki </a:t>
            </a:r>
            <a:r>
              <a:rPr sz="2000" spc="-5" dirty="0">
                <a:latin typeface="Calibri"/>
                <a:cs typeface="Calibri"/>
              </a:rPr>
              <a:t>ilk boş </a:t>
            </a:r>
            <a:r>
              <a:rPr sz="2000" spc="-10" dirty="0">
                <a:latin typeface="Calibri"/>
                <a:cs typeface="Calibri"/>
              </a:rPr>
              <a:t>pozisyona  </a:t>
            </a:r>
            <a:r>
              <a:rPr sz="2000" spc="-20" dirty="0">
                <a:latin typeface="Calibri"/>
                <a:cs typeface="Calibri"/>
              </a:rPr>
              <a:t>yerleştirilir.</a:t>
            </a:r>
            <a:endParaRPr sz="2000">
              <a:latin typeface="Calibri"/>
              <a:cs typeface="Calibri"/>
            </a:endParaRPr>
          </a:p>
          <a:p>
            <a:pPr marR="642620" algn="ctr">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Ekleme: </a:t>
            </a:r>
            <a:r>
              <a:rPr sz="2000" dirty="0">
                <a:latin typeface="Calibri"/>
                <a:cs typeface="Calibri"/>
              </a:rPr>
              <a:t>Boş </a:t>
            </a:r>
            <a:r>
              <a:rPr sz="2000" spc="-5" dirty="0">
                <a:latin typeface="Calibri"/>
                <a:cs typeface="Calibri"/>
              </a:rPr>
              <a:t>bir</a:t>
            </a:r>
            <a:r>
              <a:rPr sz="2000" spc="-70" dirty="0">
                <a:latin typeface="Calibri"/>
                <a:cs typeface="Calibri"/>
              </a:rPr>
              <a:t> </a:t>
            </a:r>
            <a:r>
              <a:rPr sz="2000" dirty="0">
                <a:latin typeface="Calibri"/>
                <a:cs typeface="Calibri"/>
              </a:rPr>
              <a:t>alan</a:t>
            </a:r>
            <a:endParaRPr sz="2000">
              <a:latin typeface="Calibri"/>
              <a:cs typeface="Calibri"/>
            </a:endParaRPr>
          </a:p>
          <a:p>
            <a:pPr marR="691515" algn="ctr">
              <a:lnSpc>
                <a:spcPct val="100000"/>
              </a:lnSpc>
              <a:spcBef>
                <a:spcPts val="240"/>
              </a:spcBef>
            </a:pPr>
            <a:r>
              <a:rPr sz="2000" spc="-5" dirty="0">
                <a:latin typeface="Calibri"/>
                <a:cs typeface="Calibri"/>
              </a:rPr>
              <a:t>bulunarak</a:t>
            </a:r>
            <a:r>
              <a:rPr sz="2000" spc="-30" dirty="0">
                <a:latin typeface="Calibri"/>
                <a:cs typeface="Calibri"/>
              </a:rPr>
              <a:t> </a:t>
            </a:r>
            <a:r>
              <a:rPr sz="2000" spc="-35" dirty="0">
                <a:latin typeface="Calibri"/>
                <a:cs typeface="Calibri"/>
              </a:rPr>
              <a:t>yapılır.</a:t>
            </a:r>
            <a:endParaRPr sz="2000">
              <a:latin typeface="Calibri"/>
              <a:cs typeface="Calibri"/>
            </a:endParaRPr>
          </a:p>
          <a:p>
            <a:pPr marL="285115" marR="161925"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Silme/Erişim: </a:t>
            </a:r>
            <a:r>
              <a:rPr sz="2000" dirty="0">
                <a:latin typeface="Calibri"/>
                <a:cs typeface="Calibri"/>
              </a:rPr>
              <a:t>İlk </a:t>
            </a:r>
            <a:r>
              <a:rPr sz="2000" spc="-5" dirty="0">
                <a:latin typeface="Calibri"/>
                <a:cs typeface="Calibri"/>
              </a:rPr>
              <a:t>boş </a:t>
            </a:r>
            <a:r>
              <a:rPr sz="2000" dirty="0">
                <a:latin typeface="Calibri"/>
                <a:cs typeface="Calibri"/>
              </a:rPr>
              <a:t>alan  bulunana </a:t>
            </a:r>
            <a:r>
              <a:rPr sz="2000" spc="-10" dirty="0">
                <a:latin typeface="Calibri"/>
                <a:cs typeface="Calibri"/>
              </a:rPr>
              <a:t>kadar devam  </a:t>
            </a:r>
            <a:r>
              <a:rPr sz="2000" spc="-25" dirty="0">
                <a:latin typeface="Calibri"/>
                <a:cs typeface="Calibri"/>
              </a:rPr>
              <a:t>edebilir.</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h(k)=x %</a:t>
            </a:r>
            <a:r>
              <a:rPr sz="2000" spc="-25" dirty="0">
                <a:latin typeface="Calibri"/>
                <a:cs typeface="Calibri"/>
              </a:rPr>
              <a:t> </a:t>
            </a:r>
            <a:r>
              <a:rPr sz="2000" dirty="0">
                <a:latin typeface="Calibri"/>
                <a:cs typeface="Calibri"/>
              </a:rPr>
              <a:t>m</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405" dirty="0">
                <a:solidFill>
                  <a:srgbClr val="93C500"/>
                </a:solidFill>
                <a:latin typeface="Times New Roman"/>
                <a:cs typeface="Times New Roman"/>
              </a:rPr>
              <a:t> </a:t>
            </a:r>
            <a:r>
              <a:rPr sz="2000" spc="-5" dirty="0">
                <a:latin typeface="Calibri"/>
                <a:cs typeface="Calibri"/>
              </a:rPr>
              <a:t>h(k,i)=(h(k)’+i)%m</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25" dirty="0">
                <a:latin typeface="Calibri"/>
                <a:cs typeface="Calibri"/>
              </a:rPr>
              <a:t>x:anahtar, </a:t>
            </a:r>
            <a:r>
              <a:rPr sz="2000" spc="-10" dirty="0">
                <a:latin typeface="Calibri"/>
                <a:cs typeface="Calibri"/>
              </a:rPr>
              <a:t>m: </a:t>
            </a:r>
            <a:r>
              <a:rPr sz="2000" spc="-5" dirty="0">
                <a:latin typeface="Calibri"/>
                <a:cs typeface="Calibri"/>
              </a:rPr>
              <a:t>tablo</a:t>
            </a:r>
            <a:r>
              <a:rPr sz="2000" spc="-30" dirty="0">
                <a:latin typeface="Calibri"/>
                <a:cs typeface="Calibri"/>
              </a:rPr>
              <a:t> </a:t>
            </a:r>
            <a:r>
              <a:rPr sz="2000" dirty="0">
                <a:latin typeface="Calibri"/>
                <a:cs typeface="Calibri"/>
              </a:rPr>
              <a:t>boyutu</a:t>
            </a:r>
            <a:endParaRPr sz="2000">
              <a:latin typeface="Calibri"/>
              <a:cs typeface="Calibri"/>
            </a:endParaRPr>
          </a:p>
        </p:txBody>
      </p:sp>
      <p:sp>
        <p:nvSpPr>
          <p:cNvPr id="26" name="object 26"/>
          <p:cNvSpPr/>
          <p:nvPr/>
        </p:nvSpPr>
        <p:spPr>
          <a:xfrm>
            <a:off x="5219700" y="2276855"/>
            <a:ext cx="1990344" cy="3657600"/>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55</a:t>
            </a:r>
            <a:endParaRPr sz="1200">
              <a:latin typeface="Arial"/>
              <a:cs typeface="Arial"/>
            </a:endParaRPr>
          </a:p>
        </p:txBody>
      </p:sp>
    </p:spTree>
    <p:extLst>
      <p:ext uri="{BB962C8B-B14F-4D97-AF65-F5344CB8AC3E}">
        <p14:creationId xmlns:p14="http://schemas.microsoft.com/office/powerpoint/2010/main" val="2081052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5870575"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a:t>
            </a:r>
            <a:r>
              <a:rPr spc="-5" dirty="0"/>
              <a:t>(Linear</a:t>
            </a:r>
            <a:r>
              <a:rPr spc="130" dirty="0"/>
              <a:t> </a:t>
            </a:r>
            <a:r>
              <a:rPr spc="-10" dirty="0"/>
              <a:t>Probing)</a:t>
            </a:r>
          </a:p>
        </p:txBody>
      </p:sp>
      <p:sp>
        <p:nvSpPr>
          <p:cNvPr id="25" name="object 25"/>
          <p:cNvSpPr txBox="1"/>
          <p:nvPr/>
        </p:nvSpPr>
        <p:spPr>
          <a:xfrm>
            <a:off x="976071" y="2073376"/>
            <a:ext cx="6551295" cy="817880"/>
          </a:xfrm>
          <a:prstGeom prst="rect">
            <a:avLst/>
          </a:prstGeom>
        </p:spPr>
        <p:txBody>
          <a:bodyPr vert="horz" wrap="square" lIns="0" tIns="104140" rIns="0" bIns="0" rtlCol="0">
            <a:spAutoFit/>
          </a:bodyPr>
          <a:lstStyle/>
          <a:p>
            <a:pPr marL="12700">
              <a:lnSpc>
                <a:spcPct val="100000"/>
              </a:lnSpc>
              <a:spcBef>
                <a:spcPts val="8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 h(x) = x mod</a:t>
            </a:r>
            <a:r>
              <a:rPr sz="2000" spc="-50" dirty="0">
                <a:latin typeface="Calibri"/>
                <a:cs typeface="Calibri"/>
              </a:rPr>
              <a:t> </a:t>
            </a:r>
            <a:r>
              <a:rPr sz="2000" dirty="0">
                <a:latin typeface="Calibri"/>
                <a:cs typeface="Calibri"/>
              </a:rPr>
              <a:t>13</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18, 41, 22, 44, 59, 32, 31, 73 </a:t>
            </a:r>
            <a:r>
              <a:rPr sz="2000" spc="-5" dirty="0">
                <a:latin typeface="Calibri"/>
                <a:cs typeface="Calibri"/>
              </a:rPr>
              <a:t>değerlerini verilen </a:t>
            </a:r>
            <a:r>
              <a:rPr sz="2000" spc="-10" dirty="0">
                <a:latin typeface="Calibri"/>
                <a:cs typeface="Calibri"/>
              </a:rPr>
              <a:t>sırada</a:t>
            </a:r>
            <a:r>
              <a:rPr sz="2000" spc="-95" dirty="0">
                <a:latin typeface="Calibri"/>
                <a:cs typeface="Calibri"/>
              </a:rPr>
              <a:t> </a:t>
            </a:r>
            <a:r>
              <a:rPr sz="2000" spc="-5" dirty="0">
                <a:latin typeface="Calibri"/>
                <a:cs typeface="Calibri"/>
              </a:rPr>
              <a:t>giriniz.</a:t>
            </a:r>
            <a:endParaRPr sz="2000">
              <a:latin typeface="Calibri"/>
              <a:cs typeface="Calibri"/>
            </a:endParaRPr>
          </a:p>
        </p:txBody>
      </p:sp>
      <p:graphicFrame>
        <p:nvGraphicFramePr>
          <p:cNvPr id="26" name="object 26"/>
          <p:cNvGraphicFramePr>
            <a:graphicFrameLocks noGrp="1"/>
          </p:cNvGraphicFramePr>
          <p:nvPr/>
        </p:nvGraphicFramePr>
        <p:xfrm>
          <a:off x="1325625" y="3351148"/>
          <a:ext cx="4915531" cy="741426"/>
        </p:xfrm>
        <a:graphic>
          <a:graphicData uri="http://schemas.openxmlformats.org/drawingml/2006/table">
            <a:tbl>
              <a:tblPr firstRow="1" bandRow="1">
                <a:tableStyleId>{2D5ABB26-0587-4C30-8999-92F81FD0307C}</a:tableStyleId>
              </a:tblPr>
              <a:tblGrid>
                <a:gridCol w="351155">
                  <a:extLst>
                    <a:ext uri="{9D8B030D-6E8A-4147-A177-3AD203B41FA5}">
                      <a16:colId xmlns:a16="http://schemas.microsoft.com/office/drawing/2014/main" val="20000"/>
                    </a:ext>
                  </a:extLst>
                </a:gridCol>
                <a:gridCol w="351155">
                  <a:extLst>
                    <a:ext uri="{9D8B030D-6E8A-4147-A177-3AD203B41FA5}">
                      <a16:colId xmlns:a16="http://schemas.microsoft.com/office/drawing/2014/main" val="20001"/>
                    </a:ext>
                  </a:extLst>
                </a:gridCol>
                <a:gridCol w="351154">
                  <a:extLst>
                    <a:ext uri="{9D8B030D-6E8A-4147-A177-3AD203B41FA5}">
                      <a16:colId xmlns:a16="http://schemas.microsoft.com/office/drawing/2014/main" val="20002"/>
                    </a:ext>
                  </a:extLst>
                </a:gridCol>
                <a:gridCol w="351155">
                  <a:extLst>
                    <a:ext uri="{9D8B030D-6E8A-4147-A177-3AD203B41FA5}">
                      <a16:colId xmlns:a16="http://schemas.microsoft.com/office/drawing/2014/main" val="20003"/>
                    </a:ext>
                  </a:extLst>
                </a:gridCol>
                <a:gridCol w="351155">
                  <a:extLst>
                    <a:ext uri="{9D8B030D-6E8A-4147-A177-3AD203B41FA5}">
                      <a16:colId xmlns:a16="http://schemas.microsoft.com/office/drawing/2014/main" val="20004"/>
                    </a:ext>
                  </a:extLst>
                </a:gridCol>
                <a:gridCol w="351155">
                  <a:extLst>
                    <a:ext uri="{9D8B030D-6E8A-4147-A177-3AD203B41FA5}">
                      <a16:colId xmlns:a16="http://schemas.microsoft.com/office/drawing/2014/main" val="20005"/>
                    </a:ext>
                  </a:extLst>
                </a:gridCol>
                <a:gridCol w="351155">
                  <a:extLst>
                    <a:ext uri="{9D8B030D-6E8A-4147-A177-3AD203B41FA5}">
                      <a16:colId xmlns:a16="http://schemas.microsoft.com/office/drawing/2014/main" val="20006"/>
                    </a:ext>
                  </a:extLst>
                </a:gridCol>
                <a:gridCol w="351155">
                  <a:extLst>
                    <a:ext uri="{9D8B030D-6E8A-4147-A177-3AD203B41FA5}">
                      <a16:colId xmlns:a16="http://schemas.microsoft.com/office/drawing/2014/main" val="20007"/>
                    </a:ext>
                  </a:extLst>
                </a:gridCol>
                <a:gridCol w="351155">
                  <a:extLst>
                    <a:ext uri="{9D8B030D-6E8A-4147-A177-3AD203B41FA5}">
                      <a16:colId xmlns:a16="http://schemas.microsoft.com/office/drawing/2014/main" val="20008"/>
                    </a:ext>
                  </a:extLst>
                </a:gridCol>
                <a:gridCol w="351154">
                  <a:extLst>
                    <a:ext uri="{9D8B030D-6E8A-4147-A177-3AD203B41FA5}">
                      <a16:colId xmlns:a16="http://schemas.microsoft.com/office/drawing/2014/main" val="20009"/>
                    </a:ext>
                  </a:extLst>
                </a:gridCol>
                <a:gridCol w="466725">
                  <a:extLst>
                    <a:ext uri="{9D8B030D-6E8A-4147-A177-3AD203B41FA5}">
                      <a16:colId xmlns:a16="http://schemas.microsoft.com/office/drawing/2014/main" val="20010"/>
                    </a:ext>
                  </a:extLst>
                </a:gridCol>
                <a:gridCol w="468629">
                  <a:extLst>
                    <a:ext uri="{9D8B030D-6E8A-4147-A177-3AD203B41FA5}">
                      <a16:colId xmlns:a16="http://schemas.microsoft.com/office/drawing/2014/main" val="20011"/>
                    </a:ext>
                  </a:extLst>
                </a:gridCol>
                <a:gridCol w="468629">
                  <a:extLst>
                    <a:ext uri="{9D8B030D-6E8A-4147-A177-3AD203B41FA5}">
                      <a16:colId xmlns:a16="http://schemas.microsoft.com/office/drawing/2014/main" val="20012"/>
                    </a:ext>
                  </a:extLst>
                </a:gridCol>
              </a:tblGrid>
              <a:tr h="370713">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extLst>
                  <a:ext uri="{0D108BD9-81ED-4DB2-BD59-A6C34878D82A}">
                    <a16:rowId xmlns:a16="http://schemas.microsoft.com/office/drawing/2014/main" val="10000"/>
                  </a:ext>
                </a:extLst>
              </a:tr>
              <a:tr h="370713">
                <a:tc>
                  <a:txBody>
                    <a:bodyPr/>
                    <a:lstStyle/>
                    <a:p>
                      <a:pPr marL="91440">
                        <a:lnSpc>
                          <a:spcPct val="100000"/>
                        </a:lnSpc>
                        <a:spcBef>
                          <a:spcPts val="245"/>
                        </a:spcBef>
                      </a:pPr>
                      <a:r>
                        <a:rPr sz="1800" dirty="0">
                          <a:latin typeface="Calibri"/>
                          <a:cs typeface="Calibri"/>
                        </a:rPr>
                        <a:t>0</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1</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2</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3</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4</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5</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6</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45"/>
                        </a:spcBef>
                      </a:pPr>
                      <a:r>
                        <a:rPr sz="1800" dirty="0">
                          <a:latin typeface="Calibri"/>
                          <a:cs typeface="Calibri"/>
                        </a:rPr>
                        <a:t>7</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45"/>
                        </a:spcBef>
                      </a:pPr>
                      <a:r>
                        <a:rPr sz="1800" dirty="0">
                          <a:latin typeface="Calibri"/>
                          <a:cs typeface="Calibri"/>
                        </a:rPr>
                        <a:t>8</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45"/>
                        </a:spcBef>
                      </a:pPr>
                      <a:r>
                        <a:rPr sz="1800" dirty="0">
                          <a:latin typeface="Calibri"/>
                          <a:cs typeface="Calibri"/>
                        </a:rPr>
                        <a:t>9</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45"/>
                        </a:spcBef>
                      </a:pPr>
                      <a:r>
                        <a:rPr sz="1800" spc="-5" dirty="0">
                          <a:latin typeface="Calibri"/>
                          <a:cs typeface="Calibri"/>
                        </a:rPr>
                        <a:t>10</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45"/>
                        </a:spcBef>
                      </a:pPr>
                      <a:r>
                        <a:rPr sz="1800" spc="-5" dirty="0">
                          <a:latin typeface="Calibri"/>
                          <a:cs typeface="Calibri"/>
                        </a:rPr>
                        <a:t>11</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45"/>
                        </a:spcBef>
                      </a:pPr>
                      <a:r>
                        <a:rPr sz="1800" dirty="0">
                          <a:latin typeface="Calibri"/>
                          <a:cs typeface="Calibri"/>
                        </a:rPr>
                        <a:t>12</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extLst>
                  <a:ext uri="{0D108BD9-81ED-4DB2-BD59-A6C34878D82A}">
                    <a16:rowId xmlns:a16="http://schemas.microsoft.com/office/drawing/2014/main" val="10001"/>
                  </a:ext>
                </a:extLst>
              </a:tr>
            </a:tbl>
          </a:graphicData>
        </a:graphic>
      </p:graphicFrame>
      <p:graphicFrame>
        <p:nvGraphicFramePr>
          <p:cNvPr id="27" name="object 27"/>
          <p:cNvGraphicFramePr>
            <a:graphicFrameLocks noGrp="1"/>
          </p:cNvGraphicFramePr>
          <p:nvPr/>
        </p:nvGraphicFramePr>
        <p:xfrm>
          <a:off x="1325625" y="4862448"/>
          <a:ext cx="5614031" cy="741426"/>
        </p:xfrm>
        <a:graphic>
          <a:graphicData uri="http://schemas.openxmlformats.org/drawingml/2006/table">
            <a:tbl>
              <a:tblPr firstRow="1" bandRow="1">
                <a:tableStyleId>{2D5ABB26-0587-4C30-8999-92F81FD0307C}</a:tableStyleId>
              </a:tblPr>
              <a:tblGrid>
                <a:gridCol w="351155">
                  <a:extLst>
                    <a:ext uri="{9D8B030D-6E8A-4147-A177-3AD203B41FA5}">
                      <a16:colId xmlns:a16="http://schemas.microsoft.com/office/drawing/2014/main" val="20000"/>
                    </a:ext>
                  </a:extLst>
                </a:gridCol>
                <a:gridCol w="351155">
                  <a:extLst>
                    <a:ext uri="{9D8B030D-6E8A-4147-A177-3AD203B41FA5}">
                      <a16:colId xmlns:a16="http://schemas.microsoft.com/office/drawing/2014/main" val="20001"/>
                    </a:ext>
                  </a:extLst>
                </a:gridCol>
                <a:gridCol w="466725">
                  <a:extLst>
                    <a:ext uri="{9D8B030D-6E8A-4147-A177-3AD203B41FA5}">
                      <a16:colId xmlns:a16="http://schemas.microsoft.com/office/drawing/2014/main" val="20002"/>
                    </a:ext>
                  </a:extLst>
                </a:gridCol>
                <a:gridCol w="351154">
                  <a:extLst>
                    <a:ext uri="{9D8B030D-6E8A-4147-A177-3AD203B41FA5}">
                      <a16:colId xmlns:a16="http://schemas.microsoft.com/office/drawing/2014/main" val="20003"/>
                    </a:ext>
                  </a:extLst>
                </a:gridCol>
                <a:gridCol w="351155">
                  <a:extLst>
                    <a:ext uri="{9D8B030D-6E8A-4147-A177-3AD203B41FA5}">
                      <a16:colId xmlns:a16="http://schemas.microsoft.com/office/drawing/2014/main" val="20004"/>
                    </a:ext>
                  </a:extLst>
                </a:gridCol>
                <a:gridCol w="467359">
                  <a:extLst>
                    <a:ext uri="{9D8B030D-6E8A-4147-A177-3AD203B41FA5}">
                      <a16:colId xmlns:a16="http://schemas.microsoft.com/office/drawing/2014/main" val="20005"/>
                    </a:ext>
                  </a:extLst>
                </a:gridCol>
                <a:gridCol w="467360">
                  <a:extLst>
                    <a:ext uri="{9D8B030D-6E8A-4147-A177-3AD203B41FA5}">
                      <a16:colId xmlns:a16="http://schemas.microsoft.com/office/drawing/2014/main" val="20006"/>
                    </a:ext>
                  </a:extLst>
                </a:gridCol>
                <a:gridCol w="467360">
                  <a:extLst>
                    <a:ext uri="{9D8B030D-6E8A-4147-A177-3AD203B41FA5}">
                      <a16:colId xmlns:a16="http://schemas.microsoft.com/office/drawing/2014/main" val="20007"/>
                    </a:ext>
                  </a:extLst>
                </a:gridCol>
                <a:gridCol w="467360">
                  <a:extLst>
                    <a:ext uri="{9D8B030D-6E8A-4147-A177-3AD203B41FA5}">
                      <a16:colId xmlns:a16="http://schemas.microsoft.com/office/drawing/2014/main" val="20008"/>
                    </a:ext>
                  </a:extLst>
                </a:gridCol>
                <a:gridCol w="467360">
                  <a:extLst>
                    <a:ext uri="{9D8B030D-6E8A-4147-A177-3AD203B41FA5}">
                      <a16:colId xmlns:a16="http://schemas.microsoft.com/office/drawing/2014/main" val="20009"/>
                    </a:ext>
                  </a:extLst>
                </a:gridCol>
                <a:gridCol w="467360">
                  <a:extLst>
                    <a:ext uri="{9D8B030D-6E8A-4147-A177-3AD203B41FA5}">
                      <a16:colId xmlns:a16="http://schemas.microsoft.com/office/drawing/2014/main" val="20010"/>
                    </a:ext>
                  </a:extLst>
                </a:gridCol>
                <a:gridCol w="469264">
                  <a:extLst>
                    <a:ext uri="{9D8B030D-6E8A-4147-A177-3AD203B41FA5}">
                      <a16:colId xmlns:a16="http://schemas.microsoft.com/office/drawing/2014/main" val="20011"/>
                    </a:ext>
                  </a:extLst>
                </a:gridCol>
                <a:gridCol w="469264">
                  <a:extLst>
                    <a:ext uri="{9D8B030D-6E8A-4147-A177-3AD203B41FA5}">
                      <a16:colId xmlns:a16="http://schemas.microsoft.com/office/drawing/2014/main" val="20012"/>
                    </a:ext>
                  </a:extLst>
                </a:gridCol>
              </a:tblGrid>
              <a:tr h="370713">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45"/>
                        </a:spcBef>
                      </a:pPr>
                      <a:r>
                        <a:rPr sz="1800" b="1" spc="-5" dirty="0">
                          <a:solidFill>
                            <a:srgbClr val="FFFFFF"/>
                          </a:solidFill>
                          <a:latin typeface="Calibri"/>
                          <a:cs typeface="Calibri"/>
                        </a:rPr>
                        <a:t>41</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1440">
                        <a:lnSpc>
                          <a:spcPct val="100000"/>
                        </a:lnSpc>
                        <a:spcBef>
                          <a:spcPts val="245"/>
                        </a:spcBef>
                      </a:pPr>
                      <a:r>
                        <a:rPr sz="1800" b="1" spc="-5" dirty="0">
                          <a:solidFill>
                            <a:srgbClr val="FFFFFF"/>
                          </a:solidFill>
                          <a:latin typeface="Calibri"/>
                          <a:cs typeface="Calibri"/>
                        </a:rPr>
                        <a:t>18</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45"/>
                        </a:spcBef>
                      </a:pPr>
                      <a:r>
                        <a:rPr sz="1800" b="1" spc="-5" dirty="0">
                          <a:solidFill>
                            <a:srgbClr val="FFFFFF"/>
                          </a:solidFill>
                          <a:latin typeface="Calibri"/>
                          <a:cs typeface="Calibri"/>
                        </a:rPr>
                        <a:t>44</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45"/>
                        </a:spcBef>
                      </a:pPr>
                      <a:r>
                        <a:rPr sz="1800" b="1" spc="-5" dirty="0">
                          <a:solidFill>
                            <a:srgbClr val="FFFFFF"/>
                          </a:solidFill>
                          <a:latin typeface="Calibri"/>
                          <a:cs typeface="Calibri"/>
                        </a:rPr>
                        <a:t>59</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45"/>
                        </a:spcBef>
                      </a:pPr>
                      <a:r>
                        <a:rPr sz="1800" b="1" spc="-5" dirty="0">
                          <a:solidFill>
                            <a:srgbClr val="FFFFFF"/>
                          </a:solidFill>
                          <a:latin typeface="Calibri"/>
                          <a:cs typeface="Calibri"/>
                        </a:rPr>
                        <a:t>32</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45"/>
                        </a:spcBef>
                      </a:pPr>
                      <a:r>
                        <a:rPr sz="1800" b="1" spc="-5" dirty="0">
                          <a:solidFill>
                            <a:srgbClr val="FFFFFF"/>
                          </a:solidFill>
                          <a:latin typeface="Calibri"/>
                          <a:cs typeface="Calibri"/>
                        </a:rPr>
                        <a:t>22</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L="92075">
                        <a:lnSpc>
                          <a:spcPct val="100000"/>
                        </a:lnSpc>
                        <a:spcBef>
                          <a:spcPts val="245"/>
                        </a:spcBef>
                      </a:pPr>
                      <a:r>
                        <a:rPr sz="1800" b="1" spc="-5" dirty="0">
                          <a:solidFill>
                            <a:srgbClr val="FFFFFF"/>
                          </a:solidFill>
                          <a:latin typeface="Calibri"/>
                          <a:cs typeface="Calibri"/>
                        </a:rPr>
                        <a:t>31</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marR="45720" algn="ctr">
                        <a:lnSpc>
                          <a:spcPct val="100000"/>
                        </a:lnSpc>
                        <a:spcBef>
                          <a:spcPts val="245"/>
                        </a:spcBef>
                      </a:pPr>
                      <a:r>
                        <a:rPr sz="1800" b="1" spc="-5" dirty="0">
                          <a:solidFill>
                            <a:srgbClr val="FFFFFF"/>
                          </a:solidFill>
                          <a:latin typeface="Calibri"/>
                          <a:cs typeface="Calibri"/>
                        </a:rPr>
                        <a:t>73</a:t>
                      </a:r>
                      <a:endParaRPr sz="1800">
                        <a:latin typeface="Calibri"/>
                        <a:cs typeface="Calibri"/>
                      </a:endParaRPr>
                    </a:p>
                  </a:txBody>
                  <a:tcPr marL="0" marR="0" marT="3111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tc>
                  <a:txBody>
                    <a:bodyPr/>
                    <a:lstStyle/>
                    <a:p>
                      <a:pPr>
                        <a:lnSpc>
                          <a:spcPct val="100000"/>
                        </a:lnSpc>
                      </a:pPr>
                      <a:endParaRPr sz="2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3C500"/>
                    </a:solidFill>
                  </a:tcPr>
                </a:tc>
                <a:extLst>
                  <a:ext uri="{0D108BD9-81ED-4DB2-BD59-A6C34878D82A}">
                    <a16:rowId xmlns:a16="http://schemas.microsoft.com/office/drawing/2014/main" val="10000"/>
                  </a:ext>
                </a:extLst>
              </a:tr>
              <a:tr h="370713">
                <a:tc>
                  <a:txBody>
                    <a:bodyPr/>
                    <a:lstStyle/>
                    <a:p>
                      <a:pPr marL="91440">
                        <a:lnSpc>
                          <a:spcPct val="100000"/>
                        </a:lnSpc>
                        <a:spcBef>
                          <a:spcPts val="250"/>
                        </a:spcBef>
                      </a:pPr>
                      <a:r>
                        <a:rPr sz="1800" dirty="0">
                          <a:latin typeface="Calibri"/>
                          <a:cs typeface="Calibri"/>
                        </a:rPr>
                        <a:t>0</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50"/>
                        </a:spcBef>
                      </a:pPr>
                      <a:r>
                        <a:rPr sz="1800" dirty="0">
                          <a:latin typeface="Calibri"/>
                          <a:cs typeface="Calibri"/>
                        </a:rPr>
                        <a:t>1</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50"/>
                        </a:spcBef>
                      </a:pPr>
                      <a:r>
                        <a:rPr sz="1800" dirty="0">
                          <a:latin typeface="Calibri"/>
                          <a:cs typeface="Calibri"/>
                        </a:rPr>
                        <a:t>2</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50"/>
                        </a:spcBef>
                      </a:pPr>
                      <a:r>
                        <a:rPr sz="1800" dirty="0">
                          <a:latin typeface="Calibri"/>
                          <a:cs typeface="Calibri"/>
                        </a:rPr>
                        <a:t>3</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50"/>
                        </a:spcBef>
                      </a:pPr>
                      <a:r>
                        <a:rPr sz="1800" dirty="0">
                          <a:latin typeface="Calibri"/>
                          <a:cs typeface="Calibri"/>
                        </a:rPr>
                        <a:t>4</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1440">
                        <a:lnSpc>
                          <a:spcPct val="100000"/>
                        </a:lnSpc>
                        <a:spcBef>
                          <a:spcPts val="250"/>
                        </a:spcBef>
                      </a:pPr>
                      <a:r>
                        <a:rPr sz="1800" dirty="0">
                          <a:latin typeface="Calibri"/>
                          <a:cs typeface="Calibri"/>
                        </a:rPr>
                        <a:t>5</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dirty="0">
                          <a:latin typeface="Calibri"/>
                          <a:cs typeface="Calibri"/>
                        </a:rPr>
                        <a:t>6</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dirty="0">
                          <a:latin typeface="Calibri"/>
                          <a:cs typeface="Calibri"/>
                        </a:rPr>
                        <a:t>7</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dirty="0">
                          <a:latin typeface="Calibri"/>
                          <a:cs typeface="Calibri"/>
                        </a:rPr>
                        <a:t>8</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dirty="0">
                          <a:latin typeface="Calibri"/>
                          <a:cs typeface="Calibri"/>
                        </a:rPr>
                        <a:t>9</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spc="-5" dirty="0">
                          <a:latin typeface="Calibri"/>
                          <a:cs typeface="Calibri"/>
                        </a:rPr>
                        <a:t>10</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R="45720" algn="ctr">
                        <a:lnSpc>
                          <a:spcPct val="100000"/>
                        </a:lnSpc>
                        <a:spcBef>
                          <a:spcPts val="250"/>
                        </a:spcBef>
                      </a:pPr>
                      <a:r>
                        <a:rPr sz="1800" spc="-5" dirty="0">
                          <a:latin typeface="Calibri"/>
                          <a:cs typeface="Calibri"/>
                        </a:rPr>
                        <a:t>11</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tc>
                  <a:txBody>
                    <a:bodyPr/>
                    <a:lstStyle/>
                    <a:p>
                      <a:pPr marL="92075">
                        <a:lnSpc>
                          <a:spcPct val="100000"/>
                        </a:lnSpc>
                        <a:spcBef>
                          <a:spcPts val="250"/>
                        </a:spcBef>
                      </a:pPr>
                      <a:r>
                        <a:rPr sz="1800" spc="-5" dirty="0">
                          <a:latin typeface="Calibri"/>
                          <a:cs typeface="Calibri"/>
                        </a:rPr>
                        <a:t>12</a:t>
                      </a:r>
                      <a:endParaRPr sz="1800">
                        <a:latin typeface="Calibri"/>
                        <a:cs typeface="Calibri"/>
                      </a:endParaRPr>
                    </a:p>
                  </a:txBody>
                  <a:tcPr marL="0" marR="0" marT="317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CEACA"/>
                    </a:solidFill>
                  </a:tcPr>
                </a:tc>
                <a:extLst>
                  <a:ext uri="{0D108BD9-81ED-4DB2-BD59-A6C34878D82A}">
                    <a16:rowId xmlns:a16="http://schemas.microsoft.com/office/drawing/2014/main" val="10001"/>
                  </a:ext>
                </a:extLst>
              </a:tr>
            </a:tbl>
          </a:graphicData>
        </a:graphic>
      </p:graphicFrame>
      <p:sp>
        <p:nvSpPr>
          <p:cNvPr id="28" name="object 28"/>
          <p:cNvSpPr/>
          <p:nvPr/>
        </p:nvSpPr>
        <p:spPr>
          <a:xfrm>
            <a:off x="3419855" y="4221479"/>
            <a:ext cx="288290" cy="502920"/>
          </a:xfrm>
          <a:custGeom>
            <a:avLst/>
            <a:gdLst/>
            <a:ahLst/>
            <a:cxnLst/>
            <a:rect l="l" t="t" r="r" b="b"/>
            <a:pathLst>
              <a:path w="288289" h="502920">
                <a:moveTo>
                  <a:pt x="288036" y="358902"/>
                </a:moveTo>
                <a:lnTo>
                  <a:pt x="0" y="358902"/>
                </a:lnTo>
                <a:lnTo>
                  <a:pt x="144018" y="502920"/>
                </a:lnTo>
                <a:lnTo>
                  <a:pt x="288036" y="358902"/>
                </a:lnTo>
                <a:close/>
              </a:path>
              <a:path w="288289" h="502920">
                <a:moveTo>
                  <a:pt x="216027" y="0"/>
                </a:moveTo>
                <a:lnTo>
                  <a:pt x="72009" y="0"/>
                </a:lnTo>
                <a:lnTo>
                  <a:pt x="72009" y="358902"/>
                </a:lnTo>
                <a:lnTo>
                  <a:pt x="216027" y="358902"/>
                </a:lnTo>
                <a:lnTo>
                  <a:pt x="216027" y="0"/>
                </a:lnTo>
                <a:close/>
              </a:path>
            </a:pathLst>
          </a:custGeom>
          <a:solidFill>
            <a:srgbClr val="93C500"/>
          </a:solidFill>
        </p:spPr>
        <p:txBody>
          <a:bodyPr wrap="square" lIns="0" tIns="0" rIns="0" bIns="0" rtlCol="0"/>
          <a:lstStyle/>
          <a:p>
            <a:endParaRPr/>
          </a:p>
        </p:txBody>
      </p:sp>
      <p:sp>
        <p:nvSpPr>
          <p:cNvPr id="29" name="object 29"/>
          <p:cNvSpPr/>
          <p:nvPr/>
        </p:nvSpPr>
        <p:spPr>
          <a:xfrm>
            <a:off x="3419855" y="4221479"/>
            <a:ext cx="288290" cy="502920"/>
          </a:xfrm>
          <a:custGeom>
            <a:avLst/>
            <a:gdLst/>
            <a:ahLst/>
            <a:cxnLst/>
            <a:rect l="l" t="t" r="r" b="b"/>
            <a:pathLst>
              <a:path w="288289" h="502920">
                <a:moveTo>
                  <a:pt x="0" y="358902"/>
                </a:moveTo>
                <a:lnTo>
                  <a:pt x="72009" y="358902"/>
                </a:lnTo>
                <a:lnTo>
                  <a:pt x="72009" y="0"/>
                </a:lnTo>
                <a:lnTo>
                  <a:pt x="216027" y="0"/>
                </a:lnTo>
                <a:lnTo>
                  <a:pt x="216027" y="358902"/>
                </a:lnTo>
                <a:lnTo>
                  <a:pt x="288036" y="358902"/>
                </a:lnTo>
                <a:lnTo>
                  <a:pt x="144018" y="502920"/>
                </a:lnTo>
                <a:lnTo>
                  <a:pt x="0" y="358902"/>
                </a:lnTo>
                <a:close/>
              </a:path>
            </a:pathLst>
          </a:custGeom>
          <a:ln w="15240">
            <a:solidFill>
              <a:srgbClr val="6B9100"/>
            </a:solidFill>
          </a:ln>
        </p:spPr>
        <p:txBody>
          <a:bodyPr wrap="square" lIns="0" tIns="0" rIns="0" bIns="0" rtlCol="0"/>
          <a:lstStyle/>
          <a:p>
            <a:endParaRPr/>
          </a:p>
        </p:txBody>
      </p:sp>
      <p:sp>
        <p:nvSpPr>
          <p:cNvPr id="30" name="object 30"/>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56</a:t>
            </a:r>
            <a:endParaRPr sz="1200">
              <a:latin typeface="Arial"/>
              <a:cs typeface="Arial"/>
            </a:endParaRPr>
          </a:p>
        </p:txBody>
      </p:sp>
    </p:spTree>
    <p:extLst>
      <p:ext uri="{BB962C8B-B14F-4D97-AF65-F5344CB8AC3E}">
        <p14:creationId xmlns:p14="http://schemas.microsoft.com/office/powerpoint/2010/main" val="721449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5870575"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a:t>
            </a:r>
            <a:r>
              <a:rPr spc="-5" dirty="0"/>
              <a:t>(Linear</a:t>
            </a:r>
            <a:r>
              <a:rPr spc="130" dirty="0"/>
              <a:t> </a:t>
            </a:r>
            <a:r>
              <a:rPr spc="-10" dirty="0"/>
              <a:t>Probing)</a:t>
            </a:r>
          </a:p>
        </p:txBody>
      </p:sp>
      <p:sp>
        <p:nvSpPr>
          <p:cNvPr id="25" name="object 25"/>
          <p:cNvSpPr txBox="1"/>
          <p:nvPr/>
        </p:nvSpPr>
        <p:spPr>
          <a:xfrm>
            <a:off x="976071" y="2164207"/>
            <a:ext cx="6578600" cy="3044190"/>
          </a:xfrm>
          <a:prstGeom prst="rect">
            <a:avLst/>
          </a:prstGeom>
        </p:spPr>
        <p:txBody>
          <a:bodyPr vert="horz" wrap="square" lIns="0" tIns="13335" rIns="0" bIns="0" rtlCol="0">
            <a:spAutoFit/>
          </a:bodyPr>
          <a:lstStyle/>
          <a:p>
            <a:pPr marL="12700">
              <a:lnSpc>
                <a:spcPct val="100000"/>
              </a:lnSpc>
              <a:spcBef>
                <a:spcPts val="10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Linear </a:t>
            </a:r>
            <a:r>
              <a:rPr sz="2000" b="1" spc="-5" dirty="0">
                <a:latin typeface="Calibri"/>
                <a:cs typeface="Calibri"/>
              </a:rPr>
              <a:t>Probing metodunun </a:t>
            </a:r>
            <a:r>
              <a:rPr sz="2000" b="1" spc="-10" dirty="0">
                <a:latin typeface="Calibri"/>
                <a:cs typeface="Calibri"/>
              </a:rPr>
              <a:t>avantajları </a:t>
            </a:r>
            <a:r>
              <a:rPr sz="2000" b="1" dirty="0">
                <a:latin typeface="Calibri"/>
                <a:cs typeface="Calibri"/>
              </a:rPr>
              <a:t>/</a:t>
            </a:r>
            <a:r>
              <a:rPr sz="2000" b="1" spc="-65" dirty="0">
                <a:latin typeface="Calibri"/>
                <a:cs typeface="Calibri"/>
              </a:rPr>
              <a:t> </a:t>
            </a:r>
            <a:r>
              <a:rPr sz="2000" b="1" spc="-15" dirty="0">
                <a:latin typeface="Calibri"/>
                <a:cs typeface="Calibri"/>
              </a:rPr>
              <a:t>dezavantajları</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Bağlı </a:t>
            </a:r>
            <a:r>
              <a:rPr sz="2000" spc="-10" dirty="0">
                <a:latin typeface="Calibri"/>
                <a:cs typeface="Calibri"/>
              </a:rPr>
              <a:t>listeler </a:t>
            </a:r>
            <a:r>
              <a:rPr sz="2000" dirty="0">
                <a:latin typeface="Calibri"/>
                <a:cs typeface="Calibri"/>
              </a:rPr>
              <a:t>gibi </a:t>
            </a:r>
            <a:r>
              <a:rPr sz="2000" spc="-10" dirty="0">
                <a:latin typeface="Calibri"/>
                <a:cs typeface="Calibri"/>
              </a:rPr>
              <a:t>ayrı </a:t>
            </a:r>
            <a:r>
              <a:rPr sz="2000" spc="-5" dirty="0">
                <a:latin typeface="Calibri"/>
                <a:cs typeface="Calibri"/>
              </a:rPr>
              <a:t>bir </a:t>
            </a:r>
            <a:r>
              <a:rPr sz="2000" spc="-10" dirty="0">
                <a:latin typeface="Calibri"/>
                <a:cs typeface="Calibri"/>
              </a:rPr>
              <a:t>veri </a:t>
            </a:r>
            <a:r>
              <a:rPr sz="2000" spc="-5" dirty="0">
                <a:latin typeface="Calibri"/>
                <a:cs typeface="Calibri"/>
              </a:rPr>
              <a:t>yapısına </a:t>
            </a:r>
            <a:r>
              <a:rPr sz="2000" spc="-10" dirty="0">
                <a:latin typeface="Calibri"/>
                <a:cs typeface="Calibri"/>
              </a:rPr>
              <a:t>ihtiyaç </a:t>
            </a:r>
            <a:r>
              <a:rPr sz="2000" spc="50" dirty="0">
                <a:latin typeface="Calibri"/>
                <a:cs typeface="Calibri"/>
              </a:rPr>
              <a:t> </a:t>
            </a:r>
            <a:r>
              <a:rPr sz="2000" dirty="0">
                <a:latin typeface="Calibri"/>
                <a:cs typeface="Calibri"/>
              </a:rPr>
              <a:t>duyulmaz.</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Kayıtların </a:t>
            </a:r>
            <a:r>
              <a:rPr sz="2000" dirty="0">
                <a:latin typeface="Calibri"/>
                <a:cs typeface="Calibri"/>
              </a:rPr>
              <a:t>yığın </a:t>
            </a:r>
            <a:r>
              <a:rPr sz="2000" spc="-5" dirty="0">
                <a:latin typeface="Calibri"/>
                <a:cs typeface="Calibri"/>
              </a:rPr>
              <a:t>şeklinde </a:t>
            </a:r>
            <a:r>
              <a:rPr sz="2000" spc="-10" dirty="0">
                <a:latin typeface="Calibri"/>
                <a:cs typeface="Calibri"/>
              </a:rPr>
              <a:t>toplanmasına </a:t>
            </a:r>
            <a:r>
              <a:rPr sz="2000" spc="-5" dirty="0">
                <a:latin typeface="Calibri"/>
                <a:cs typeface="Calibri"/>
              </a:rPr>
              <a:t>sebep</a:t>
            </a:r>
            <a:r>
              <a:rPr sz="2000" spc="40" dirty="0">
                <a:latin typeface="Calibri"/>
                <a:cs typeface="Calibri"/>
              </a:rPr>
              <a:t> </a:t>
            </a:r>
            <a:r>
              <a:rPr sz="2000" spc="-45" dirty="0">
                <a:latin typeface="Calibri"/>
                <a:cs typeface="Calibri"/>
              </a:rPr>
              <a:t>olur.</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Silme </a:t>
            </a:r>
            <a:r>
              <a:rPr sz="2000" spc="-15" dirty="0">
                <a:latin typeface="Calibri"/>
                <a:cs typeface="Calibri"/>
              </a:rPr>
              <a:t>ve </a:t>
            </a:r>
            <a:r>
              <a:rPr sz="2000" spc="-10" dirty="0">
                <a:latin typeface="Calibri"/>
                <a:cs typeface="Calibri"/>
              </a:rPr>
              <a:t>arama </a:t>
            </a:r>
            <a:r>
              <a:rPr sz="2000" spc="-5" dirty="0">
                <a:latin typeface="Calibri"/>
                <a:cs typeface="Calibri"/>
              </a:rPr>
              <a:t>işlemleri </a:t>
            </a:r>
            <a:r>
              <a:rPr sz="2000" dirty="0">
                <a:latin typeface="Calibri"/>
                <a:cs typeface="Calibri"/>
              </a:rPr>
              <a:t>için </a:t>
            </a:r>
            <a:r>
              <a:rPr sz="2000" spc="-15" dirty="0">
                <a:latin typeface="Calibri"/>
                <a:cs typeface="Calibri"/>
              </a:rPr>
              <a:t>gereken </a:t>
            </a:r>
            <a:r>
              <a:rPr sz="2000" spc="-10" dirty="0">
                <a:latin typeface="Calibri"/>
                <a:cs typeface="Calibri"/>
              </a:rPr>
              <a:t>zaman aynı </a:t>
            </a:r>
            <a:r>
              <a:rPr sz="2000" spc="-5" dirty="0">
                <a:latin typeface="Calibri"/>
                <a:cs typeface="Calibri"/>
              </a:rPr>
              <a:t>hash</a:t>
            </a:r>
            <a:r>
              <a:rPr sz="2000" spc="125" dirty="0">
                <a:latin typeface="Calibri"/>
                <a:cs typeface="Calibri"/>
              </a:rPr>
              <a:t> </a:t>
            </a:r>
            <a:r>
              <a:rPr sz="2000" spc="-5" dirty="0">
                <a:latin typeface="Calibri"/>
                <a:cs typeface="Calibri"/>
              </a:rPr>
              <a:t>değeri</a:t>
            </a:r>
            <a:endParaRPr sz="2000">
              <a:latin typeface="Calibri"/>
              <a:cs typeface="Calibri"/>
            </a:endParaRPr>
          </a:p>
          <a:p>
            <a:pPr marL="285115">
              <a:lnSpc>
                <a:spcPct val="100000"/>
              </a:lnSpc>
              <a:spcBef>
                <a:spcPts val="240"/>
              </a:spcBef>
            </a:pPr>
            <a:r>
              <a:rPr sz="2000" spc="-10" dirty="0">
                <a:latin typeface="Calibri"/>
                <a:cs typeface="Calibri"/>
              </a:rPr>
              <a:t>sayısı arttıkça</a:t>
            </a:r>
            <a:r>
              <a:rPr sz="2000" spc="15" dirty="0">
                <a:latin typeface="Calibri"/>
                <a:cs typeface="Calibri"/>
              </a:rPr>
              <a:t> </a:t>
            </a:r>
            <a:r>
              <a:rPr sz="2000" spc="-40" dirty="0">
                <a:latin typeface="Calibri"/>
                <a:cs typeface="Calibri"/>
              </a:rPr>
              <a:t>artar.</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57</a:t>
            </a:r>
            <a:endParaRPr sz="1200">
              <a:latin typeface="Arial"/>
              <a:cs typeface="Arial"/>
            </a:endParaRPr>
          </a:p>
        </p:txBody>
      </p:sp>
    </p:spTree>
    <p:extLst>
      <p:ext uri="{BB962C8B-B14F-4D97-AF65-F5344CB8AC3E}">
        <p14:creationId xmlns:p14="http://schemas.microsoft.com/office/powerpoint/2010/main" val="2765313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10504" y="728961"/>
            <a:ext cx="7507094" cy="1304844"/>
          </a:xfrm>
          <a:prstGeom prst="rect">
            <a:avLst/>
          </a:prstGeom>
        </p:spPr>
        <p:txBody>
          <a:bodyPr vert="horz" wrap="square" lIns="0" tIns="12065" rIns="0" bIns="0" rtlCol="0" anchor="t">
            <a:spAutoFit/>
          </a:bodyPr>
          <a:lstStyle/>
          <a:p>
            <a:pPr marL="12700">
              <a:spcBef>
                <a:spcPts val="95"/>
              </a:spcBef>
            </a:pPr>
            <a:r>
              <a:rPr spc="-5" dirty="0" err="1"/>
              <a:t>Hash</a:t>
            </a:r>
            <a:r>
              <a:rPr spc="5" dirty="0"/>
              <a:t> </a:t>
            </a:r>
            <a:r>
              <a:rPr spc="-10" dirty="0"/>
              <a:t>fonksiyonları</a:t>
            </a:r>
            <a:r>
              <a:rPr lang="tr-TR" spc="-10" dirty="0"/>
              <a:t> </a:t>
            </a:r>
            <a:r>
              <a:rPr spc="-5" dirty="0"/>
              <a:t>Çakışmanın </a:t>
            </a:r>
            <a:r>
              <a:rPr spc="-10" dirty="0"/>
              <a:t>giderilmesi </a:t>
            </a:r>
            <a:br>
              <a:rPr lang="tr-TR" spc="-10" dirty="0"/>
            </a:br>
            <a:r>
              <a:rPr lang="tr-TR" spc="-10" dirty="0">
                <a:solidFill>
                  <a:srgbClr val="FF0000"/>
                </a:solidFill>
              </a:rPr>
              <a:t>(Kapalı Çırpılama-Açık Adresleme)</a:t>
            </a:r>
            <a:br>
              <a:rPr lang="tr-TR" spc="-10" dirty="0"/>
            </a:br>
            <a:r>
              <a:rPr lang="tr-TR" spc="-10" dirty="0"/>
              <a:t>(</a:t>
            </a:r>
            <a:r>
              <a:rPr spc="-10" dirty="0" err="1"/>
              <a:t>Quadratic</a:t>
            </a:r>
            <a:r>
              <a:rPr spc="125" dirty="0"/>
              <a:t> </a:t>
            </a:r>
            <a:r>
              <a:rPr lang="tr-TR" spc="-10" dirty="0" err="1"/>
              <a:t>Probing</a:t>
            </a:r>
            <a:r>
              <a:rPr lang="tr-TR" spc="-10" dirty="0"/>
              <a:t>-İkinci dereceden araştırma)</a:t>
            </a:r>
            <a:endParaRPr lang="tr-TR" dirty="0"/>
          </a:p>
        </p:txBody>
      </p:sp>
      <p:sp>
        <p:nvSpPr>
          <p:cNvPr id="25" name="object 25"/>
          <p:cNvSpPr txBox="1"/>
          <p:nvPr/>
        </p:nvSpPr>
        <p:spPr>
          <a:xfrm>
            <a:off x="912571" y="2134336"/>
            <a:ext cx="4968875" cy="3586479"/>
          </a:xfrm>
          <a:prstGeom prst="rect">
            <a:avLst/>
          </a:prstGeom>
        </p:spPr>
        <p:txBody>
          <a:bodyPr vert="horz" wrap="square" lIns="0" tIns="12700" rIns="0" bIns="0" rtlCol="0">
            <a:spAutoFit/>
          </a:bodyPr>
          <a:lstStyle/>
          <a:p>
            <a:pPr marL="348615" marR="258445"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pozisyona </a:t>
            </a:r>
            <a:r>
              <a:rPr sz="2000" spc="-5" dirty="0">
                <a:latin typeface="Calibri"/>
                <a:cs typeface="Calibri"/>
              </a:rPr>
              <a:t>gelen ikinci </a:t>
            </a:r>
            <a:r>
              <a:rPr sz="2000" spc="-15" dirty="0">
                <a:latin typeface="Calibri"/>
                <a:cs typeface="Calibri"/>
              </a:rPr>
              <a:t>kayıt </a:t>
            </a:r>
            <a:r>
              <a:rPr sz="2000" spc="-10" dirty="0">
                <a:latin typeface="Calibri"/>
                <a:cs typeface="Calibri"/>
              </a:rPr>
              <a:t>Quadratic  Fonksiyonla</a:t>
            </a:r>
            <a:r>
              <a:rPr sz="2000" spc="-20" dirty="0">
                <a:latin typeface="Calibri"/>
                <a:cs typeface="Calibri"/>
              </a:rPr>
              <a:t> yerleştirilir.</a:t>
            </a:r>
            <a:endParaRPr sz="2000">
              <a:latin typeface="Calibri"/>
              <a:cs typeface="Calibri"/>
            </a:endParaRPr>
          </a:p>
          <a:p>
            <a:pPr marL="762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En </a:t>
            </a:r>
            <a:r>
              <a:rPr sz="2000" spc="-5" dirty="0">
                <a:latin typeface="Calibri"/>
                <a:cs typeface="Calibri"/>
              </a:rPr>
              <a:t>çok kullanılan</a:t>
            </a:r>
            <a:r>
              <a:rPr sz="2000" spc="-40" dirty="0">
                <a:latin typeface="Calibri"/>
                <a:cs typeface="Calibri"/>
              </a:rPr>
              <a:t> </a:t>
            </a:r>
            <a:r>
              <a:rPr sz="2000" spc="-15" dirty="0">
                <a:latin typeface="Calibri"/>
                <a:cs typeface="Calibri"/>
              </a:rPr>
              <a:t>fonksiyon</a:t>
            </a:r>
            <a:endParaRPr sz="2000">
              <a:latin typeface="Calibri"/>
              <a:cs typeface="Calibri"/>
            </a:endParaRPr>
          </a:p>
          <a:p>
            <a:pPr marL="76200">
              <a:lnSpc>
                <a:spcPct val="100000"/>
              </a:lnSpc>
              <a:spcBef>
                <a:spcPts val="810"/>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b="1" i="1" spc="-25" dirty="0">
                <a:latin typeface="Calibri"/>
                <a:cs typeface="Calibri"/>
              </a:rPr>
              <a:t>x:anahtar, </a:t>
            </a:r>
            <a:r>
              <a:rPr sz="2400" b="1" i="1" spc="-5" dirty="0">
                <a:latin typeface="Calibri"/>
                <a:cs typeface="Calibri"/>
              </a:rPr>
              <a:t>m:tablo</a:t>
            </a:r>
            <a:r>
              <a:rPr sz="2400" b="1" i="1" spc="25" dirty="0">
                <a:latin typeface="Calibri"/>
                <a:cs typeface="Calibri"/>
              </a:rPr>
              <a:t> </a:t>
            </a:r>
            <a:r>
              <a:rPr sz="2400" b="1" i="1" spc="-10" dirty="0">
                <a:latin typeface="Calibri"/>
                <a:cs typeface="Calibri"/>
              </a:rPr>
              <a:t>boyutu</a:t>
            </a:r>
            <a:endParaRPr sz="2400">
              <a:latin typeface="Calibri"/>
              <a:cs typeface="Calibri"/>
            </a:endParaRPr>
          </a:p>
          <a:p>
            <a:pPr marL="762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b="1" i="1" spc="-10" dirty="0">
                <a:latin typeface="Calibri"/>
                <a:cs typeface="Calibri"/>
              </a:rPr>
              <a:t>h(x)=x </a:t>
            </a:r>
            <a:r>
              <a:rPr sz="2400" b="1" i="1" dirty="0">
                <a:latin typeface="Calibri"/>
                <a:cs typeface="Calibri"/>
              </a:rPr>
              <a:t>%</a:t>
            </a:r>
            <a:r>
              <a:rPr sz="2400" b="1" i="1" spc="45" dirty="0">
                <a:latin typeface="Calibri"/>
                <a:cs typeface="Calibri"/>
              </a:rPr>
              <a:t> </a:t>
            </a:r>
            <a:r>
              <a:rPr sz="2400" b="1" i="1" dirty="0">
                <a:latin typeface="Calibri"/>
                <a:cs typeface="Calibri"/>
              </a:rPr>
              <a:t>m</a:t>
            </a:r>
            <a:endParaRPr sz="2400">
              <a:latin typeface="Calibri"/>
              <a:cs typeface="Calibri"/>
            </a:endParaRPr>
          </a:p>
          <a:p>
            <a:pPr marL="76200">
              <a:lnSpc>
                <a:spcPct val="100000"/>
              </a:lnSpc>
              <a:spcBef>
                <a:spcPts val="865"/>
              </a:spcBef>
            </a:pPr>
            <a:r>
              <a:rPr sz="1800" spc="20" dirty="0">
                <a:solidFill>
                  <a:srgbClr val="93C500"/>
                </a:solidFill>
                <a:latin typeface="Wingdings 2"/>
                <a:cs typeface="Wingdings 2"/>
              </a:rPr>
              <a:t></a:t>
            </a:r>
            <a:r>
              <a:rPr sz="1800" spc="20" dirty="0">
                <a:solidFill>
                  <a:srgbClr val="93C500"/>
                </a:solidFill>
                <a:latin typeface="Times New Roman"/>
                <a:cs typeface="Times New Roman"/>
              </a:rPr>
              <a:t> </a:t>
            </a:r>
            <a:r>
              <a:rPr sz="2400" b="1" i="1" spc="-5" dirty="0">
                <a:latin typeface="Calibri"/>
                <a:cs typeface="Calibri"/>
              </a:rPr>
              <a:t>h(x,i) </a:t>
            </a:r>
            <a:r>
              <a:rPr sz="2400" b="1" i="1" dirty="0">
                <a:latin typeface="Calibri"/>
                <a:cs typeface="Calibri"/>
              </a:rPr>
              <a:t>=</a:t>
            </a:r>
            <a:r>
              <a:rPr sz="2400" b="1" i="1" spc="45" dirty="0">
                <a:latin typeface="Calibri"/>
                <a:cs typeface="Calibri"/>
              </a:rPr>
              <a:t> </a:t>
            </a:r>
            <a:r>
              <a:rPr sz="2400" b="1" i="1" spc="-5" dirty="0">
                <a:latin typeface="Calibri"/>
                <a:cs typeface="Calibri"/>
              </a:rPr>
              <a:t>(h(k)’+i</a:t>
            </a:r>
            <a:r>
              <a:rPr sz="2400" b="1" i="1" spc="-7" baseline="24305" dirty="0">
                <a:latin typeface="Calibri"/>
                <a:cs typeface="Calibri"/>
              </a:rPr>
              <a:t>2</a:t>
            </a:r>
            <a:r>
              <a:rPr sz="2400" b="1" i="1" spc="-5" dirty="0">
                <a:latin typeface="Calibri"/>
                <a:cs typeface="Calibri"/>
              </a:rPr>
              <a:t>)%m</a:t>
            </a:r>
            <a:endParaRPr sz="2400">
              <a:latin typeface="Calibri"/>
              <a:cs typeface="Calibri"/>
            </a:endParaRPr>
          </a:p>
          <a:p>
            <a:pPr marL="348615" marR="43180" indent="-273050">
              <a:lnSpc>
                <a:spcPct val="110100"/>
              </a:lnSpc>
              <a:spcBef>
                <a:spcPts val="53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40" dirty="0">
                <a:latin typeface="Calibri"/>
                <a:cs typeface="Calibri"/>
              </a:rPr>
              <a:t>Yeni </a:t>
            </a:r>
            <a:r>
              <a:rPr sz="2000" spc="-15" dirty="0">
                <a:latin typeface="Calibri"/>
                <a:cs typeface="Calibri"/>
              </a:rPr>
              <a:t>pozisyon </a:t>
            </a:r>
            <a:r>
              <a:rPr sz="2000" dirty="0">
                <a:latin typeface="Calibri"/>
                <a:cs typeface="Calibri"/>
              </a:rPr>
              <a:t>için </a:t>
            </a:r>
            <a:r>
              <a:rPr sz="2000" spc="-10" dirty="0">
                <a:latin typeface="Calibri"/>
                <a:cs typeface="Calibri"/>
              </a:rPr>
              <a:t>sırasıyla </a:t>
            </a:r>
            <a:r>
              <a:rPr sz="2000" dirty="0">
                <a:latin typeface="Calibri"/>
                <a:cs typeface="Calibri"/>
              </a:rPr>
              <a:t>(t+1</a:t>
            </a:r>
            <a:r>
              <a:rPr sz="1950" baseline="25641" dirty="0">
                <a:latin typeface="Calibri"/>
                <a:cs typeface="Calibri"/>
              </a:rPr>
              <a:t>2</a:t>
            </a:r>
            <a:r>
              <a:rPr sz="2000" dirty="0">
                <a:latin typeface="Calibri"/>
                <a:cs typeface="Calibri"/>
              </a:rPr>
              <a:t>), (t+2</a:t>
            </a:r>
            <a:r>
              <a:rPr sz="1950" baseline="25641" dirty="0">
                <a:latin typeface="Calibri"/>
                <a:cs typeface="Calibri"/>
              </a:rPr>
              <a:t>2</a:t>
            </a:r>
            <a:r>
              <a:rPr sz="2000" dirty="0">
                <a:latin typeface="Calibri"/>
                <a:cs typeface="Calibri"/>
              </a:rPr>
              <a:t>), </a:t>
            </a:r>
            <a:r>
              <a:rPr sz="2000" spc="-5" dirty="0">
                <a:latin typeface="Calibri"/>
                <a:cs typeface="Calibri"/>
              </a:rPr>
              <a:t>...,  </a:t>
            </a:r>
            <a:r>
              <a:rPr sz="2000" dirty="0">
                <a:latin typeface="Calibri"/>
                <a:cs typeface="Calibri"/>
              </a:rPr>
              <a:t>(t+n</a:t>
            </a:r>
            <a:r>
              <a:rPr sz="1950" baseline="25641" dirty="0">
                <a:latin typeface="Calibri"/>
                <a:cs typeface="Calibri"/>
              </a:rPr>
              <a:t>2</a:t>
            </a:r>
            <a:r>
              <a:rPr sz="2000" dirty="0">
                <a:latin typeface="Calibri"/>
                <a:cs typeface="Calibri"/>
              </a:rPr>
              <a:t>) değerlerine </a:t>
            </a:r>
            <a:r>
              <a:rPr sz="2000" spc="-15" dirty="0">
                <a:latin typeface="Calibri"/>
                <a:cs typeface="Calibri"/>
              </a:rPr>
              <a:t>karşılık </a:t>
            </a:r>
            <a:r>
              <a:rPr sz="2000" spc="-5" dirty="0">
                <a:latin typeface="Calibri"/>
                <a:cs typeface="Calibri"/>
              </a:rPr>
              <a:t>gelen </a:t>
            </a:r>
            <a:r>
              <a:rPr sz="2000" spc="-10" dirty="0">
                <a:latin typeface="Calibri"/>
                <a:cs typeface="Calibri"/>
              </a:rPr>
              <a:t>pozisyonlara  </a:t>
            </a:r>
            <a:r>
              <a:rPr sz="2000" spc="-5" dirty="0">
                <a:latin typeface="Calibri"/>
                <a:cs typeface="Calibri"/>
              </a:rPr>
              <a:t>bakılır </a:t>
            </a:r>
            <a:r>
              <a:rPr sz="2000" spc="-15" dirty="0">
                <a:latin typeface="Calibri"/>
                <a:cs typeface="Calibri"/>
              </a:rPr>
              <a:t>ve </a:t>
            </a:r>
            <a:r>
              <a:rPr sz="2000" spc="-5" dirty="0">
                <a:latin typeface="Calibri"/>
                <a:cs typeface="Calibri"/>
              </a:rPr>
              <a:t>ilk boş olana</a:t>
            </a:r>
            <a:r>
              <a:rPr sz="2000" spc="25" dirty="0">
                <a:latin typeface="Calibri"/>
                <a:cs typeface="Calibri"/>
              </a:rPr>
              <a:t> </a:t>
            </a:r>
            <a:r>
              <a:rPr sz="2000" spc="-20" dirty="0">
                <a:latin typeface="Calibri"/>
                <a:cs typeface="Calibri"/>
              </a:rPr>
              <a:t>yerleştirilir.</a:t>
            </a:r>
            <a:endParaRPr sz="2000">
              <a:latin typeface="Calibri"/>
              <a:cs typeface="Calibri"/>
            </a:endParaRPr>
          </a:p>
        </p:txBody>
      </p:sp>
      <p:sp>
        <p:nvSpPr>
          <p:cNvPr id="26" name="object 26"/>
          <p:cNvSpPr/>
          <p:nvPr/>
        </p:nvSpPr>
        <p:spPr>
          <a:xfrm>
            <a:off x="6035040" y="2276855"/>
            <a:ext cx="2353055" cy="3637788"/>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58</a:t>
            </a:r>
            <a:endParaRPr sz="1200">
              <a:latin typeface="Arial"/>
              <a:cs typeface="Arial"/>
            </a:endParaRPr>
          </a:p>
        </p:txBody>
      </p:sp>
    </p:spTree>
    <p:extLst>
      <p:ext uri="{BB962C8B-B14F-4D97-AF65-F5344CB8AC3E}">
        <p14:creationId xmlns:p14="http://schemas.microsoft.com/office/powerpoint/2010/main" val="2926761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76071" y="2530576"/>
            <a:ext cx="4733290" cy="2220595"/>
          </a:xfrm>
          <a:prstGeom prst="rect">
            <a:avLst/>
          </a:prstGeom>
        </p:spPr>
        <p:txBody>
          <a:bodyPr vert="horz" wrap="square" lIns="0" tIns="12700" rIns="0" bIns="0" rtlCol="0">
            <a:spAutoFit/>
          </a:bodyPr>
          <a:lstStyle/>
          <a:p>
            <a:pPr marL="285115" marR="50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29, 16, 14, 99, 127 </a:t>
            </a:r>
            <a:r>
              <a:rPr sz="2000" spc="-5" dirty="0">
                <a:latin typeface="Calibri"/>
                <a:cs typeface="Calibri"/>
              </a:rPr>
              <a:t>değerlerini hash  tablosuna </a:t>
            </a:r>
            <a:r>
              <a:rPr sz="2000" spc="-10" dirty="0">
                <a:latin typeface="Calibri"/>
                <a:cs typeface="Calibri"/>
              </a:rPr>
              <a:t>quadratic probing </a:t>
            </a:r>
            <a:r>
              <a:rPr sz="2000" spc="-5" dirty="0">
                <a:latin typeface="Calibri"/>
                <a:cs typeface="Calibri"/>
              </a:rPr>
              <a:t>metoduyla  </a:t>
            </a:r>
            <a:r>
              <a:rPr sz="2000" spc="-15" dirty="0">
                <a:latin typeface="Calibri"/>
                <a:cs typeface="Calibri"/>
              </a:rPr>
              <a:t>sırayla</a:t>
            </a:r>
            <a:r>
              <a:rPr sz="2000" spc="-5" dirty="0">
                <a:latin typeface="Calibri"/>
                <a:cs typeface="Calibri"/>
              </a:rPr>
              <a:t> yerleştiriniz.</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h(x) = x </a:t>
            </a:r>
            <a:r>
              <a:rPr sz="2000" b="1" dirty="0">
                <a:latin typeface="Calibri"/>
                <a:cs typeface="Calibri"/>
              </a:rPr>
              <a:t>mod</a:t>
            </a:r>
            <a:r>
              <a:rPr sz="2000" b="1" spc="-50" dirty="0">
                <a:latin typeface="Calibri"/>
                <a:cs typeface="Calibri"/>
              </a:rPr>
              <a:t> </a:t>
            </a:r>
            <a:r>
              <a:rPr sz="2000" dirty="0">
                <a:latin typeface="Calibri"/>
                <a:cs typeface="Calibri"/>
              </a:rPr>
              <a:t>m</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h(29) = 29 %</a:t>
            </a:r>
            <a:r>
              <a:rPr sz="2000" spc="-65" dirty="0">
                <a:latin typeface="Calibri"/>
                <a:cs typeface="Calibri"/>
              </a:rPr>
              <a:t> </a:t>
            </a:r>
            <a:r>
              <a:rPr sz="2000" dirty="0">
                <a:latin typeface="Calibri"/>
                <a:cs typeface="Calibri"/>
              </a:rPr>
              <a:t>15=14</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409" dirty="0">
                <a:solidFill>
                  <a:srgbClr val="93C500"/>
                </a:solidFill>
                <a:latin typeface="Times New Roman"/>
                <a:cs typeface="Times New Roman"/>
              </a:rPr>
              <a:t> </a:t>
            </a:r>
            <a:r>
              <a:rPr sz="2000" spc="-5" dirty="0">
                <a:latin typeface="Calibri"/>
                <a:cs typeface="Calibri"/>
              </a:rPr>
              <a:t>h(29,1)=(h(29)’+1)%15=(14+1)%15=0</a:t>
            </a:r>
            <a:endParaRPr sz="2000">
              <a:latin typeface="Calibri"/>
              <a:cs typeface="Calibri"/>
            </a:endParaRPr>
          </a:p>
        </p:txBody>
      </p:sp>
      <p:sp>
        <p:nvSpPr>
          <p:cNvPr id="26" name="object 26"/>
          <p:cNvSpPr/>
          <p:nvPr/>
        </p:nvSpPr>
        <p:spPr>
          <a:xfrm>
            <a:off x="5867400" y="2598420"/>
            <a:ext cx="2343911" cy="3639311"/>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59</a:t>
            </a:r>
            <a:endParaRPr sz="1200">
              <a:latin typeface="Arial"/>
              <a:cs typeface="Arial"/>
            </a:endParaRPr>
          </a:p>
        </p:txBody>
      </p:sp>
    </p:spTree>
    <p:extLst>
      <p:ext uri="{BB962C8B-B14F-4D97-AF65-F5344CB8AC3E}">
        <p14:creationId xmlns:p14="http://schemas.microsoft.com/office/powerpoint/2010/main" val="573172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76071" y="2530576"/>
            <a:ext cx="4733290" cy="1428115"/>
          </a:xfrm>
          <a:prstGeom prst="rect">
            <a:avLst/>
          </a:prstGeom>
        </p:spPr>
        <p:txBody>
          <a:bodyPr vert="horz" wrap="square" lIns="0" tIns="12700" rIns="0" bIns="0" rtlCol="0">
            <a:spAutoFit/>
          </a:bodyPr>
          <a:lstStyle/>
          <a:p>
            <a:pPr marL="285115" marR="50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29, 16, 14, 99, 127 </a:t>
            </a:r>
            <a:r>
              <a:rPr sz="2000" spc="-5" dirty="0">
                <a:latin typeface="Calibri"/>
                <a:cs typeface="Calibri"/>
              </a:rPr>
              <a:t>değerlerini hash  tablosuna </a:t>
            </a:r>
            <a:r>
              <a:rPr sz="2000" spc="-10" dirty="0">
                <a:latin typeface="Calibri"/>
                <a:cs typeface="Calibri"/>
              </a:rPr>
              <a:t>quadratic probing </a:t>
            </a:r>
            <a:r>
              <a:rPr sz="2000" spc="-5" dirty="0">
                <a:latin typeface="Calibri"/>
                <a:cs typeface="Calibri"/>
              </a:rPr>
              <a:t>metoduyla  </a:t>
            </a:r>
            <a:r>
              <a:rPr sz="2000" spc="-15" dirty="0">
                <a:latin typeface="Calibri"/>
                <a:cs typeface="Calibri"/>
              </a:rPr>
              <a:t>sırayla</a:t>
            </a:r>
            <a:r>
              <a:rPr sz="2000" spc="-5" dirty="0">
                <a:latin typeface="Calibri"/>
                <a:cs typeface="Calibri"/>
              </a:rPr>
              <a:t> yerleştiriniz.</a:t>
            </a:r>
            <a:endParaRPr sz="200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h(16) = 16 %</a:t>
            </a:r>
            <a:r>
              <a:rPr sz="2000" spc="-65" dirty="0">
                <a:latin typeface="Calibri"/>
                <a:cs typeface="Calibri"/>
              </a:rPr>
              <a:t> </a:t>
            </a:r>
            <a:r>
              <a:rPr sz="2000" dirty="0">
                <a:latin typeface="Calibri"/>
                <a:cs typeface="Calibri"/>
              </a:rPr>
              <a:t>15=1</a:t>
            </a:r>
            <a:endParaRPr sz="2000">
              <a:latin typeface="Calibri"/>
              <a:cs typeface="Calibri"/>
            </a:endParaRPr>
          </a:p>
        </p:txBody>
      </p:sp>
      <p:sp>
        <p:nvSpPr>
          <p:cNvPr id="26" name="object 26"/>
          <p:cNvSpPr/>
          <p:nvPr/>
        </p:nvSpPr>
        <p:spPr>
          <a:xfrm>
            <a:off x="5867400" y="2330195"/>
            <a:ext cx="2447544" cy="3677412"/>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60</a:t>
            </a:r>
            <a:endParaRPr sz="1200">
              <a:latin typeface="Arial"/>
              <a:cs typeface="Arial"/>
            </a:endParaRPr>
          </a:p>
        </p:txBody>
      </p:sp>
    </p:spTree>
    <p:extLst>
      <p:ext uri="{BB962C8B-B14F-4D97-AF65-F5344CB8AC3E}">
        <p14:creationId xmlns:p14="http://schemas.microsoft.com/office/powerpoint/2010/main" val="3304283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37971" y="2530576"/>
            <a:ext cx="4784090" cy="2220595"/>
          </a:xfrm>
          <a:prstGeom prst="rect">
            <a:avLst/>
          </a:prstGeom>
        </p:spPr>
        <p:txBody>
          <a:bodyPr vert="horz" wrap="square" lIns="0" tIns="12700" rIns="0" bIns="0" rtlCol="0">
            <a:spAutoFit/>
          </a:bodyPr>
          <a:lstStyle/>
          <a:p>
            <a:pPr marL="323215" marR="177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29, 16, 14, 99, 127 </a:t>
            </a:r>
            <a:r>
              <a:rPr sz="2000" spc="-5" dirty="0">
                <a:latin typeface="Calibri"/>
                <a:cs typeface="Calibri"/>
              </a:rPr>
              <a:t>değerlerini hash  tablosuna </a:t>
            </a:r>
            <a:r>
              <a:rPr sz="2000" spc="-10" dirty="0">
                <a:latin typeface="Calibri"/>
                <a:cs typeface="Calibri"/>
              </a:rPr>
              <a:t>quadratic probing </a:t>
            </a:r>
            <a:r>
              <a:rPr sz="2000" spc="-5" dirty="0">
                <a:latin typeface="Calibri"/>
                <a:cs typeface="Calibri"/>
              </a:rPr>
              <a:t>metoduyla  </a:t>
            </a:r>
            <a:r>
              <a:rPr sz="2000" spc="-15" dirty="0">
                <a:latin typeface="Calibri"/>
                <a:cs typeface="Calibri"/>
              </a:rPr>
              <a:t>sırayla</a:t>
            </a:r>
            <a:r>
              <a:rPr sz="2000" spc="-5" dirty="0">
                <a:latin typeface="Calibri"/>
                <a:cs typeface="Calibri"/>
              </a:rPr>
              <a:t> yerleştiriniz.</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h(14) = 14 %</a:t>
            </a:r>
            <a:r>
              <a:rPr sz="2000" spc="-135" dirty="0">
                <a:latin typeface="Calibri"/>
                <a:cs typeface="Calibri"/>
              </a:rPr>
              <a:t> </a:t>
            </a:r>
            <a:r>
              <a:rPr sz="2000" dirty="0">
                <a:latin typeface="Calibri"/>
                <a:cs typeface="Calibri"/>
              </a:rPr>
              <a:t>15=14</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405" dirty="0">
                <a:solidFill>
                  <a:srgbClr val="93C500"/>
                </a:solidFill>
                <a:latin typeface="Times New Roman"/>
                <a:cs typeface="Times New Roman"/>
              </a:rPr>
              <a:t> </a:t>
            </a:r>
            <a:r>
              <a:rPr sz="2000" spc="-5" dirty="0">
                <a:latin typeface="Calibri"/>
                <a:cs typeface="Calibri"/>
              </a:rPr>
              <a:t>h(14,1)=(14+1)%15=0</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400" dirty="0">
                <a:solidFill>
                  <a:srgbClr val="93C500"/>
                </a:solidFill>
                <a:latin typeface="Times New Roman"/>
                <a:cs typeface="Times New Roman"/>
              </a:rPr>
              <a:t> </a:t>
            </a:r>
            <a:r>
              <a:rPr sz="2000" dirty="0">
                <a:latin typeface="Calibri"/>
                <a:cs typeface="Calibri"/>
              </a:rPr>
              <a:t>h(14,2)=(14+2</a:t>
            </a:r>
            <a:r>
              <a:rPr sz="1950" baseline="25641" dirty="0">
                <a:latin typeface="Calibri"/>
                <a:cs typeface="Calibri"/>
              </a:rPr>
              <a:t>2</a:t>
            </a:r>
            <a:r>
              <a:rPr sz="2000" dirty="0">
                <a:latin typeface="Calibri"/>
                <a:cs typeface="Calibri"/>
              </a:rPr>
              <a:t>)%15=18%15=3</a:t>
            </a:r>
            <a:endParaRPr sz="2000">
              <a:latin typeface="Calibri"/>
              <a:cs typeface="Calibri"/>
            </a:endParaRPr>
          </a:p>
        </p:txBody>
      </p:sp>
      <p:sp>
        <p:nvSpPr>
          <p:cNvPr id="26" name="object 26"/>
          <p:cNvSpPr/>
          <p:nvPr/>
        </p:nvSpPr>
        <p:spPr>
          <a:xfrm>
            <a:off x="5867400" y="2316479"/>
            <a:ext cx="2362200" cy="3704844"/>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61</a:t>
            </a:r>
            <a:endParaRPr sz="1200">
              <a:latin typeface="Arial"/>
              <a:cs typeface="Arial"/>
            </a:endParaRPr>
          </a:p>
        </p:txBody>
      </p:sp>
    </p:spTree>
    <p:extLst>
      <p:ext uri="{BB962C8B-B14F-4D97-AF65-F5344CB8AC3E}">
        <p14:creationId xmlns:p14="http://schemas.microsoft.com/office/powerpoint/2010/main" val="3088191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37971" y="2530576"/>
            <a:ext cx="4784090" cy="2220595"/>
          </a:xfrm>
          <a:prstGeom prst="rect">
            <a:avLst/>
          </a:prstGeom>
        </p:spPr>
        <p:txBody>
          <a:bodyPr vert="horz" wrap="square" lIns="0" tIns="12700" rIns="0" bIns="0" rtlCol="0">
            <a:spAutoFit/>
          </a:bodyPr>
          <a:lstStyle/>
          <a:p>
            <a:pPr marL="323215" marR="177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29, 16, 14, 99, 127 </a:t>
            </a:r>
            <a:r>
              <a:rPr sz="2000" spc="-5" dirty="0">
                <a:latin typeface="Calibri"/>
                <a:cs typeface="Calibri"/>
              </a:rPr>
              <a:t>değerlerini hash  tablosuna </a:t>
            </a:r>
            <a:r>
              <a:rPr sz="2000" spc="-10" dirty="0">
                <a:latin typeface="Calibri"/>
                <a:cs typeface="Calibri"/>
              </a:rPr>
              <a:t>quadratic probing </a:t>
            </a:r>
            <a:r>
              <a:rPr sz="2000" spc="-5" dirty="0">
                <a:latin typeface="Calibri"/>
                <a:cs typeface="Calibri"/>
              </a:rPr>
              <a:t>metoduyla  </a:t>
            </a:r>
            <a:r>
              <a:rPr sz="2000" spc="-15" dirty="0">
                <a:latin typeface="Calibri"/>
                <a:cs typeface="Calibri"/>
              </a:rPr>
              <a:t>sırayla</a:t>
            </a:r>
            <a:r>
              <a:rPr sz="2000" spc="-5" dirty="0">
                <a:latin typeface="Calibri"/>
                <a:cs typeface="Calibri"/>
              </a:rPr>
              <a:t> yerleştiriniz.</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h(99) = 99 %</a:t>
            </a:r>
            <a:r>
              <a:rPr sz="2000" spc="-65" dirty="0">
                <a:latin typeface="Calibri"/>
                <a:cs typeface="Calibri"/>
              </a:rPr>
              <a:t> </a:t>
            </a:r>
            <a:r>
              <a:rPr sz="2000" dirty="0">
                <a:latin typeface="Calibri"/>
                <a:cs typeface="Calibri"/>
              </a:rPr>
              <a:t>15=9</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405" dirty="0">
                <a:solidFill>
                  <a:srgbClr val="93C500"/>
                </a:solidFill>
                <a:latin typeface="Times New Roman"/>
                <a:cs typeface="Times New Roman"/>
              </a:rPr>
              <a:t> </a:t>
            </a:r>
            <a:r>
              <a:rPr sz="2000" spc="-5" dirty="0">
                <a:latin typeface="Calibri"/>
                <a:cs typeface="Calibri"/>
              </a:rPr>
              <a:t>h(99,1)=(9+1)%15=0</a:t>
            </a:r>
            <a:endParaRPr sz="2000">
              <a:latin typeface="Calibri"/>
              <a:cs typeface="Calibri"/>
            </a:endParaRPr>
          </a:p>
          <a:p>
            <a:pPr marL="50800">
              <a:lnSpc>
                <a:spcPct val="100000"/>
              </a:lnSpc>
              <a:spcBef>
                <a:spcPts val="720"/>
              </a:spcBef>
            </a:pPr>
            <a:r>
              <a:rPr sz="1500" spc="20" dirty="0">
                <a:solidFill>
                  <a:srgbClr val="93C500"/>
                </a:solidFill>
                <a:latin typeface="Wingdings 2"/>
                <a:cs typeface="Wingdings 2"/>
              </a:rPr>
              <a:t></a:t>
            </a:r>
            <a:r>
              <a:rPr sz="1500" spc="400" dirty="0">
                <a:solidFill>
                  <a:srgbClr val="93C500"/>
                </a:solidFill>
                <a:latin typeface="Times New Roman"/>
                <a:cs typeface="Times New Roman"/>
              </a:rPr>
              <a:t> </a:t>
            </a:r>
            <a:r>
              <a:rPr sz="2000" dirty="0">
                <a:latin typeface="Calibri"/>
                <a:cs typeface="Calibri"/>
              </a:rPr>
              <a:t>h(99,2)=(9+2</a:t>
            </a:r>
            <a:r>
              <a:rPr sz="1950" baseline="25641" dirty="0">
                <a:latin typeface="Calibri"/>
                <a:cs typeface="Calibri"/>
              </a:rPr>
              <a:t>2</a:t>
            </a:r>
            <a:r>
              <a:rPr sz="2000" dirty="0">
                <a:latin typeface="Calibri"/>
                <a:cs typeface="Calibri"/>
              </a:rPr>
              <a:t>)%15=13%15=13</a:t>
            </a:r>
            <a:endParaRPr sz="2000">
              <a:latin typeface="Calibri"/>
              <a:cs typeface="Calibri"/>
            </a:endParaRPr>
          </a:p>
        </p:txBody>
      </p:sp>
      <p:sp>
        <p:nvSpPr>
          <p:cNvPr id="26" name="object 26"/>
          <p:cNvSpPr/>
          <p:nvPr/>
        </p:nvSpPr>
        <p:spPr>
          <a:xfrm>
            <a:off x="5867400" y="2426207"/>
            <a:ext cx="2371344" cy="3666744"/>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62</a:t>
            </a:r>
            <a:endParaRPr sz="1200">
              <a:latin typeface="Arial"/>
              <a:cs typeface="Arial"/>
            </a:endParaRPr>
          </a:p>
        </p:txBody>
      </p:sp>
    </p:spTree>
    <p:extLst>
      <p:ext uri="{BB962C8B-B14F-4D97-AF65-F5344CB8AC3E}">
        <p14:creationId xmlns:p14="http://schemas.microsoft.com/office/powerpoint/2010/main" val="3533816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76071" y="2530576"/>
            <a:ext cx="4733290" cy="1428115"/>
          </a:xfrm>
          <a:prstGeom prst="rect">
            <a:avLst/>
          </a:prstGeom>
        </p:spPr>
        <p:txBody>
          <a:bodyPr vert="horz" wrap="square" lIns="0" tIns="12700" rIns="0" bIns="0" rtlCol="0">
            <a:spAutoFit/>
          </a:bodyPr>
          <a:lstStyle/>
          <a:p>
            <a:pPr marL="285115" marR="5080"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29, 16, 14, 99, 127 </a:t>
            </a:r>
            <a:r>
              <a:rPr sz="2000" spc="-5" dirty="0">
                <a:latin typeface="Calibri"/>
                <a:cs typeface="Calibri"/>
              </a:rPr>
              <a:t>değerlerini hash  tablosuna </a:t>
            </a:r>
            <a:r>
              <a:rPr sz="2000" spc="-10" dirty="0">
                <a:latin typeface="Calibri"/>
                <a:cs typeface="Calibri"/>
              </a:rPr>
              <a:t>quadratic probing </a:t>
            </a:r>
            <a:r>
              <a:rPr sz="2000" spc="-5" dirty="0">
                <a:latin typeface="Calibri"/>
                <a:cs typeface="Calibri"/>
              </a:rPr>
              <a:t>metoduyla  </a:t>
            </a:r>
            <a:r>
              <a:rPr sz="2000" spc="-15" dirty="0">
                <a:latin typeface="Calibri"/>
                <a:cs typeface="Calibri"/>
              </a:rPr>
              <a:t>sırayla</a:t>
            </a:r>
            <a:r>
              <a:rPr sz="2000" spc="-5" dirty="0">
                <a:latin typeface="Calibri"/>
                <a:cs typeface="Calibri"/>
              </a:rPr>
              <a:t> yerleştiriniz.</a:t>
            </a:r>
            <a:endParaRPr sz="2000" dirty="0">
              <a:latin typeface="Calibri"/>
              <a:cs typeface="Calibri"/>
            </a:endParaRPr>
          </a:p>
          <a:p>
            <a:pPr marL="12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h(127) = 127 % 15=</a:t>
            </a:r>
            <a:r>
              <a:rPr sz="2000" spc="-80" dirty="0">
                <a:latin typeface="Calibri"/>
                <a:cs typeface="Calibri"/>
              </a:rPr>
              <a:t> </a:t>
            </a:r>
            <a:r>
              <a:rPr sz="2000" dirty="0">
                <a:latin typeface="Calibri"/>
                <a:cs typeface="Calibri"/>
              </a:rPr>
              <a:t>7</a:t>
            </a: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63</a:t>
            </a:r>
            <a:endParaRPr sz="1200">
              <a:latin typeface="Arial"/>
              <a:cs typeface="Arial"/>
            </a:endParaRPr>
          </a:p>
        </p:txBody>
      </p:sp>
      <p:pic>
        <p:nvPicPr>
          <p:cNvPr id="21" name="Resim 20" descr="metin, elektronik eşyalar içeren bir resim&#10;&#10;Açıklama otomatik olarak oluşturuldu">
            <a:extLst>
              <a:ext uri="{FF2B5EF4-FFF2-40B4-BE49-F238E27FC236}">
                <a16:creationId xmlns:a16="http://schemas.microsoft.com/office/drawing/2014/main" id="{4BB5022D-174D-F94E-C56A-DCA943955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283" y="2448306"/>
            <a:ext cx="2353055" cy="3658189"/>
          </a:xfrm>
          <a:prstGeom prst="rect">
            <a:avLst/>
          </a:prstGeom>
        </p:spPr>
      </p:pic>
    </p:spTree>
    <p:extLst>
      <p:ext uri="{BB962C8B-B14F-4D97-AF65-F5344CB8AC3E}">
        <p14:creationId xmlns:p14="http://schemas.microsoft.com/office/powerpoint/2010/main" val="6623773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414770"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(Quadratic</a:t>
            </a:r>
            <a:r>
              <a:rPr spc="125" dirty="0"/>
              <a:t> </a:t>
            </a:r>
            <a:r>
              <a:rPr spc="-10" dirty="0"/>
              <a:t>Probing)</a:t>
            </a:r>
          </a:p>
        </p:txBody>
      </p:sp>
      <p:sp>
        <p:nvSpPr>
          <p:cNvPr id="25" name="object 25"/>
          <p:cNvSpPr txBox="1"/>
          <p:nvPr/>
        </p:nvSpPr>
        <p:spPr>
          <a:xfrm>
            <a:off x="976071" y="2164207"/>
            <a:ext cx="7108825" cy="3257550"/>
          </a:xfrm>
          <a:prstGeom prst="rect">
            <a:avLst/>
          </a:prstGeom>
        </p:spPr>
        <p:txBody>
          <a:bodyPr vert="horz" wrap="square" lIns="0" tIns="13335" rIns="0" bIns="0" rtlCol="0">
            <a:spAutoFit/>
          </a:bodyPr>
          <a:lstStyle/>
          <a:p>
            <a:pPr marL="12700">
              <a:lnSpc>
                <a:spcPct val="100000"/>
              </a:lnSpc>
              <a:spcBef>
                <a:spcPts val="10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spc="-10" dirty="0">
                <a:latin typeface="Calibri"/>
                <a:cs typeface="Calibri"/>
              </a:rPr>
              <a:t>Quadratic </a:t>
            </a:r>
            <a:r>
              <a:rPr sz="2000" b="1" spc="-5" dirty="0">
                <a:latin typeface="Calibri"/>
                <a:cs typeface="Calibri"/>
              </a:rPr>
              <a:t>Probing metodunun </a:t>
            </a:r>
            <a:r>
              <a:rPr sz="2000" b="1" spc="-10" dirty="0">
                <a:latin typeface="Calibri"/>
                <a:cs typeface="Calibri"/>
              </a:rPr>
              <a:t>avantajları </a:t>
            </a:r>
            <a:r>
              <a:rPr sz="2000" b="1" dirty="0">
                <a:latin typeface="Calibri"/>
                <a:cs typeface="Calibri"/>
              </a:rPr>
              <a:t>/</a:t>
            </a:r>
            <a:r>
              <a:rPr sz="2000" b="1" spc="-60" dirty="0">
                <a:latin typeface="Calibri"/>
                <a:cs typeface="Calibri"/>
              </a:rPr>
              <a:t> </a:t>
            </a:r>
            <a:r>
              <a:rPr sz="2000" b="1" spc="-15" dirty="0">
                <a:latin typeface="Calibri"/>
                <a:cs typeface="Calibri"/>
              </a:rPr>
              <a:t>dezavantajları</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Anahtar değerlerini linear </a:t>
            </a:r>
            <a:r>
              <a:rPr sz="2000" spc="-10" dirty="0">
                <a:latin typeface="Calibri"/>
                <a:cs typeface="Calibri"/>
              </a:rPr>
              <a:t>probing </a:t>
            </a:r>
            <a:r>
              <a:rPr sz="2000" spc="-5" dirty="0">
                <a:latin typeface="Calibri"/>
                <a:cs typeface="Calibri"/>
              </a:rPr>
              <a:t>metoduna </a:t>
            </a:r>
            <a:r>
              <a:rPr sz="2000" spc="-15" dirty="0">
                <a:latin typeface="Calibri"/>
                <a:cs typeface="Calibri"/>
              </a:rPr>
              <a:t>göre </a:t>
            </a:r>
            <a:r>
              <a:rPr sz="2000" dirty="0">
                <a:latin typeface="Calibri"/>
                <a:cs typeface="Calibri"/>
              </a:rPr>
              <a:t>daha</a:t>
            </a:r>
            <a:r>
              <a:rPr sz="2000" spc="25" dirty="0">
                <a:latin typeface="Calibri"/>
                <a:cs typeface="Calibri"/>
              </a:rPr>
              <a:t> </a:t>
            </a:r>
            <a:r>
              <a:rPr sz="2000" dirty="0">
                <a:latin typeface="Calibri"/>
                <a:cs typeface="Calibri"/>
              </a:rPr>
              <a:t>düzgün</a:t>
            </a:r>
            <a:endParaRPr sz="2000">
              <a:latin typeface="Calibri"/>
              <a:cs typeface="Calibri"/>
            </a:endParaRPr>
          </a:p>
          <a:p>
            <a:pPr marL="285115">
              <a:lnSpc>
                <a:spcPct val="100000"/>
              </a:lnSpc>
              <a:spcBef>
                <a:spcPts val="240"/>
              </a:spcBef>
            </a:pPr>
            <a:r>
              <a:rPr sz="2000" spc="-30" dirty="0">
                <a:latin typeface="Calibri"/>
                <a:cs typeface="Calibri"/>
              </a:rPr>
              <a:t>dağıtır.</a:t>
            </a:r>
            <a:endParaRPr sz="2000">
              <a:latin typeface="Calibri"/>
              <a:cs typeface="Calibri"/>
            </a:endParaRPr>
          </a:p>
          <a:p>
            <a:pPr marL="285115" marR="208915"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40" dirty="0">
                <a:latin typeface="Calibri"/>
                <a:cs typeface="Calibri"/>
              </a:rPr>
              <a:t>Yeni </a:t>
            </a:r>
            <a:r>
              <a:rPr sz="2000" spc="-5" dirty="0">
                <a:latin typeface="Calibri"/>
                <a:cs typeface="Calibri"/>
              </a:rPr>
              <a:t>eleman eklemede tablo </a:t>
            </a:r>
            <a:r>
              <a:rPr sz="2000" dirty="0">
                <a:latin typeface="Calibri"/>
                <a:cs typeface="Calibri"/>
              </a:rPr>
              <a:t>boyutuna </a:t>
            </a:r>
            <a:r>
              <a:rPr sz="2000" spc="-15" dirty="0">
                <a:latin typeface="Calibri"/>
                <a:cs typeface="Calibri"/>
              </a:rPr>
              <a:t>dikkat </a:t>
            </a:r>
            <a:r>
              <a:rPr sz="2000" spc="-10" dirty="0">
                <a:latin typeface="Calibri"/>
                <a:cs typeface="Calibri"/>
              </a:rPr>
              <a:t>edilmezse sonsuza  kadar </a:t>
            </a:r>
            <a:r>
              <a:rPr sz="2000" spc="-5" dirty="0">
                <a:latin typeface="Calibri"/>
                <a:cs typeface="Calibri"/>
              </a:rPr>
              <a:t>çalışma riski</a:t>
            </a:r>
            <a:r>
              <a:rPr sz="2000" spc="30" dirty="0">
                <a:latin typeface="Calibri"/>
                <a:cs typeface="Calibri"/>
              </a:rPr>
              <a:t> </a:t>
            </a:r>
            <a:r>
              <a:rPr sz="2000" spc="-40" dirty="0">
                <a:latin typeface="Calibri"/>
                <a:cs typeface="Calibri"/>
              </a:rPr>
              <a:t>vardır.</a:t>
            </a:r>
            <a:endParaRPr sz="2000">
              <a:latin typeface="Calibri"/>
              <a:cs typeface="Calibri"/>
            </a:endParaRPr>
          </a:p>
          <a:p>
            <a:pPr marL="285115" marR="5080" indent="-273050">
              <a:lnSpc>
                <a:spcPct val="110000"/>
              </a:lnSpc>
              <a:spcBef>
                <a:spcPts val="48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 </a:t>
            </a:r>
            <a:r>
              <a:rPr sz="2000" dirty="0">
                <a:latin typeface="Calibri"/>
                <a:cs typeface="Calibri"/>
              </a:rPr>
              <a:t>Boyutu 16 (0-15) </a:t>
            </a:r>
            <a:r>
              <a:rPr sz="2000" spc="-5" dirty="0">
                <a:latin typeface="Calibri"/>
                <a:cs typeface="Calibri"/>
              </a:rPr>
              <a:t>olan bir tabloda </a:t>
            </a:r>
            <a:r>
              <a:rPr sz="2000" dirty="0">
                <a:latin typeface="Calibri"/>
                <a:cs typeface="Calibri"/>
              </a:rPr>
              <a:t>0, 1, 4 </a:t>
            </a:r>
            <a:r>
              <a:rPr sz="2000" spc="-20" dirty="0">
                <a:latin typeface="Calibri"/>
                <a:cs typeface="Calibri"/>
              </a:rPr>
              <a:t>ve </a:t>
            </a:r>
            <a:r>
              <a:rPr sz="2000" dirty="0">
                <a:latin typeface="Calibri"/>
                <a:cs typeface="Calibri"/>
              </a:rPr>
              <a:t>9 </a:t>
            </a:r>
            <a:r>
              <a:rPr sz="2000" spc="-10" dirty="0">
                <a:latin typeface="Calibri"/>
                <a:cs typeface="Calibri"/>
              </a:rPr>
              <a:t>pozisyanlarının  </a:t>
            </a:r>
            <a:r>
              <a:rPr sz="2000" spc="-5" dirty="0">
                <a:latin typeface="Calibri"/>
                <a:cs typeface="Calibri"/>
              </a:rPr>
              <a:t>dolu olduğu </a:t>
            </a:r>
            <a:r>
              <a:rPr sz="2000" dirty="0">
                <a:latin typeface="Calibri"/>
                <a:cs typeface="Calibri"/>
              </a:rPr>
              <a:t>durumda 16 </a:t>
            </a:r>
            <a:r>
              <a:rPr sz="2000" spc="-5" dirty="0">
                <a:latin typeface="Calibri"/>
                <a:cs typeface="Calibri"/>
              </a:rPr>
              <a:t>değerini eklemeye çalıştığımız </a:t>
            </a:r>
            <a:r>
              <a:rPr sz="2000" spc="-10" dirty="0">
                <a:latin typeface="Calibri"/>
                <a:cs typeface="Calibri"/>
              </a:rPr>
              <a:t>zaman  </a:t>
            </a:r>
            <a:r>
              <a:rPr sz="2000" spc="-5" dirty="0">
                <a:latin typeface="Calibri"/>
                <a:cs typeface="Calibri"/>
              </a:rPr>
              <a:t>sonsuz döngüye</a:t>
            </a:r>
            <a:r>
              <a:rPr sz="2000" spc="-45" dirty="0">
                <a:latin typeface="Calibri"/>
                <a:cs typeface="Calibri"/>
              </a:rPr>
              <a:t> </a:t>
            </a:r>
            <a:r>
              <a:rPr sz="2000" spc="-40" dirty="0">
                <a:latin typeface="Calibri"/>
                <a:cs typeface="Calibri"/>
              </a:rPr>
              <a:t>girer.</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64</a:t>
            </a:r>
            <a:endParaRPr sz="1200">
              <a:latin typeface="Arial"/>
              <a:cs typeface="Arial"/>
            </a:endParaRPr>
          </a:p>
        </p:txBody>
      </p:sp>
    </p:spTree>
    <p:extLst>
      <p:ext uri="{BB962C8B-B14F-4D97-AF65-F5344CB8AC3E}">
        <p14:creationId xmlns:p14="http://schemas.microsoft.com/office/powerpoint/2010/main" val="81573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dirty="0"/>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10504" y="785267"/>
            <a:ext cx="6983213" cy="890101"/>
          </a:xfrm>
          <a:prstGeom prst="rect">
            <a:avLst/>
          </a:prstGeom>
        </p:spPr>
        <p:txBody>
          <a:bodyPr vert="horz" wrap="square" lIns="0" tIns="12065" rIns="0" bIns="0" rtlCol="0" anchor="t">
            <a:spAutoFit/>
          </a:bodyPr>
          <a:lstStyle/>
          <a:p>
            <a:pPr marL="12700">
              <a:spcBef>
                <a:spcPts val="95"/>
              </a:spcBef>
            </a:pPr>
            <a:r>
              <a:rPr spc="-5" dirty="0" err="1"/>
              <a:t>Hash</a:t>
            </a:r>
            <a:r>
              <a:rPr spc="5" dirty="0"/>
              <a:t> </a:t>
            </a:r>
            <a:r>
              <a:rPr lang="tr-TR" spc="-10" dirty="0"/>
              <a:t>fonksiyonları </a:t>
            </a:r>
            <a:r>
              <a:rPr lang="tr-TR" spc="-5" dirty="0"/>
              <a:t>Çakışmanın</a:t>
            </a:r>
            <a:r>
              <a:rPr spc="-5" dirty="0"/>
              <a:t> </a:t>
            </a:r>
            <a:r>
              <a:rPr spc="-10" dirty="0"/>
              <a:t>giderilmesi</a:t>
            </a:r>
            <a:br>
              <a:rPr lang="tr-TR" spc="-10" dirty="0"/>
            </a:br>
            <a:r>
              <a:rPr spc="-5" dirty="0"/>
              <a:t>(</a:t>
            </a:r>
            <a:r>
              <a:rPr spc="-5" dirty="0" err="1"/>
              <a:t>Double</a:t>
            </a:r>
            <a:r>
              <a:rPr spc="105" dirty="0"/>
              <a:t> </a:t>
            </a:r>
            <a:r>
              <a:rPr lang="tr-TR" spc="-5" dirty="0" err="1"/>
              <a:t>Hashing</a:t>
            </a:r>
            <a:r>
              <a:rPr lang="tr-TR" spc="-5" dirty="0"/>
              <a:t>-İkili </a:t>
            </a:r>
            <a:r>
              <a:rPr lang="tr-TR" spc="-5" dirty="0" err="1"/>
              <a:t>Hashing</a:t>
            </a:r>
            <a:r>
              <a:rPr spc="-5" dirty="0"/>
              <a:t>)</a:t>
            </a:r>
            <a:endParaRPr lang="tr-TR"/>
          </a:p>
        </p:txBody>
      </p:sp>
      <p:sp>
        <p:nvSpPr>
          <p:cNvPr id="25" name="object 25"/>
          <p:cNvSpPr txBox="1"/>
          <p:nvPr/>
        </p:nvSpPr>
        <p:spPr>
          <a:xfrm>
            <a:off x="536639" y="1796503"/>
            <a:ext cx="8079392" cy="4326826"/>
          </a:xfrm>
          <a:prstGeom prst="rect">
            <a:avLst/>
          </a:prstGeom>
        </p:spPr>
        <p:txBody>
          <a:bodyPr vert="horz" wrap="square" lIns="0" tIns="12700" rIns="0" bIns="0" rtlCol="0" anchor="t">
            <a:spAutoFit/>
          </a:bodyPr>
          <a:lstStyle/>
          <a:p>
            <a:pPr marL="386715" marR="418465" indent="-273050">
              <a:lnSpc>
                <a:spcPct val="110000"/>
              </a:lnSpc>
              <a:spcBef>
                <a:spcPts val="1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Aynı pozisyona </a:t>
            </a:r>
            <a:r>
              <a:rPr sz="2000" spc="-5" dirty="0">
                <a:latin typeface="Calibri"/>
                <a:cs typeface="Calibri"/>
              </a:rPr>
              <a:t>gelen </a:t>
            </a:r>
            <a:r>
              <a:rPr sz="2000" spc="-5" dirty="0" err="1">
                <a:latin typeface="Calibri"/>
                <a:cs typeface="Calibri"/>
              </a:rPr>
              <a:t>ikinci</a:t>
            </a:r>
            <a:r>
              <a:rPr sz="2000" spc="-5" dirty="0">
                <a:latin typeface="Calibri"/>
                <a:cs typeface="Calibri"/>
              </a:rPr>
              <a:t> </a:t>
            </a:r>
            <a:r>
              <a:rPr sz="2000" spc="-15" dirty="0" err="1">
                <a:latin typeface="Calibri"/>
                <a:cs typeface="Calibri"/>
              </a:rPr>
              <a:t>kayıt</a:t>
            </a:r>
            <a:r>
              <a:rPr sz="2000" spc="-15" dirty="0">
                <a:latin typeface="Calibri"/>
                <a:cs typeface="Calibri"/>
              </a:rPr>
              <a:t> </a:t>
            </a:r>
            <a:r>
              <a:rPr sz="2000" dirty="0" err="1">
                <a:latin typeface="Calibri"/>
                <a:cs typeface="Calibri"/>
              </a:rPr>
              <a:t>için</a:t>
            </a:r>
            <a:r>
              <a:rPr sz="2000" dirty="0">
                <a:latin typeface="Calibri"/>
                <a:cs typeface="Calibri"/>
              </a:rPr>
              <a:t> </a:t>
            </a:r>
            <a:r>
              <a:rPr sz="2000" spc="-5" dirty="0" err="1">
                <a:latin typeface="Calibri"/>
                <a:cs typeface="Calibri"/>
              </a:rPr>
              <a:t>ikinci</a:t>
            </a:r>
            <a:r>
              <a:rPr sz="2000" spc="-5" dirty="0">
                <a:latin typeface="Calibri"/>
                <a:cs typeface="Calibri"/>
              </a:rPr>
              <a:t> </a:t>
            </a:r>
            <a:r>
              <a:rPr sz="2000" spc="-5" dirty="0" err="1">
                <a:latin typeface="Calibri"/>
                <a:cs typeface="Calibri"/>
              </a:rPr>
              <a:t>bir</a:t>
            </a:r>
            <a:r>
              <a:rPr sz="2000" spc="-5" dirty="0">
                <a:latin typeface="Calibri"/>
                <a:cs typeface="Calibri"/>
              </a:rPr>
              <a:t> hash </a:t>
            </a:r>
            <a:r>
              <a:rPr sz="2000" spc="-15" dirty="0" err="1">
                <a:latin typeface="Calibri"/>
                <a:cs typeface="Calibri"/>
              </a:rPr>
              <a:t>fonksiyonu</a:t>
            </a:r>
            <a:r>
              <a:rPr lang="tr-TR" sz="2000" spc="-15" dirty="0">
                <a:latin typeface="Calibri"/>
                <a:cs typeface="Calibri"/>
              </a:rPr>
              <a:t>  </a:t>
            </a:r>
            <a:r>
              <a:rPr sz="2000" spc="-25" dirty="0" err="1">
                <a:latin typeface="Calibri"/>
                <a:cs typeface="Calibri"/>
              </a:rPr>
              <a:t>kullanılır</a:t>
            </a:r>
            <a:r>
              <a:rPr sz="2000" spc="-25" dirty="0">
                <a:latin typeface="Calibri"/>
                <a:cs typeface="Calibri"/>
              </a:rPr>
              <a:t>.</a:t>
            </a:r>
            <a:endParaRPr sz="2000">
              <a:latin typeface="Calibri"/>
              <a:cs typeface="Calibri"/>
            </a:endParaRP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İkinci hash </a:t>
            </a:r>
            <a:r>
              <a:rPr sz="2000" spc="-15" dirty="0">
                <a:latin typeface="Calibri"/>
                <a:cs typeface="Calibri"/>
              </a:rPr>
              <a:t>fonksiyonu </a:t>
            </a:r>
            <a:r>
              <a:rPr sz="2000" dirty="0">
                <a:latin typeface="Calibri"/>
                <a:cs typeface="Calibri"/>
              </a:rPr>
              <a:t>0 </a:t>
            </a:r>
            <a:r>
              <a:rPr sz="2000" spc="-5" dirty="0">
                <a:latin typeface="Calibri"/>
                <a:cs typeface="Calibri"/>
              </a:rPr>
              <a:t>değerini</a:t>
            </a:r>
            <a:r>
              <a:rPr sz="2000" spc="-50" dirty="0">
                <a:latin typeface="Calibri"/>
                <a:cs typeface="Calibri"/>
              </a:rPr>
              <a:t> </a:t>
            </a:r>
            <a:r>
              <a:rPr sz="2000" dirty="0">
                <a:latin typeface="Calibri"/>
                <a:cs typeface="Calibri"/>
              </a:rPr>
              <a:t>alamaz.</a:t>
            </a:r>
            <a:endParaRPr sz="2000">
              <a:latin typeface="Calibri"/>
              <a:cs typeface="Calibri"/>
            </a:endParaRP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En </a:t>
            </a:r>
            <a:r>
              <a:rPr sz="2000" spc="-5" dirty="0">
                <a:latin typeface="Calibri"/>
                <a:cs typeface="Calibri"/>
              </a:rPr>
              <a:t>çok kullanılan</a:t>
            </a:r>
            <a:r>
              <a:rPr sz="2000" spc="-40" dirty="0">
                <a:latin typeface="Calibri"/>
                <a:cs typeface="Calibri"/>
              </a:rPr>
              <a:t> </a:t>
            </a:r>
            <a:r>
              <a:rPr sz="2000" spc="-10" dirty="0">
                <a:latin typeface="Calibri"/>
                <a:cs typeface="Calibri"/>
              </a:rPr>
              <a:t>fonksiyon:</a:t>
            </a:r>
            <a:endParaRPr sz="2000">
              <a:latin typeface="Calibri"/>
              <a:cs typeface="Calibri"/>
            </a:endParaRP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hash(x) = (hash</a:t>
            </a:r>
            <a:r>
              <a:rPr sz="1950" b="1" baseline="-21367" dirty="0">
                <a:latin typeface="Calibri"/>
                <a:cs typeface="Calibri"/>
              </a:rPr>
              <a:t>1</a:t>
            </a:r>
            <a:r>
              <a:rPr sz="2000" b="1" dirty="0">
                <a:latin typeface="Calibri"/>
                <a:cs typeface="Calibri"/>
              </a:rPr>
              <a:t>(x) + i * hash</a:t>
            </a:r>
            <a:r>
              <a:rPr sz="2100" b="1" baseline="-19841" dirty="0">
                <a:latin typeface="Calibri"/>
                <a:cs typeface="Calibri"/>
              </a:rPr>
              <a:t>2</a:t>
            </a:r>
            <a:r>
              <a:rPr sz="2000" b="1" dirty="0">
                <a:latin typeface="Calibri"/>
                <a:cs typeface="Calibri"/>
              </a:rPr>
              <a:t>(x)) %</a:t>
            </a:r>
            <a:r>
              <a:rPr sz="2000" b="1" spc="-55" dirty="0">
                <a:latin typeface="Calibri"/>
                <a:cs typeface="Calibri"/>
              </a:rPr>
              <a:t> </a:t>
            </a:r>
            <a:r>
              <a:rPr sz="2000" b="1" dirty="0">
                <a:latin typeface="Calibri"/>
                <a:cs typeface="Calibri"/>
              </a:rPr>
              <a:t>m</a:t>
            </a:r>
            <a:endParaRPr sz="2000">
              <a:latin typeface="Calibri"/>
              <a:cs typeface="Calibri"/>
            </a:endParaRP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a:t>
            </a:r>
            <a:r>
              <a:rPr sz="2100" b="1" baseline="-19841" dirty="0">
                <a:latin typeface="Calibri"/>
                <a:cs typeface="Calibri"/>
              </a:rPr>
              <a:t>2</a:t>
            </a:r>
            <a:r>
              <a:rPr sz="2000" b="1" dirty="0">
                <a:latin typeface="Calibri"/>
                <a:cs typeface="Calibri"/>
              </a:rPr>
              <a:t>(x)= R − ( x % R </a:t>
            </a:r>
            <a:r>
              <a:rPr sz="2000" b="1" spc="-5" dirty="0">
                <a:latin typeface="Calibri"/>
                <a:cs typeface="Calibri"/>
              </a:rPr>
              <a:t>)</a:t>
            </a:r>
            <a:r>
              <a:rPr sz="2000" spc="-5" dirty="0">
                <a:latin typeface="Calibri"/>
                <a:cs typeface="Calibri"/>
              </a:rPr>
              <a:t>, </a:t>
            </a:r>
            <a:r>
              <a:rPr sz="2000" dirty="0">
                <a:latin typeface="Calibri"/>
                <a:cs typeface="Calibri"/>
              </a:rPr>
              <a:t>R &lt; m, R: asal </a:t>
            </a:r>
            <a:r>
              <a:rPr sz="2000" spc="-15" dirty="0">
                <a:latin typeface="Calibri"/>
                <a:cs typeface="Calibri"/>
              </a:rPr>
              <a:t>(veya </a:t>
            </a:r>
            <a:r>
              <a:rPr sz="2000" dirty="0">
                <a:latin typeface="Calibri"/>
                <a:cs typeface="Calibri"/>
              </a:rPr>
              <a:t>m </a:t>
            </a:r>
            <a:r>
              <a:rPr sz="2000" spc="-5" dirty="0">
                <a:latin typeface="Calibri"/>
                <a:cs typeface="Calibri"/>
              </a:rPr>
              <a:t>ile aralarında</a:t>
            </a:r>
            <a:r>
              <a:rPr sz="2000" spc="-20" dirty="0">
                <a:latin typeface="Calibri"/>
                <a:cs typeface="Calibri"/>
              </a:rPr>
              <a:t> </a:t>
            </a:r>
            <a:r>
              <a:rPr sz="2000" spc="-5" dirty="0">
                <a:latin typeface="Calibri"/>
                <a:cs typeface="Calibri"/>
              </a:rPr>
              <a:t>asal)</a:t>
            </a:r>
            <a:endParaRPr sz="2000">
              <a:latin typeface="Calibri"/>
              <a:cs typeface="Calibri"/>
            </a:endParaRPr>
          </a:p>
          <a:p>
            <a:pPr marL="114300">
              <a:spcBef>
                <a:spcPts val="720"/>
              </a:spcBef>
            </a:pPr>
            <a:endParaRPr lang="tr-TR" sz="2000" spc="-5" dirty="0">
              <a:solidFill>
                <a:srgbClr val="000000"/>
              </a:solidFill>
              <a:latin typeface="Calibri"/>
              <a:cs typeface="Calibri"/>
            </a:endParaRPr>
          </a:p>
          <a:p>
            <a:pPr marL="114300">
              <a:spcBef>
                <a:spcPts val="720"/>
              </a:spcBef>
            </a:pPr>
            <a:r>
              <a:rPr lang="tr-TR" sz="2000" spc="-5" dirty="0">
                <a:solidFill>
                  <a:srgbClr val="000000"/>
                </a:solidFill>
                <a:latin typeface="Calibri"/>
                <a:cs typeface="Calibri"/>
              </a:rPr>
              <a:t>Pozisyon şu şekilde bulunur:</a:t>
            </a: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hash(x) =</a:t>
            </a:r>
            <a:r>
              <a:rPr sz="2000" b="1" spc="-20" dirty="0">
                <a:latin typeface="Calibri"/>
                <a:cs typeface="Calibri"/>
              </a:rPr>
              <a:t> </a:t>
            </a:r>
            <a:r>
              <a:rPr sz="2000" b="1" dirty="0">
                <a:latin typeface="Calibri"/>
                <a:cs typeface="Calibri"/>
              </a:rPr>
              <a:t>hash</a:t>
            </a:r>
            <a:r>
              <a:rPr sz="2100" b="1" baseline="-19841" dirty="0">
                <a:latin typeface="Calibri"/>
                <a:cs typeface="Calibri"/>
              </a:rPr>
              <a:t>1</a:t>
            </a:r>
            <a:r>
              <a:rPr sz="2000" b="1" dirty="0">
                <a:latin typeface="Calibri"/>
                <a:cs typeface="Calibri"/>
              </a:rPr>
              <a:t>(x)</a:t>
            </a:r>
            <a:endParaRPr sz="2000">
              <a:latin typeface="Calibri"/>
              <a:cs typeface="Calibri"/>
            </a:endParaRPr>
          </a:p>
          <a:p>
            <a:pPr marL="1143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hash(x) = (hash</a:t>
            </a:r>
            <a:r>
              <a:rPr sz="2100" b="1" baseline="-19841" dirty="0">
                <a:latin typeface="Calibri"/>
                <a:cs typeface="Calibri"/>
              </a:rPr>
              <a:t>1</a:t>
            </a:r>
            <a:r>
              <a:rPr sz="2000" b="1" dirty="0">
                <a:latin typeface="Calibri"/>
                <a:cs typeface="Calibri"/>
              </a:rPr>
              <a:t>(x) + 1 * hash</a:t>
            </a:r>
            <a:r>
              <a:rPr sz="2100" b="1" baseline="-19841" dirty="0">
                <a:latin typeface="Calibri"/>
                <a:cs typeface="Calibri"/>
              </a:rPr>
              <a:t>2</a:t>
            </a:r>
            <a:r>
              <a:rPr sz="2000" b="1" dirty="0">
                <a:latin typeface="Calibri"/>
                <a:cs typeface="Calibri"/>
              </a:rPr>
              <a:t>(x)) %</a:t>
            </a:r>
            <a:r>
              <a:rPr sz="2000" b="1" spc="-90" dirty="0">
                <a:latin typeface="Calibri"/>
                <a:cs typeface="Calibri"/>
              </a:rPr>
              <a:t> </a:t>
            </a:r>
            <a:r>
              <a:rPr sz="2000" b="1" spc="5" dirty="0">
                <a:latin typeface="Calibri"/>
                <a:cs typeface="Calibri"/>
              </a:rPr>
              <a:t>m</a:t>
            </a:r>
            <a:endParaRPr sz="2000">
              <a:latin typeface="Calibri"/>
              <a:cs typeface="Calibri"/>
            </a:endParaRPr>
          </a:p>
          <a:p>
            <a:pPr marL="114300">
              <a:lnSpc>
                <a:spcPct val="100000"/>
              </a:lnSpc>
              <a:spcBef>
                <a:spcPts val="72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hash(x) = (hash</a:t>
            </a:r>
            <a:r>
              <a:rPr sz="2100" b="1" baseline="-19841" dirty="0">
                <a:latin typeface="Calibri"/>
                <a:cs typeface="Calibri"/>
              </a:rPr>
              <a:t>1</a:t>
            </a:r>
            <a:r>
              <a:rPr sz="2000" b="1" dirty="0">
                <a:latin typeface="Calibri"/>
                <a:cs typeface="Calibri"/>
              </a:rPr>
              <a:t>(x) + 2 * hash</a:t>
            </a:r>
            <a:r>
              <a:rPr sz="2100" b="1" baseline="-19841" dirty="0">
                <a:latin typeface="Calibri"/>
                <a:cs typeface="Calibri"/>
              </a:rPr>
              <a:t>2</a:t>
            </a:r>
            <a:r>
              <a:rPr sz="2000" b="1" dirty="0">
                <a:latin typeface="Calibri"/>
                <a:cs typeface="Calibri"/>
              </a:rPr>
              <a:t>(x)) %</a:t>
            </a:r>
            <a:r>
              <a:rPr sz="2000" b="1" spc="-85" dirty="0">
                <a:latin typeface="Calibri"/>
                <a:cs typeface="Calibri"/>
              </a:rPr>
              <a:t> </a:t>
            </a:r>
            <a:r>
              <a:rPr sz="2000" b="1" dirty="0">
                <a:latin typeface="Calibri"/>
                <a:cs typeface="Calibri"/>
              </a:rPr>
              <a:t>m</a:t>
            </a:r>
            <a:endParaRPr sz="2000">
              <a:latin typeface="Calibri"/>
              <a:cs typeface="Calibri"/>
            </a:endParaRPr>
          </a:p>
          <a:p>
            <a:pPr marL="114300">
              <a:lnSpc>
                <a:spcPct val="100000"/>
              </a:lnSpc>
              <a:spcBef>
                <a:spcPts val="71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hash(x) = (hash</a:t>
            </a:r>
            <a:r>
              <a:rPr sz="2100" b="1" baseline="-19841" dirty="0">
                <a:latin typeface="Calibri"/>
                <a:cs typeface="Calibri"/>
              </a:rPr>
              <a:t>1</a:t>
            </a:r>
            <a:r>
              <a:rPr sz="2000" b="1" dirty="0">
                <a:latin typeface="Calibri"/>
                <a:cs typeface="Calibri"/>
              </a:rPr>
              <a:t>(x) + 3 * hash</a:t>
            </a:r>
            <a:r>
              <a:rPr sz="2100" b="1" baseline="-19841" dirty="0">
                <a:latin typeface="Calibri"/>
                <a:cs typeface="Calibri"/>
              </a:rPr>
              <a:t>2</a:t>
            </a:r>
            <a:r>
              <a:rPr sz="2000" b="1" dirty="0">
                <a:latin typeface="Calibri"/>
                <a:cs typeface="Calibri"/>
              </a:rPr>
              <a:t>(x)) %</a:t>
            </a:r>
            <a:r>
              <a:rPr sz="2000" b="1" spc="-85" dirty="0">
                <a:latin typeface="Calibri"/>
                <a:cs typeface="Calibri"/>
              </a:rPr>
              <a:t> </a:t>
            </a:r>
            <a:r>
              <a:rPr sz="2000" b="1" dirty="0">
                <a:latin typeface="Calibri"/>
                <a:cs typeface="Calibri"/>
              </a:rPr>
              <a:t>m</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65</a:t>
            </a:r>
            <a:endParaRPr sz="1200">
              <a:latin typeface="Arial"/>
              <a:cs typeface="Arial"/>
            </a:endParaRPr>
          </a:p>
        </p:txBody>
      </p:sp>
    </p:spTree>
    <p:extLst>
      <p:ext uri="{BB962C8B-B14F-4D97-AF65-F5344CB8AC3E}">
        <p14:creationId xmlns:p14="http://schemas.microsoft.com/office/powerpoint/2010/main" val="11961220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059805"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a:t>
            </a:r>
            <a:r>
              <a:rPr spc="-5" dirty="0"/>
              <a:t>(Double</a:t>
            </a:r>
            <a:r>
              <a:rPr spc="105" dirty="0"/>
              <a:t> </a:t>
            </a:r>
            <a:r>
              <a:rPr spc="-5" dirty="0"/>
              <a:t>Hashing)</a:t>
            </a:r>
          </a:p>
        </p:txBody>
      </p:sp>
      <p:sp>
        <p:nvSpPr>
          <p:cNvPr id="25" name="object 25"/>
          <p:cNvSpPr txBox="1"/>
          <p:nvPr/>
        </p:nvSpPr>
        <p:spPr>
          <a:xfrm>
            <a:off x="849071" y="2073376"/>
            <a:ext cx="4900295" cy="3592195"/>
          </a:xfrm>
          <a:prstGeom prst="rect">
            <a:avLst/>
          </a:prstGeom>
        </p:spPr>
        <p:txBody>
          <a:bodyPr vert="horz" wrap="square" lIns="0" tIns="104140" rIns="0" bIns="0" rtlCol="0">
            <a:spAutoFit/>
          </a:bodyPr>
          <a:lstStyle/>
          <a:p>
            <a:pPr marL="139700">
              <a:lnSpc>
                <a:spcPct val="100000"/>
              </a:lnSpc>
              <a:spcBef>
                <a:spcPts val="8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Örnek: </a:t>
            </a:r>
            <a:r>
              <a:rPr sz="2000" dirty="0">
                <a:latin typeface="Calibri"/>
                <a:cs typeface="Calibri"/>
              </a:rPr>
              <a:t>65 </a:t>
            </a:r>
            <a:r>
              <a:rPr sz="2000" spc="-5" dirty="0">
                <a:latin typeface="Calibri"/>
                <a:cs typeface="Calibri"/>
              </a:rPr>
              <a:t>değerinin</a:t>
            </a:r>
            <a:r>
              <a:rPr sz="2000" spc="-35" dirty="0">
                <a:latin typeface="Calibri"/>
                <a:cs typeface="Calibri"/>
              </a:rPr>
              <a:t> </a:t>
            </a:r>
            <a:r>
              <a:rPr sz="2000" spc="-5" dirty="0">
                <a:latin typeface="Calibri"/>
                <a:cs typeface="Calibri"/>
              </a:rPr>
              <a:t>eklenmesi</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hash</a:t>
            </a:r>
            <a:r>
              <a:rPr sz="2100" spc="-7" baseline="-19841" dirty="0">
                <a:latin typeface="Calibri"/>
                <a:cs typeface="Calibri"/>
              </a:rPr>
              <a:t>1</a:t>
            </a:r>
            <a:r>
              <a:rPr sz="2000" spc="-5" dirty="0">
                <a:latin typeface="Calibri"/>
                <a:cs typeface="Calibri"/>
              </a:rPr>
              <a:t>(x)= </a:t>
            </a:r>
            <a:r>
              <a:rPr sz="2000" dirty="0">
                <a:latin typeface="Calibri"/>
                <a:cs typeface="Calibri"/>
              </a:rPr>
              <a:t>x %</a:t>
            </a:r>
            <a:r>
              <a:rPr sz="2000" spc="-15" dirty="0">
                <a:latin typeface="Calibri"/>
                <a:cs typeface="Calibri"/>
              </a:rPr>
              <a:t> </a:t>
            </a:r>
            <a:r>
              <a:rPr sz="2000" dirty="0">
                <a:latin typeface="Calibri"/>
                <a:cs typeface="Calibri"/>
              </a:rPr>
              <a:t>15</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a:t>
            </a:r>
            <a:r>
              <a:rPr sz="2100" baseline="-19841" dirty="0">
                <a:latin typeface="Calibri"/>
                <a:cs typeface="Calibri"/>
              </a:rPr>
              <a:t>2</a:t>
            </a:r>
            <a:r>
              <a:rPr sz="2000" dirty="0">
                <a:latin typeface="Calibri"/>
                <a:cs typeface="Calibri"/>
              </a:rPr>
              <a:t>(x)=11 − ( x % 11</a:t>
            </a:r>
            <a:r>
              <a:rPr sz="2000" spc="-55" dirty="0">
                <a:latin typeface="Calibri"/>
                <a:cs typeface="Calibri"/>
              </a:rPr>
              <a:t> </a:t>
            </a:r>
            <a:r>
              <a:rPr sz="2000" dirty="0">
                <a:latin typeface="Calibri"/>
                <a:cs typeface="Calibri"/>
              </a:rPr>
              <a:t>)</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hash(65) </a:t>
            </a:r>
            <a:r>
              <a:rPr sz="2000" dirty="0">
                <a:latin typeface="Calibri"/>
                <a:cs typeface="Calibri"/>
              </a:rPr>
              <a:t>=</a:t>
            </a:r>
            <a:r>
              <a:rPr sz="2000" spc="-15" dirty="0">
                <a:latin typeface="Calibri"/>
                <a:cs typeface="Calibri"/>
              </a:rPr>
              <a:t> </a:t>
            </a:r>
            <a:r>
              <a:rPr sz="2000" dirty="0">
                <a:latin typeface="Calibri"/>
                <a:cs typeface="Calibri"/>
              </a:rPr>
              <a:t>hash</a:t>
            </a:r>
            <a:r>
              <a:rPr sz="2100" baseline="-19841" dirty="0">
                <a:latin typeface="Calibri"/>
                <a:cs typeface="Calibri"/>
              </a:rPr>
              <a:t>1</a:t>
            </a:r>
            <a:r>
              <a:rPr sz="2000" dirty="0">
                <a:latin typeface="Calibri"/>
                <a:cs typeface="Calibri"/>
              </a:rPr>
              <a:t>(65)</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hash(65,0) </a:t>
            </a:r>
            <a:r>
              <a:rPr sz="2000" spc="-5" dirty="0">
                <a:latin typeface="Calibri"/>
                <a:cs typeface="Calibri"/>
              </a:rPr>
              <a:t>=5</a:t>
            </a:r>
            <a:r>
              <a:rPr sz="2000" spc="-55" dirty="0">
                <a:latin typeface="Calibri"/>
                <a:cs typeface="Calibri"/>
              </a:rPr>
              <a:t> </a:t>
            </a:r>
            <a:r>
              <a:rPr sz="2000" spc="-5" dirty="0">
                <a:latin typeface="Calibri"/>
                <a:cs typeface="Calibri"/>
              </a:rPr>
              <a:t>dolu</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hash(65,1) = (hash</a:t>
            </a:r>
            <a:r>
              <a:rPr sz="2100" baseline="-19841" dirty="0">
                <a:latin typeface="Calibri"/>
                <a:cs typeface="Calibri"/>
              </a:rPr>
              <a:t>1</a:t>
            </a:r>
            <a:r>
              <a:rPr sz="2000" dirty="0">
                <a:latin typeface="Calibri"/>
                <a:cs typeface="Calibri"/>
              </a:rPr>
              <a:t>(5) + 1 *</a:t>
            </a:r>
            <a:r>
              <a:rPr sz="2000" spc="-55" dirty="0">
                <a:latin typeface="Calibri"/>
                <a:cs typeface="Calibri"/>
              </a:rPr>
              <a:t> </a:t>
            </a:r>
            <a:r>
              <a:rPr sz="2000" spc="-5" dirty="0">
                <a:latin typeface="Calibri"/>
                <a:cs typeface="Calibri"/>
              </a:rPr>
              <a:t>hash</a:t>
            </a:r>
            <a:r>
              <a:rPr sz="2100" spc="-7" baseline="-19841" dirty="0">
                <a:latin typeface="Calibri"/>
                <a:cs typeface="Calibri"/>
              </a:rPr>
              <a:t>2</a:t>
            </a:r>
            <a:r>
              <a:rPr sz="2000" spc="-5" dirty="0">
                <a:latin typeface="Calibri"/>
                <a:cs typeface="Calibri"/>
              </a:rPr>
              <a:t>(65))%15</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hash(65,1) </a:t>
            </a:r>
            <a:r>
              <a:rPr sz="2000" spc="-5" dirty="0">
                <a:latin typeface="Calibri"/>
                <a:cs typeface="Calibri"/>
              </a:rPr>
              <a:t>=(5</a:t>
            </a:r>
            <a:r>
              <a:rPr sz="2000" spc="-50" dirty="0">
                <a:latin typeface="Calibri"/>
                <a:cs typeface="Calibri"/>
              </a:rPr>
              <a:t> </a:t>
            </a:r>
            <a:r>
              <a:rPr sz="2000" dirty="0">
                <a:latin typeface="Calibri"/>
                <a:cs typeface="Calibri"/>
              </a:rPr>
              <a:t>+(11-10))%15=6</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hash(65,2) = </a:t>
            </a:r>
            <a:r>
              <a:rPr sz="2000" spc="-5" dirty="0">
                <a:latin typeface="Calibri"/>
                <a:cs typeface="Calibri"/>
              </a:rPr>
              <a:t>(hash</a:t>
            </a:r>
            <a:r>
              <a:rPr sz="2100" spc="-7" baseline="-19841" dirty="0">
                <a:latin typeface="Calibri"/>
                <a:cs typeface="Calibri"/>
              </a:rPr>
              <a:t>1</a:t>
            </a:r>
            <a:r>
              <a:rPr sz="2000" spc="-5" dirty="0">
                <a:latin typeface="Calibri"/>
                <a:cs typeface="Calibri"/>
              </a:rPr>
              <a:t>(5) </a:t>
            </a:r>
            <a:r>
              <a:rPr sz="2000" dirty="0">
                <a:latin typeface="Calibri"/>
                <a:cs typeface="Calibri"/>
              </a:rPr>
              <a:t>+ 2 *</a:t>
            </a:r>
            <a:r>
              <a:rPr sz="2000" spc="-20" dirty="0">
                <a:latin typeface="Calibri"/>
                <a:cs typeface="Calibri"/>
              </a:rPr>
              <a:t> </a:t>
            </a:r>
            <a:r>
              <a:rPr sz="2000" spc="-5" dirty="0">
                <a:latin typeface="Calibri"/>
                <a:cs typeface="Calibri"/>
              </a:rPr>
              <a:t>hash</a:t>
            </a:r>
            <a:r>
              <a:rPr sz="2100" spc="-7" baseline="-19841" dirty="0">
                <a:latin typeface="Calibri"/>
                <a:cs typeface="Calibri"/>
              </a:rPr>
              <a:t>2</a:t>
            </a:r>
            <a:r>
              <a:rPr sz="2000" spc="-5" dirty="0">
                <a:latin typeface="Calibri"/>
                <a:cs typeface="Calibri"/>
              </a:rPr>
              <a:t>(65))%15</a:t>
            </a:r>
            <a:endParaRPr sz="2000">
              <a:latin typeface="Calibri"/>
              <a:cs typeface="Calibri"/>
            </a:endParaRPr>
          </a:p>
          <a:p>
            <a:pPr marL="139700">
              <a:lnSpc>
                <a:spcPct val="100000"/>
              </a:lnSpc>
              <a:spcBef>
                <a:spcPts val="72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dirty="0">
                <a:latin typeface="Calibri"/>
                <a:cs typeface="Calibri"/>
              </a:rPr>
              <a:t>hash(65,2) </a:t>
            </a:r>
            <a:r>
              <a:rPr sz="2000" spc="-5" dirty="0">
                <a:latin typeface="Calibri"/>
                <a:cs typeface="Calibri"/>
              </a:rPr>
              <a:t>=(5</a:t>
            </a:r>
            <a:r>
              <a:rPr sz="2000" spc="-50" dirty="0">
                <a:latin typeface="Calibri"/>
                <a:cs typeface="Calibri"/>
              </a:rPr>
              <a:t> </a:t>
            </a:r>
            <a:r>
              <a:rPr sz="2000" dirty="0">
                <a:latin typeface="Calibri"/>
                <a:cs typeface="Calibri"/>
              </a:rPr>
              <a:t>+2)%15=7</a:t>
            </a:r>
            <a:endParaRPr sz="2000">
              <a:latin typeface="Calibri"/>
              <a:cs typeface="Calibri"/>
            </a:endParaRPr>
          </a:p>
        </p:txBody>
      </p:sp>
      <p:sp>
        <p:nvSpPr>
          <p:cNvPr id="26" name="object 26"/>
          <p:cNvSpPr/>
          <p:nvPr/>
        </p:nvSpPr>
        <p:spPr>
          <a:xfrm>
            <a:off x="5679947" y="2276855"/>
            <a:ext cx="2276855" cy="3637788"/>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66</a:t>
            </a:r>
            <a:endParaRPr sz="1200">
              <a:latin typeface="Arial"/>
              <a:cs typeface="Arial"/>
            </a:endParaRPr>
          </a:p>
        </p:txBody>
      </p:sp>
    </p:spTree>
    <p:extLst>
      <p:ext uri="{BB962C8B-B14F-4D97-AF65-F5344CB8AC3E}">
        <p14:creationId xmlns:p14="http://schemas.microsoft.com/office/powerpoint/2010/main" val="26357859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6059805" cy="87884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 dirty="0"/>
              <a:t> </a:t>
            </a:r>
            <a:r>
              <a:rPr spc="-10" dirty="0"/>
              <a:t>fonksiyonları</a:t>
            </a:r>
          </a:p>
          <a:p>
            <a:pPr marL="12700">
              <a:lnSpc>
                <a:spcPct val="100000"/>
              </a:lnSpc>
            </a:pPr>
            <a:r>
              <a:rPr spc="-5" dirty="0"/>
              <a:t>Çakışmanın </a:t>
            </a:r>
            <a:r>
              <a:rPr spc="-10" dirty="0"/>
              <a:t>giderilmesi </a:t>
            </a:r>
            <a:r>
              <a:rPr spc="-5" dirty="0"/>
              <a:t>(Double</a:t>
            </a:r>
            <a:r>
              <a:rPr spc="105" dirty="0"/>
              <a:t> </a:t>
            </a:r>
            <a:r>
              <a:rPr spc="-5" dirty="0"/>
              <a:t>Hashing)</a:t>
            </a:r>
          </a:p>
        </p:txBody>
      </p:sp>
      <p:sp>
        <p:nvSpPr>
          <p:cNvPr id="25" name="object 25"/>
          <p:cNvSpPr txBox="1"/>
          <p:nvPr/>
        </p:nvSpPr>
        <p:spPr>
          <a:xfrm>
            <a:off x="976071" y="2164207"/>
            <a:ext cx="6884670" cy="2586990"/>
          </a:xfrm>
          <a:prstGeom prst="rect">
            <a:avLst/>
          </a:prstGeom>
        </p:spPr>
        <p:txBody>
          <a:bodyPr vert="horz" wrap="square" lIns="0" tIns="13335" rIns="0" bIns="0" rtlCol="0">
            <a:spAutoFit/>
          </a:bodyPr>
          <a:lstStyle/>
          <a:p>
            <a:pPr marL="12700">
              <a:lnSpc>
                <a:spcPct val="100000"/>
              </a:lnSpc>
              <a:spcBef>
                <a:spcPts val="105"/>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b="1" dirty="0">
                <a:latin typeface="Calibri"/>
                <a:cs typeface="Calibri"/>
              </a:rPr>
              <a:t>Double Hashing </a:t>
            </a:r>
            <a:r>
              <a:rPr sz="2000" b="1" spc="-5" dirty="0">
                <a:latin typeface="Calibri"/>
                <a:cs typeface="Calibri"/>
              </a:rPr>
              <a:t>metodunun </a:t>
            </a:r>
            <a:r>
              <a:rPr sz="2000" b="1" spc="-10" dirty="0">
                <a:latin typeface="Calibri"/>
                <a:cs typeface="Calibri"/>
              </a:rPr>
              <a:t>avantajları </a:t>
            </a:r>
            <a:r>
              <a:rPr sz="2000" b="1" dirty="0">
                <a:latin typeface="Calibri"/>
                <a:cs typeface="Calibri"/>
              </a:rPr>
              <a:t>/</a:t>
            </a:r>
            <a:r>
              <a:rPr sz="2000" b="1" spc="-75" dirty="0">
                <a:latin typeface="Calibri"/>
                <a:cs typeface="Calibri"/>
              </a:rPr>
              <a:t> </a:t>
            </a:r>
            <a:r>
              <a:rPr sz="2000" b="1" spc="-15" dirty="0">
                <a:latin typeface="Calibri"/>
                <a:cs typeface="Calibri"/>
              </a:rPr>
              <a:t>dezavantajları</a:t>
            </a:r>
            <a:endParaRPr sz="2000">
              <a:latin typeface="Calibri"/>
              <a:cs typeface="Calibri"/>
            </a:endParaRPr>
          </a:p>
          <a:p>
            <a:pPr>
              <a:lnSpc>
                <a:spcPct val="100000"/>
              </a:lnSpc>
            </a:pPr>
            <a:endParaRPr sz="2000">
              <a:latin typeface="Times New Roman"/>
              <a:cs typeface="Times New Roman"/>
            </a:endParaRPr>
          </a:p>
          <a:p>
            <a:pPr marL="12700">
              <a:lnSpc>
                <a:spcPct val="100000"/>
              </a:lnSpc>
              <a:spcBef>
                <a:spcPts val="154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5" dirty="0">
                <a:latin typeface="Calibri"/>
                <a:cs typeface="Calibri"/>
              </a:rPr>
              <a:t>Anahtar değerlerini linear </a:t>
            </a:r>
            <a:r>
              <a:rPr sz="2000" spc="-10" dirty="0">
                <a:latin typeface="Calibri"/>
                <a:cs typeface="Calibri"/>
              </a:rPr>
              <a:t>probing </a:t>
            </a:r>
            <a:r>
              <a:rPr sz="2000" spc="-5" dirty="0">
                <a:latin typeface="Calibri"/>
                <a:cs typeface="Calibri"/>
              </a:rPr>
              <a:t>metoduna </a:t>
            </a:r>
            <a:r>
              <a:rPr sz="2000" spc="-15" dirty="0">
                <a:latin typeface="Calibri"/>
                <a:cs typeface="Calibri"/>
              </a:rPr>
              <a:t>göre </a:t>
            </a:r>
            <a:r>
              <a:rPr sz="2000" dirty="0">
                <a:latin typeface="Calibri"/>
                <a:cs typeface="Calibri"/>
              </a:rPr>
              <a:t>daha</a:t>
            </a:r>
            <a:r>
              <a:rPr sz="2000" spc="45" dirty="0">
                <a:latin typeface="Calibri"/>
                <a:cs typeface="Calibri"/>
              </a:rPr>
              <a:t> </a:t>
            </a:r>
            <a:r>
              <a:rPr sz="2000" spc="-5" dirty="0">
                <a:latin typeface="Calibri"/>
                <a:cs typeface="Calibri"/>
              </a:rPr>
              <a:t>düzgün</a:t>
            </a:r>
            <a:endParaRPr sz="2000">
              <a:latin typeface="Calibri"/>
              <a:cs typeface="Calibri"/>
            </a:endParaRPr>
          </a:p>
          <a:p>
            <a:pPr marL="285115">
              <a:lnSpc>
                <a:spcPct val="100000"/>
              </a:lnSpc>
              <a:spcBef>
                <a:spcPts val="240"/>
              </a:spcBef>
            </a:pPr>
            <a:r>
              <a:rPr sz="2000" spc="-5" dirty="0">
                <a:latin typeface="Calibri"/>
                <a:cs typeface="Calibri"/>
              </a:rPr>
              <a:t>dağıtır </a:t>
            </a:r>
            <a:r>
              <a:rPr sz="2000" spc="-15" dirty="0">
                <a:latin typeface="Calibri"/>
                <a:cs typeface="Calibri"/>
              </a:rPr>
              <a:t>ve </a:t>
            </a:r>
            <a:r>
              <a:rPr sz="2000" dirty="0">
                <a:latin typeface="Calibri"/>
                <a:cs typeface="Calibri"/>
              </a:rPr>
              <a:t>gruplar</a:t>
            </a:r>
            <a:r>
              <a:rPr sz="2000" spc="-5" dirty="0">
                <a:latin typeface="Calibri"/>
                <a:cs typeface="Calibri"/>
              </a:rPr>
              <a:t> oluşmaz.</a:t>
            </a:r>
            <a:endParaRPr sz="2000">
              <a:latin typeface="Calibri"/>
              <a:cs typeface="Calibri"/>
            </a:endParaRPr>
          </a:p>
          <a:p>
            <a:pPr>
              <a:lnSpc>
                <a:spcPct val="100000"/>
              </a:lnSpc>
            </a:pPr>
            <a:endParaRPr sz="2000">
              <a:latin typeface="Times New Roman"/>
              <a:cs typeface="Times New Roman"/>
            </a:endParaRPr>
          </a:p>
          <a:p>
            <a:pPr marL="285115" marR="51435" indent="-273050">
              <a:lnSpc>
                <a:spcPct val="110000"/>
              </a:lnSpc>
              <a:spcBef>
                <a:spcPts val="1300"/>
              </a:spcBef>
            </a:pPr>
            <a:r>
              <a:rPr sz="1500" spc="20" dirty="0">
                <a:solidFill>
                  <a:srgbClr val="93C500"/>
                </a:solidFill>
                <a:latin typeface="Wingdings 2"/>
                <a:cs typeface="Wingdings 2"/>
              </a:rPr>
              <a:t></a:t>
            </a:r>
            <a:r>
              <a:rPr sz="1500" spc="20" dirty="0">
                <a:solidFill>
                  <a:srgbClr val="93C500"/>
                </a:solidFill>
                <a:latin typeface="Times New Roman"/>
                <a:cs typeface="Times New Roman"/>
              </a:rPr>
              <a:t> </a:t>
            </a:r>
            <a:r>
              <a:rPr sz="2000" spc="-10" dirty="0">
                <a:latin typeface="Calibri"/>
                <a:cs typeface="Calibri"/>
              </a:rPr>
              <a:t>Quadratic probing </a:t>
            </a:r>
            <a:r>
              <a:rPr sz="2000" spc="-5" dirty="0">
                <a:latin typeface="Calibri"/>
                <a:cs typeface="Calibri"/>
              </a:rPr>
              <a:t>metoduna </a:t>
            </a:r>
            <a:r>
              <a:rPr sz="2000" spc="-15" dirty="0">
                <a:latin typeface="Calibri"/>
                <a:cs typeface="Calibri"/>
              </a:rPr>
              <a:t>göre </a:t>
            </a:r>
            <a:r>
              <a:rPr sz="2000" dirty="0">
                <a:latin typeface="Calibri"/>
                <a:cs typeface="Calibri"/>
              </a:rPr>
              <a:t>daha </a:t>
            </a:r>
            <a:r>
              <a:rPr sz="2000" spc="-20" dirty="0">
                <a:latin typeface="Calibri"/>
                <a:cs typeface="Calibri"/>
              </a:rPr>
              <a:t>yavaştır </a:t>
            </a:r>
            <a:r>
              <a:rPr sz="2000" dirty="0">
                <a:latin typeface="Calibri"/>
                <a:cs typeface="Calibri"/>
              </a:rPr>
              <a:t>çünkü </a:t>
            </a:r>
            <a:r>
              <a:rPr sz="2000" spc="-5" dirty="0">
                <a:latin typeface="Calibri"/>
                <a:cs typeface="Calibri"/>
              </a:rPr>
              <a:t>ikinci bir  hash </a:t>
            </a:r>
            <a:r>
              <a:rPr sz="2000" spc="-10" dirty="0">
                <a:latin typeface="Calibri"/>
                <a:cs typeface="Calibri"/>
              </a:rPr>
              <a:t>fonksiyonu</a:t>
            </a:r>
            <a:r>
              <a:rPr sz="2000" spc="-25" dirty="0">
                <a:latin typeface="Calibri"/>
                <a:cs typeface="Calibri"/>
              </a:rPr>
              <a:t> </a:t>
            </a:r>
            <a:r>
              <a:rPr sz="2000" spc="-20" dirty="0">
                <a:latin typeface="Calibri"/>
                <a:cs typeface="Calibri"/>
              </a:rPr>
              <a:t>hesaplanır.</a:t>
            </a:r>
            <a:endParaRPr sz="2000">
              <a:latin typeface="Calibri"/>
              <a:cs typeface="Calibri"/>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67</a:t>
            </a:r>
            <a:endParaRPr sz="1200">
              <a:latin typeface="Arial"/>
              <a:cs typeface="Arial"/>
            </a:endParaRPr>
          </a:p>
        </p:txBody>
      </p:sp>
    </p:spTree>
    <p:extLst>
      <p:ext uri="{BB962C8B-B14F-4D97-AF65-F5344CB8AC3E}">
        <p14:creationId xmlns:p14="http://schemas.microsoft.com/office/powerpoint/2010/main" val="2698014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4" name="object 24"/>
          <p:cNvSpPr txBox="1">
            <a:spLocks noGrp="1"/>
          </p:cNvSpPr>
          <p:nvPr>
            <p:ph type="title"/>
          </p:nvPr>
        </p:nvSpPr>
        <p:spPr>
          <a:xfrm>
            <a:off x="1121765" y="1235710"/>
            <a:ext cx="2748915" cy="452120"/>
          </a:xfrm>
          <a:prstGeom prst="rect">
            <a:avLst/>
          </a:prstGeom>
        </p:spPr>
        <p:txBody>
          <a:bodyPr vert="horz" wrap="square" lIns="0" tIns="12065" rIns="0" bIns="0" rtlCol="0">
            <a:spAutoFit/>
          </a:bodyPr>
          <a:lstStyle/>
          <a:p>
            <a:pPr marL="12700">
              <a:lnSpc>
                <a:spcPct val="100000"/>
              </a:lnSpc>
              <a:spcBef>
                <a:spcPts val="95"/>
              </a:spcBef>
            </a:pPr>
            <a:r>
              <a:rPr spc="-5" dirty="0"/>
              <a:t>Hash</a:t>
            </a:r>
            <a:r>
              <a:rPr spc="-50" dirty="0"/>
              <a:t> </a:t>
            </a:r>
            <a:r>
              <a:rPr spc="-10" dirty="0"/>
              <a:t>fonksiyonları</a:t>
            </a:r>
          </a:p>
        </p:txBody>
      </p:sp>
      <p:sp>
        <p:nvSpPr>
          <p:cNvPr id="25" name="object 25"/>
          <p:cNvSpPr txBox="1"/>
          <p:nvPr/>
        </p:nvSpPr>
        <p:spPr>
          <a:xfrm>
            <a:off x="976071" y="2164207"/>
            <a:ext cx="1522730" cy="330835"/>
          </a:xfrm>
          <a:prstGeom prst="rect">
            <a:avLst/>
          </a:prstGeom>
        </p:spPr>
        <p:txBody>
          <a:bodyPr vert="horz" wrap="square" lIns="0" tIns="13335" rIns="0" bIns="0" rtlCol="0">
            <a:spAutoFit/>
          </a:bodyPr>
          <a:lstStyle/>
          <a:p>
            <a:pPr marL="12700">
              <a:lnSpc>
                <a:spcPct val="100000"/>
              </a:lnSpc>
              <a:spcBef>
                <a:spcPts val="105"/>
              </a:spcBef>
            </a:pPr>
            <a:r>
              <a:rPr sz="1500" spc="20" dirty="0">
                <a:solidFill>
                  <a:srgbClr val="93C500"/>
                </a:solidFill>
                <a:latin typeface="Wingdings 2"/>
                <a:cs typeface="Wingdings 2"/>
              </a:rPr>
              <a:t></a:t>
            </a:r>
            <a:r>
              <a:rPr sz="1500" spc="350" dirty="0">
                <a:solidFill>
                  <a:srgbClr val="93C500"/>
                </a:solidFill>
                <a:latin typeface="Times New Roman"/>
                <a:cs typeface="Times New Roman"/>
              </a:rPr>
              <a:t> </a:t>
            </a:r>
            <a:r>
              <a:rPr sz="2000" b="1" spc="-10" dirty="0">
                <a:latin typeface="Calibri"/>
                <a:cs typeface="Calibri"/>
              </a:rPr>
              <a:t>Performans</a:t>
            </a:r>
            <a:endParaRPr sz="2000">
              <a:latin typeface="Calibri"/>
              <a:cs typeface="Calibri"/>
            </a:endParaRPr>
          </a:p>
        </p:txBody>
      </p:sp>
      <p:sp>
        <p:nvSpPr>
          <p:cNvPr id="26" name="object 26"/>
          <p:cNvSpPr/>
          <p:nvPr/>
        </p:nvSpPr>
        <p:spPr>
          <a:xfrm>
            <a:off x="3145535" y="2218944"/>
            <a:ext cx="4666488" cy="4163567"/>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68</a:t>
            </a:r>
            <a:endParaRPr sz="1200">
              <a:latin typeface="Arial"/>
              <a:cs typeface="Arial"/>
            </a:endParaRPr>
          </a:p>
        </p:txBody>
      </p:sp>
      <p:sp>
        <p:nvSpPr>
          <p:cNvPr id="28" name="object 28"/>
          <p:cNvSpPr txBox="1"/>
          <p:nvPr/>
        </p:nvSpPr>
        <p:spPr>
          <a:xfrm>
            <a:off x="977290" y="3805504"/>
            <a:ext cx="1985645" cy="2221230"/>
          </a:xfrm>
          <a:prstGeom prst="rect">
            <a:avLst/>
          </a:prstGeom>
        </p:spPr>
        <p:txBody>
          <a:bodyPr vert="horz" wrap="square" lIns="0" tIns="12700" rIns="0" bIns="0" rtlCol="0">
            <a:spAutoFit/>
          </a:bodyPr>
          <a:lstStyle/>
          <a:p>
            <a:pPr marL="12700" marR="124460">
              <a:lnSpc>
                <a:spcPct val="100000"/>
              </a:lnSpc>
              <a:spcBef>
                <a:spcPts val="100"/>
              </a:spcBef>
            </a:pPr>
            <a:r>
              <a:rPr sz="1800" spc="-10" dirty="0">
                <a:latin typeface="Arial"/>
                <a:cs typeface="Arial"/>
              </a:rPr>
              <a:t>yapılacak  </a:t>
            </a:r>
            <a:r>
              <a:rPr sz="1800" spc="-5" dirty="0">
                <a:latin typeface="Arial"/>
                <a:cs typeface="Arial"/>
              </a:rPr>
              <a:t>sondalama </a:t>
            </a:r>
            <a:r>
              <a:rPr sz="1800" spc="-10" dirty="0">
                <a:latin typeface="Arial"/>
                <a:cs typeface="Arial"/>
              </a:rPr>
              <a:t>sayısı:  </a:t>
            </a:r>
            <a:r>
              <a:rPr sz="1800" spc="-5" dirty="0">
                <a:latin typeface="Arial"/>
                <a:cs typeface="Arial"/>
              </a:rPr>
              <a:t>1/(1-α)</a:t>
            </a:r>
            <a:endParaRPr sz="1800">
              <a:latin typeface="Arial"/>
              <a:cs typeface="Arial"/>
            </a:endParaRPr>
          </a:p>
          <a:p>
            <a:pPr marL="12700" marR="5080">
              <a:lnSpc>
                <a:spcPct val="100000"/>
              </a:lnSpc>
              <a:spcBef>
                <a:spcPts val="5"/>
              </a:spcBef>
            </a:pPr>
            <a:r>
              <a:rPr sz="1800" spc="-5" dirty="0">
                <a:latin typeface="Arial"/>
                <a:cs typeface="Arial"/>
              </a:rPr>
              <a:t>α:tablo </a:t>
            </a:r>
            <a:r>
              <a:rPr sz="1800" spc="-10" dirty="0">
                <a:latin typeface="Arial"/>
                <a:cs typeface="Arial"/>
              </a:rPr>
              <a:t>dolum oranı  </a:t>
            </a:r>
            <a:r>
              <a:rPr sz="1800" dirty="0">
                <a:latin typeface="Arial"/>
                <a:cs typeface="Arial"/>
              </a:rPr>
              <a:t>α=n/m</a:t>
            </a:r>
            <a:endParaRPr sz="1800">
              <a:latin typeface="Arial"/>
              <a:cs typeface="Arial"/>
            </a:endParaRPr>
          </a:p>
          <a:p>
            <a:pPr marL="12700" marR="287020">
              <a:lnSpc>
                <a:spcPct val="100000"/>
              </a:lnSpc>
            </a:pPr>
            <a:r>
              <a:rPr sz="1800" dirty="0">
                <a:latin typeface="Arial"/>
                <a:cs typeface="Arial"/>
              </a:rPr>
              <a:t>n: </a:t>
            </a:r>
            <a:r>
              <a:rPr sz="1800" spc="-5" dirty="0">
                <a:latin typeface="Arial"/>
                <a:cs typeface="Arial"/>
              </a:rPr>
              <a:t>girilen</a:t>
            </a:r>
            <a:r>
              <a:rPr sz="1800" spc="-55" dirty="0">
                <a:latin typeface="Arial"/>
                <a:cs typeface="Arial"/>
              </a:rPr>
              <a:t> </a:t>
            </a:r>
            <a:r>
              <a:rPr sz="1800" spc="-5" dirty="0">
                <a:latin typeface="Arial"/>
                <a:cs typeface="Arial"/>
              </a:rPr>
              <a:t>eleman  </a:t>
            </a:r>
            <a:r>
              <a:rPr sz="1800" spc="-10" dirty="0">
                <a:latin typeface="Arial"/>
                <a:cs typeface="Arial"/>
              </a:rPr>
              <a:t>sayısı</a:t>
            </a:r>
            <a:endParaRPr sz="1800">
              <a:latin typeface="Arial"/>
              <a:cs typeface="Arial"/>
            </a:endParaRPr>
          </a:p>
          <a:p>
            <a:pPr marL="12700">
              <a:lnSpc>
                <a:spcPct val="100000"/>
              </a:lnSpc>
            </a:pPr>
            <a:r>
              <a:rPr sz="1800" dirty="0">
                <a:latin typeface="Arial"/>
                <a:cs typeface="Arial"/>
              </a:rPr>
              <a:t>m: </a:t>
            </a:r>
            <a:r>
              <a:rPr sz="1800" spc="-5" dirty="0">
                <a:latin typeface="Arial"/>
                <a:cs typeface="Arial"/>
              </a:rPr>
              <a:t>tablo</a:t>
            </a:r>
            <a:r>
              <a:rPr sz="1800" spc="-10" dirty="0">
                <a:latin typeface="Arial"/>
                <a:cs typeface="Arial"/>
              </a:rPr>
              <a:t> boyutu</a:t>
            </a:r>
            <a:endParaRPr sz="1800">
              <a:latin typeface="Arial"/>
              <a:cs typeface="Arial"/>
            </a:endParaRPr>
          </a:p>
        </p:txBody>
      </p:sp>
    </p:spTree>
    <p:extLst>
      <p:ext uri="{BB962C8B-B14F-4D97-AF65-F5344CB8AC3E}">
        <p14:creationId xmlns:p14="http://schemas.microsoft.com/office/powerpoint/2010/main" val="3648860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5" name="object 25"/>
          <p:cNvSpPr txBox="1"/>
          <p:nvPr/>
        </p:nvSpPr>
        <p:spPr>
          <a:xfrm>
            <a:off x="562354" y="399949"/>
            <a:ext cx="8051037" cy="5797100"/>
          </a:xfrm>
          <a:prstGeom prst="rect">
            <a:avLst/>
          </a:prstGeom>
        </p:spPr>
        <p:txBody>
          <a:bodyPr vert="horz" wrap="square" lIns="0" tIns="13335" rIns="0" bIns="0" rtlCol="0">
            <a:spAutoFit/>
          </a:bodyPr>
          <a:lstStyle/>
          <a:p>
            <a:pPr marL="12700">
              <a:lnSpc>
                <a:spcPct val="100000"/>
              </a:lnSpc>
              <a:spcBef>
                <a:spcPts val="105"/>
              </a:spcBef>
            </a:pPr>
            <a:r>
              <a:rPr lang="tr-TR" dirty="0" err="1">
                <a:latin typeface="Calibri"/>
                <a:cs typeface="Calibri"/>
              </a:rPr>
              <a:t>import</a:t>
            </a:r>
            <a:r>
              <a:rPr lang="tr-TR" dirty="0">
                <a:latin typeface="Calibri"/>
                <a:cs typeface="Calibri"/>
              </a:rPr>
              <a:t> java.io.*;</a:t>
            </a:r>
          </a:p>
          <a:p>
            <a:pPr marL="12700">
              <a:lnSpc>
                <a:spcPct val="100000"/>
              </a:lnSpc>
              <a:spcBef>
                <a:spcPts val="105"/>
              </a:spcBef>
            </a:pPr>
            <a:r>
              <a:rPr lang="tr-TR" dirty="0" err="1">
                <a:latin typeface="Calibri"/>
                <a:cs typeface="Calibri"/>
              </a:rPr>
              <a:t>import</a:t>
            </a:r>
            <a:r>
              <a:rPr lang="tr-TR" dirty="0">
                <a:latin typeface="Calibri"/>
                <a:cs typeface="Calibri"/>
              </a:rPr>
              <a:t> </a:t>
            </a:r>
            <a:r>
              <a:rPr lang="tr-TR" dirty="0" err="1">
                <a:latin typeface="Calibri"/>
                <a:cs typeface="Calibri"/>
              </a:rPr>
              <a:t>java.util.Hashtable</a:t>
            </a:r>
            <a:r>
              <a:rPr lang="tr-TR" dirty="0">
                <a:latin typeface="Calibri"/>
                <a:cs typeface="Calibri"/>
              </a:rPr>
              <a: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err="1">
                <a:latin typeface="Calibri"/>
                <a:cs typeface="Calibri"/>
              </a:rPr>
              <a:t>class</a:t>
            </a:r>
            <a:r>
              <a:rPr lang="tr-TR" dirty="0">
                <a:latin typeface="Calibri"/>
                <a:cs typeface="Calibri"/>
              </a:rPr>
              <a:t> </a:t>
            </a:r>
            <a:r>
              <a:rPr lang="tr-TR" dirty="0" err="1">
                <a:latin typeface="Calibri"/>
                <a:cs typeface="Calibri"/>
              </a:rPr>
              <a:t>JavaHashTable</a:t>
            </a:r>
            <a:r>
              <a:rPr lang="tr-TR" dirty="0">
                <a:latin typeface="Calibri"/>
                <a:cs typeface="Calibri"/>
              </a:rPr>
              <a:t> {</a:t>
            </a:r>
          </a:p>
          <a:p>
            <a:pPr marL="12700">
              <a:lnSpc>
                <a:spcPct val="100000"/>
              </a:lnSpc>
              <a:spcBef>
                <a:spcPts val="105"/>
              </a:spcBef>
            </a:pPr>
            <a:r>
              <a:rPr lang="tr-TR" dirty="0">
                <a:latin typeface="Calibri"/>
                <a:cs typeface="Calibri"/>
              </a:rPr>
              <a:t>	</a:t>
            </a:r>
            <a:r>
              <a:rPr lang="tr-TR" dirty="0" err="1">
                <a:latin typeface="Calibri"/>
                <a:cs typeface="Calibri"/>
              </a:rPr>
              <a:t>public</a:t>
            </a:r>
            <a:r>
              <a:rPr lang="tr-TR" dirty="0">
                <a:latin typeface="Calibri"/>
                <a:cs typeface="Calibri"/>
              </a:rPr>
              <a:t> </a:t>
            </a:r>
            <a:r>
              <a:rPr lang="tr-TR" dirty="0" err="1">
                <a:latin typeface="Calibri"/>
                <a:cs typeface="Calibri"/>
              </a:rPr>
              <a:t>static</a:t>
            </a:r>
            <a:r>
              <a:rPr lang="tr-TR" dirty="0">
                <a:latin typeface="Calibri"/>
                <a:cs typeface="Calibri"/>
              </a:rPr>
              <a:t> </a:t>
            </a:r>
            <a:r>
              <a:rPr lang="tr-TR" dirty="0" err="1">
                <a:latin typeface="Calibri"/>
                <a:cs typeface="Calibri"/>
              </a:rPr>
              <a:t>void</a:t>
            </a:r>
            <a:r>
              <a:rPr lang="tr-TR" dirty="0">
                <a:latin typeface="Calibri"/>
                <a:cs typeface="Calibri"/>
              </a:rPr>
              <a:t> main(</a:t>
            </a:r>
            <a:r>
              <a:rPr lang="tr-TR" dirty="0" err="1">
                <a:latin typeface="Calibri"/>
                <a:cs typeface="Calibri"/>
              </a:rPr>
              <a:t>String</a:t>
            </a:r>
            <a:r>
              <a:rPr lang="tr-TR" dirty="0">
                <a:latin typeface="Calibri"/>
                <a:cs typeface="Calibri"/>
              </a:rPr>
              <a:t> </a:t>
            </a:r>
            <a:r>
              <a:rPr lang="tr-TR" dirty="0" err="1">
                <a:latin typeface="Calibri"/>
                <a:cs typeface="Calibri"/>
              </a:rPr>
              <a:t>args</a:t>
            </a:r>
            <a:r>
              <a:rPr lang="tr-TR" dirty="0">
                <a:latin typeface="Calibri"/>
                <a:cs typeface="Calibri"/>
              </a:rPr>
              <a:t>[])</a:t>
            </a:r>
          </a:p>
          <a:p>
            <a:pPr marL="12700">
              <a:lnSpc>
                <a:spcPct val="100000"/>
              </a:lnSpc>
              <a:spcBef>
                <a:spcPts val="105"/>
              </a:spcBef>
            </a:pPr>
            <a:r>
              <a:rPr lang="tr-TR" dirty="0">
                <a:latin typeface="Calibri"/>
                <a:cs typeface="Calibri"/>
              </a:rPr>
              <a:t>	{	</a:t>
            </a:r>
            <a:r>
              <a:rPr lang="tr-TR" dirty="0" err="1">
                <a:latin typeface="Calibri"/>
                <a:cs typeface="Calibri"/>
              </a:rPr>
              <a:t>Hashtable</a:t>
            </a:r>
            <a:r>
              <a:rPr lang="tr-TR" dirty="0">
                <a:latin typeface="Calibri"/>
                <a:cs typeface="Calibri"/>
              </a:rPr>
              <a:t>&lt;</a:t>
            </a:r>
            <a:r>
              <a:rPr lang="tr-TR" dirty="0" err="1">
                <a:latin typeface="Calibri"/>
                <a:cs typeface="Calibri"/>
              </a:rPr>
              <a:t>Integer</a:t>
            </a:r>
            <a:r>
              <a:rPr lang="tr-TR" dirty="0">
                <a:latin typeface="Calibri"/>
                <a:cs typeface="Calibri"/>
              </a:rPr>
              <a:t>, </a:t>
            </a:r>
            <a:r>
              <a:rPr lang="tr-TR" dirty="0" err="1">
                <a:latin typeface="Calibri"/>
                <a:cs typeface="Calibri"/>
              </a:rPr>
              <a:t>String</a:t>
            </a:r>
            <a:r>
              <a:rPr lang="tr-TR" dirty="0">
                <a:latin typeface="Calibri"/>
                <a:cs typeface="Calibri"/>
              </a:rPr>
              <a:t>&gt; ht1 = </a:t>
            </a:r>
            <a:r>
              <a:rPr lang="tr-TR" dirty="0" err="1">
                <a:latin typeface="Calibri"/>
                <a:cs typeface="Calibri"/>
              </a:rPr>
              <a:t>new</a:t>
            </a:r>
            <a:r>
              <a:rPr lang="tr-TR" dirty="0">
                <a:latin typeface="Calibri"/>
                <a:cs typeface="Calibri"/>
              </a:rPr>
              <a:t> </a:t>
            </a:r>
            <a:r>
              <a:rPr lang="tr-TR" dirty="0" err="1">
                <a:latin typeface="Calibri"/>
                <a:cs typeface="Calibri"/>
              </a:rPr>
              <a:t>Hashtable</a:t>
            </a:r>
            <a:r>
              <a:rPr lang="tr-TR" dirty="0">
                <a:latin typeface="Calibri"/>
                <a:cs typeface="Calibri"/>
              </a:rPr>
              <a:t>&lt;&gt;();</a:t>
            </a:r>
          </a:p>
          <a:p>
            <a:pPr marL="12700">
              <a:lnSpc>
                <a:spcPct val="100000"/>
              </a:lnSpc>
              <a:spcBef>
                <a:spcPts val="105"/>
              </a:spcBef>
            </a:pPr>
            <a:r>
              <a:rPr lang="tr-TR" dirty="0">
                <a:latin typeface="Calibri"/>
                <a:cs typeface="Calibri"/>
              </a:rPr>
              <a:t>		</a:t>
            </a:r>
            <a:r>
              <a:rPr lang="tr-TR" dirty="0" err="1">
                <a:latin typeface="Calibri"/>
                <a:cs typeface="Calibri"/>
              </a:rPr>
              <a:t>Hashtable</a:t>
            </a:r>
            <a:r>
              <a:rPr lang="tr-TR" dirty="0">
                <a:latin typeface="Calibri"/>
                <a:cs typeface="Calibri"/>
              </a:rPr>
              <a:t>&lt;</a:t>
            </a:r>
            <a:r>
              <a:rPr lang="tr-TR" dirty="0" err="1">
                <a:latin typeface="Calibri"/>
                <a:cs typeface="Calibri"/>
              </a:rPr>
              <a:t>Integer</a:t>
            </a:r>
            <a:r>
              <a:rPr lang="tr-TR" dirty="0">
                <a:latin typeface="Calibri"/>
                <a:cs typeface="Calibri"/>
              </a:rPr>
              <a:t>, </a:t>
            </a:r>
            <a:r>
              <a:rPr lang="tr-TR" dirty="0" err="1">
                <a:latin typeface="Calibri"/>
                <a:cs typeface="Calibri"/>
              </a:rPr>
              <a:t>String</a:t>
            </a:r>
            <a:r>
              <a:rPr lang="tr-TR" dirty="0">
                <a:latin typeface="Calibri"/>
                <a:cs typeface="Calibri"/>
              </a:rPr>
              <a:t>&gt; ht2= </a:t>
            </a:r>
            <a:r>
              <a:rPr lang="tr-TR" dirty="0" err="1">
                <a:latin typeface="Calibri"/>
                <a:cs typeface="Calibri"/>
              </a:rPr>
              <a:t>new</a:t>
            </a:r>
            <a:r>
              <a:rPr lang="tr-TR" dirty="0">
                <a:latin typeface="Calibri"/>
                <a:cs typeface="Calibri"/>
              </a:rPr>
              <a:t> </a:t>
            </a:r>
            <a:r>
              <a:rPr lang="tr-TR" dirty="0" err="1">
                <a:latin typeface="Calibri"/>
                <a:cs typeface="Calibri"/>
              </a:rPr>
              <a:t>Hashtable</a:t>
            </a:r>
            <a:r>
              <a:rPr lang="tr-TR" dirty="0">
                <a:latin typeface="Calibri"/>
                <a:cs typeface="Calibri"/>
              </a:rPr>
              <a:t>&lt;</a:t>
            </a:r>
            <a:r>
              <a:rPr lang="tr-TR" dirty="0" err="1">
                <a:latin typeface="Calibri"/>
                <a:cs typeface="Calibri"/>
              </a:rPr>
              <a:t>Integer</a:t>
            </a:r>
            <a:r>
              <a:rPr lang="tr-TR" dirty="0">
                <a:latin typeface="Calibri"/>
                <a:cs typeface="Calibri"/>
              </a:rPr>
              <a:t>, </a:t>
            </a:r>
            <a:r>
              <a:rPr lang="tr-TR" dirty="0" err="1">
                <a:latin typeface="Calibri"/>
                <a:cs typeface="Calibri"/>
              </a:rPr>
              <a:t>String</a:t>
            </a:r>
            <a:r>
              <a:rPr lang="tr-TR" dirty="0">
                <a:latin typeface="Calibri"/>
                <a:cs typeface="Calibri"/>
              </a:rPr>
              <a:t>&gt;();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ht1.put(1, "bir");</a:t>
            </a:r>
          </a:p>
          <a:p>
            <a:pPr marL="12700">
              <a:lnSpc>
                <a:spcPct val="100000"/>
              </a:lnSpc>
              <a:spcBef>
                <a:spcPts val="105"/>
              </a:spcBef>
            </a:pPr>
            <a:r>
              <a:rPr lang="tr-TR" dirty="0">
                <a:latin typeface="Calibri"/>
                <a:cs typeface="Calibri"/>
              </a:rPr>
              <a:t>		ht1.put(2, "iki");</a:t>
            </a:r>
          </a:p>
          <a:p>
            <a:pPr marL="12700">
              <a:lnSpc>
                <a:spcPct val="100000"/>
              </a:lnSpc>
              <a:spcBef>
                <a:spcPts val="105"/>
              </a:spcBef>
            </a:pPr>
            <a:r>
              <a:rPr lang="tr-TR" dirty="0">
                <a:latin typeface="Calibri"/>
                <a:cs typeface="Calibri"/>
              </a:rPr>
              <a:t>		ht1.put(3, "</a:t>
            </a:r>
            <a:r>
              <a:rPr lang="tr-TR" dirty="0" err="1">
                <a:latin typeface="Calibri"/>
                <a:cs typeface="Calibri"/>
              </a:rPr>
              <a:t>uc</a:t>
            </a:r>
            <a:r>
              <a:rPr lang="tr-TR" dirty="0">
                <a:latin typeface="Calibri"/>
                <a:cs typeface="Calibri"/>
              </a:rPr>
              <a: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ht2.put(4, "</a:t>
            </a:r>
            <a:r>
              <a:rPr lang="tr-TR" dirty="0" err="1">
                <a:latin typeface="Calibri"/>
                <a:cs typeface="Calibri"/>
              </a:rPr>
              <a:t>dort</a:t>
            </a:r>
            <a:r>
              <a:rPr lang="tr-TR" dirty="0">
                <a:latin typeface="Calibri"/>
                <a:cs typeface="Calibri"/>
              </a:rPr>
              <a:t>");</a:t>
            </a:r>
          </a:p>
          <a:p>
            <a:pPr marL="12700">
              <a:lnSpc>
                <a:spcPct val="100000"/>
              </a:lnSpc>
              <a:spcBef>
                <a:spcPts val="105"/>
              </a:spcBef>
            </a:pPr>
            <a:r>
              <a:rPr lang="tr-TR" dirty="0">
                <a:latin typeface="Calibri"/>
                <a:cs typeface="Calibri"/>
              </a:rPr>
              <a:t>		ht2.put(5, "</a:t>
            </a:r>
            <a:r>
              <a:rPr lang="tr-TR" dirty="0" err="1">
                <a:latin typeface="Calibri"/>
                <a:cs typeface="Calibri"/>
              </a:rPr>
              <a:t>bes</a:t>
            </a:r>
            <a:r>
              <a:rPr lang="tr-TR" dirty="0">
                <a:latin typeface="Calibri"/>
                <a:cs typeface="Calibri"/>
              </a:rPr>
              <a:t>");</a:t>
            </a:r>
          </a:p>
          <a:p>
            <a:pPr marL="12700">
              <a:lnSpc>
                <a:spcPct val="100000"/>
              </a:lnSpc>
              <a:spcBef>
                <a:spcPts val="105"/>
              </a:spcBef>
            </a:pPr>
            <a:r>
              <a:rPr lang="tr-TR" dirty="0">
                <a:latin typeface="Calibri"/>
                <a:cs typeface="Calibri"/>
              </a:rPr>
              <a:t>		ht2.put(6, "</a:t>
            </a:r>
            <a:r>
              <a:rPr lang="tr-TR" dirty="0" err="1">
                <a:latin typeface="Calibri"/>
                <a:cs typeface="Calibri"/>
              </a:rPr>
              <a:t>alti</a:t>
            </a:r>
            <a:r>
              <a:rPr lang="tr-TR" dirty="0">
                <a:latin typeface="Calibri"/>
                <a:cs typeface="Calibri"/>
              </a:rPr>
              <a: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a:t>
            </a:r>
            <a:r>
              <a:rPr lang="tr-TR" dirty="0" err="1">
                <a:latin typeface="Calibri"/>
                <a:cs typeface="Calibri"/>
              </a:rPr>
              <a:t>System.out.println</a:t>
            </a:r>
            <a:r>
              <a:rPr lang="tr-TR" dirty="0">
                <a:latin typeface="Calibri"/>
                <a:cs typeface="Calibri"/>
              </a:rPr>
              <a:t>("</a:t>
            </a:r>
            <a:r>
              <a:rPr lang="tr-TR" dirty="0" err="1">
                <a:latin typeface="Calibri"/>
                <a:cs typeface="Calibri"/>
              </a:rPr>
              <a:t>Mappings</a:t>
            </a:r>
            <a:r>
              <a:rPr lang="tr-TR" dirty="0">
                <a:latin typeface="Calibri"/>
                <a:cs typeface="Calibri"/>
              </a:rPr>
              <a:t> of ht1 : " + ht1);</a:t>
            </a:r>
          </a:p>
          <a:p>
            <a:pPr marL="12700">
              <a:lnSpc>
                <a:spcPct val="100000"/>
              </a:lnSpc>
              <a:spcBef>
                <a:spcPts val="105"/>
              </a:spcBef>
            </a:pPr>
            <a:r>
              <a:rPr lang="tr-TR" dirty="0">
                <a:latin typeface="Calibri"/>
                <a:cs typeface="Calibri"/>
              </a:rPr>
              <a:t>		</a:t>
            </a:r>
            <a:r>
              <a:rPr lang="tr-TR" dirty="0" err="1">
                <a:latin typeface="Calibri"/>
                <a:cs typeface="Calibri"/>
              </a:rPr>
              <a:t>System.out.println</a:t>
            </a:r>
            <a:r>
              <a:rPr lang="tr-TR" dirty="0">
                <a:latin typeface="Calibri"/>
                <a:cs typeface="Calibri"/>
              </a:rPr>
              <a:t>("</a:t>
            </a:r>
            <a:r>
              <a:rPr lang="tr-TR" dirty="0" err="1">
                <a:latin typeface="Calibri"/>
                <a:cs typeface="Calibri"/>
              </a:rPr>
              <a:t>Mappings</a:t>
            </a:r>
            <a:r>
              <a:rPr lang="tr-TR" dirty="0">
                <a:latin typeface="Calibri"/>
                <a:cs typeface="Calibri"/>
              </a:rPr>
              <a:t> of ht2 : " + ht2);</a:t>
            </a:r>
          </a:p>
          <a:p>
            <a:pPr marL="12700">
              <a:lnSpc>
                <a:spcPct val="100000"/>
              </a:lnSpc>
              <a:spcBef>
                <a:spcPts val="105"/>
              </a:spcBef>
            </a:pPr>
            <a:r>
              <a:rPr lang="tr-TR" dirty="0">
                <a:latin typeface="Calibri"/>
                <a:cs typeface="Calibri"/>
              </a:rPr>
              <a:t>	}</a:t>
            </a:r>
          </a:p>
          <a:p>
            <a:pPr marL="12700">
              <a:lnSpc>
                <a:spcPct val="100000"/>
              </a:lnSpc>
              <a:spcBef>
                <a:spcPts val="105"/>
              </a:spcBef>
            </a:pPr>
            <a:r>
              <a:rPr lang="tr-TR" dirty="0">
                <a:latin typeface="Calibri"/>
                <a:cs typeface="Calibri"/>
              </a:rPr>
              <a:t>}</a:t>
            </a: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67</a:t>
            </a:r>
            <a:endParaRPr sz="1200">
              <a:latin typeface="Arial"/>
              <a:cs typeface="Arial"/>
            </a:endParaRPr>
          </a:p>
        </p:txBody>
      </p:sp>
      <p:sp>
        <p:nvSpPr>
          <p:cNvPr id="23" name="object 24">
            <a:extLst>
              <a:ext uri="{FF2B5EF4-FFF2-40B4-BE49-F238E27FC236}">
                <a16:creationId xmlns:a16="http://schemas.microsoft.com/office/drawing/2014/main" id="{24962DFC-4DBA-47C4-B1A4-6AEF34C40745}"/>
              </a:ext>
            </a:extLst>
          </p:cNvPr>
          <p:cNvSpPr txBox="1">
            <a:spLocks/>
          </p:cNvSpPr>
          <p:nvPr/>
        </p:nvSpPr>
        <p:spPr>
          <a:xfrm>
            <a:off x="5003291" y="321634"/>
            <a:ext cx="3610101" cy="443070"/>
          </a:xfrm>
          <a:prstGeom prst="rect">
            <a:avLst/>
          </a:prstGeom>
        </p:spPr>
        <p:txBody>
          <a:bodyPr vert="horz" wrap="square" lIns="0" tIns="12065" rIns="0" bIns="0" rtlCol="0">
            <a:spAutoFit/>
          </a:bodyPr>
          <a:lstStyle>
            <a:lvl1pPr>
              <a:defRPr sz="2800" b="1" i="0">
                <a:solidFill>
                  <a:srgbClr val="93C500"/>
                </a:solidFill>
                <a:latin typeface="Calibri"/>
                <a:ea typeface="+mj-ea"/>
                <a:cs typeface="Calibri"/>
              </a:defRPr>
            </a:lvl1pPr>
          </a:lstStyle>
          <a:p>
            <a:pPr marL="12700" eaLnBrk="1" fontAlgn="auto" hangingPunct="1">
              <a:spcBef>
                <a:spcPts val="95"/>
              </a:spcBef>
              <a:spcAft>
                <a:spcPts val="0"/>
              </a:spcAft>
            </a:pPr>
            <a:r>
              <a:rPr lang="tr-TR" kern="0" spc="-5" dirty="0"/>
              <a:t>Örnek 1 – Java</a:t>
            </a:r>
          </a:p>
        </p:txBody>
      </p:sp>
    </p:spTree>
    <p:extLst>
      <p:ext uri="{BB962C8B-B14F-4D97-AF65-F5344CB8AC3E}">
        <p14:creationId xmlns:p14="http://schemas.microsoft.com/office/powerpoint/2010/main" val="264911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5" name="object 25"/>
          <p:cNvSpPr txBox="1"/>
          <p:nvPr/>
        </p:nvSpPr>
        <p:spPr>
          <a:xfrm>
            <a:off x="499872" y="399949"/>
            <a:ext cx="8186928" cy="5797100"/>
          </a:xfrm>
          <a:prstGeom prst="rect">
            <a:avLst/>
          </a:prstGeom>
        </p:spPr>
        <p:txBody>
          <a:bodyPr vert="horz" wrap="square" lIns="0" tIns="13335" rIns="0" bIns="0" rtlCol="0">
            <a:spAutoFit/>
          </a:bodyPr>
          <a:lstStyle/>
          <a:p>
            <a:pPr marL="12700">
              <a:lnSpc>
                <a:spcPct val="100000"/>
              </a:lnSpc>
              <a:spcBef>
                <a:spcPts val="105"/>
              </a:spcBef>
            </a:pPr>
            <a:r>
              <a:rPr lang="tr-TR" dirty="0" err="1">
                <a:latin typeface="Calibri"/>
                <a:cs typeface="Calibri"/>
              </a:rPr>
              <a:t>import</a:t>
            </a:r>
            <a:r>
              <a:rPr lang="tr-TR" dirty="0">
                <a:latin typeface="Calibri"/>
                <a:cs typeface="Calibri"/>
              </a:rPr>
              <a:t> </a:t>
            </a:r>
            <a:r>
              <a:rPr lang="tr-TR" dirty="0" err="1">
                <a:latin typeface="Calibri"/>
                <a:cs typeface="Calibri"/>
              </a:rPr>
              <a:t>java.util</a:t>
            </a:r>
            <a:r>
              <a:rPr lang="tr-TR" dirty="0">
                <a:latin typeface="Calibri"/>
                <a:cs typeface="Calibri"/>
              </a:rPr>
              <a: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err="1">
                <a:latin typeface="Calibri"/>
                <a:cs typeface="Calibri"/>
              </a:rPr>
              <a:t>public</a:t>
            </a:r>
            <a:r>
              <a:rPr lang="tr-TR" dirty="0">
                <a:latin typeface="Calibri"/>
                <a:cs typeface="Calibri"/>
              </a:rPr>
              <a:t> </a:t>
            </a:r>
            <a:r>
              <a:rPr lang="tr-TR" dirty="0" err="1">
                <a:latin typeface="Calibri"/>
                <a:cs typeface="Calibri"/>
              </a:rPr>
              <a:t>class</a:t>
            </a:r>
            <a:r>
              <a:rPr lang="tr-TR" dirty="0">
                <a:latin typeface="Calibri"/>
                <a:cs typeface="Calibri"/>
              </a:rPr>
              <a:t> JavaHashTable2 {</a:t>
            </a:r>
          </a:p>
          <a:p>
            <a:pPr marL="12700">
              <a:lnSpc>
                <a:spcPct val="100000"/>
              </a:lnSpc>
              <a:spcBef>
                <a:spcPts val="105"/>
              </a:spcBef>
            </a:pPr>
            <a:r>
              <a:rPr lang="tr-TR" dirty="0">
                <a:latin typeface="Calibri"/>
                <a:cs typeface="Calibri"/>
              </a:rPr>
              <a:t>	</a:t>
            </a:r>
            <a:r>
              <a:rPr lang="tr-TR" dirty="0" err="1">
                <a:latin typeface="Calibri"/>
                <a:cs typeface="Calibri"/>
              </a:rPr>
              <a:t>public</a:t>
            </a:r>
            <a:r>
              <a:rPr lang="tr-TR" dirty="0">
                <a:latin typeface="Calibri"/>
                <a:cs typeface="Calibri"/>
              </a:rPr>
              <a:t> </a:t>
            </a:r>
            <a:r>
              <a:rPr lang="tr-TR" dirty="0" err="1">
                <a:latin typeface="Calibri"/>
                <a:cs typeface="Calibri"/>
              </a:rPr>
              <a:t>static</a:t>
            </a:r>
            <a:r>
              <a:rPr lang="tr-TR" dirty="0">
                <a:latin typeface="Calibri"/>
                <a:cs typeface="Calibri"/>
              </a:rPr>
              <a:t> </a:t>
            </a:r>
            <a:r>
              <a:rPr lang="tr-TR" dirty="0" err="1">
                <a:latin typeface="Calibri"/>
                <a:cs typeface="Calibri"/>
              </a:rPr>
              <a:t>void</a:t>
            </a:r>
            <a:r>
              <a:rPr lang="tr-TR" dirty="0">
                <a:latin typeface="Calibri"/>
                <a:cs typeface="Calibri"/>
              </a:rPr>
              <a:t> main(</a:t>
            </a:r>
            <a:r>
              <a:rPr lang="tr-TR" dirty="0" err="1">
                <a:latin typeface="Calibri"/>
                <a:cs typeface="Calibri"/>
              </a:rPr>
              <a:t>String</a:t>
            </a:r>
            <a:r>
              <a:rPr lang="tr-TR" dirty="0">
                <a:latin typeface="Calibri"/>
                <a:cs typeface="Calibri"/>
              </a:rPr>
              <a:t>[] </a:t>
            </a:r>
            <a:r>
              <a:rPr lang="tr-TR" dirty="0" err="1">
                <a:latin typeface="Calibri"/>
                <a:cs typeface="Calibri"/>
              </a:rPr>
              <a:t>args</a:t>
            </a:r>
            <a:r>
              <a:rPr lang="tr-TR" dirty="0">
                <a:latin typeface="Calibri"/>
                <a:cs typeface="Calibri"/>
              </a:rPr>
              <a:t>)</a:t>
            </a:r>
          </a:p>
          <a:p>
            <a:pPr marL="12700">
              <a:lnSpc>
                <a:spcPct val="100000"/>
              </a:lnSpc>
              <a:spcBef>
                <a:spcPts val="105"/>
              </a:spcBef>
            </a:pPr>
            <a:r>
              <a:rPr lang="tr-TR" dirty="0">
                <a:latin typeface="Calibri"/>
                <a:cs typeface="Calibri"/>
              </a:rPr>
              <a:t>	{</a:t>
            </a:r>
          </a:p>
          <a:p>
            <a:pPr marL="12700">
              <a:lnSpc>
                <a:spcPct val="100000"/>
              </a:lnSpc>
              <a:spcBef>
                <a:spcPts val="105"/>
              </a:spcBef>
            </a:pPr>
            <a:r>
              <a:rPr lang="tr-TR" dirty="0">
                <a:latin typeface="Calibri"/>
                <a:cs typeface="Calibri"/>
              </a:rPr>
              <a:t>		</a:t>
            </a:r>
            <a:r>
              <a:rPr lang="tr-TR" dirty="0" err="1">
                <a:latin typeface="Calibri"/>
                <a:cs typeface="Calibri"/>
              </a:rPr>
              <a:t>Hashtable</a:t>
            </a:r>
            <a:r>
              <a:rPr lang="tr-TR" dirty="0">
                <a:latin typeface="Calibri"/>
                <a:cs typeface="Calibri"/>
              </a:rPr>
              <a:t>&lt;</a:t>
            </a:r>
            <a:r>
              <a:rPr lang="tr-TR" dirty="0" err="1">
                <a:latin typeface="Calibri"/>
                <a:cs typeface="Calibri"/>
              </a:rPr>
              <a:t>String</a:t>
            </a:r>
            <a:r>
              <a:rPr lang="tr-TR" dirty="0">
                <a:latin typeface="Calibri"/>
                <a:cs typeface="Calibri"/>
              </a:rPr>
              <a:t>, </a:t>
            </a:r>
            <a:r>
              <a:rPr lang="tr-TR" dirty="0" err="1">
                <a:latin typeface="Calibri"/>
                <a:cs typeface="Calibri"/>
              </a:rPr>
              <a:t>Integer</a:t>
            </a:r>
            <a:r>
              <a:rPr lang="tr-TR" dirty="0">
                <a:latin typeface="Calibri"/>
                <a:cs typeface="Calibri"/>
              </a:rPr>
              <a:t>&gt; </a:t>
            </a:r>
            <a:r>
              <a:rPr lang="tr-TR" dirty="0" err="1">
                <a:latin typeface="Calibri"/>
                <a:cs typeface="Calibri"/>
              </a:rPr>
              <a:t>ht</a:t>
            </a:r>
            <a:r>
              <a:rPr lang="tr-TR" dirty="0">
                <a:latin typeface="Calibri"/>
                <a:cs typeface="Calibri"/>
              </a:rPr>
              <a:t> = </a:t>
            </a:r>
            <a:r>
              <a:rPr lang="tr-TR" dirty="0" err="1">
                <a:latin typeface="Calibri"/>
                <a:cs typeface="Calibri"/>
              </a:rPr>
              <a:t>new</a:t>
            </a:r>
            <a:r>
              <a:rPr lang="tr-TR" dirty="0">
                <a:latin typeface="Calibri"/>
                <a:cs typeface="Calibri"/>
              </a:rPr>
              <a:t> </a:t>
            </a:r>
            <a:r>
              <a:rPr lang="tr-TR" dirty="0" err="1">
                <a:latin typeface="Calibri"/>
                <a:cs typeface="Calibri"/>
              </a:rPr>
              <a:t>Hashtable</a:t>
            </a:r>
            <a:r>
              <a:rPr lang="tr-TR" dirty="0">
                <a:latin typeface="Calibri"/>
                <a:cs typeface="Calibri"/>
              </a:rPr>
              <a:t>&lt;&gt;();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a:t>
            </a:r>
            <a:r>
              <a:rPr lang="tr-TR" dirty="0" err="1">
                <a:latin typeface="Calibri"/>
                <a:cs typeface="Calibri"/>
              </a:rPr>
              <a:t>ht.put</a:t>
            </a:r>
            <a:r>
              <a:rPr lang="tr-TR" dirty="0">
                <a:latin typeface="Calibri"/>
                <a:cs typeface="Calibri"/>
              </a:rPr>
              <a:t>("</a:t>
            </a:r>
            <a:r>
              <a:rPr lang="tr-TR" dirty="0" err="1">
                <a:latin typeface="Calibri"/>
                <a:cs typeface="Calibri"/>
              </a:rPr>
              <a:t>mehmet</a:t>
            </a:r>
            <a:r>
              <a:rPr lang="tr-TR" dirty="0">
                <a:latin typeface="Calibri"/>
                <a:cs typeface="Calibri"/>
              </a:rPr>
              <a:t>", 10);</a:t>
            </a:r>
          </a:p>
          <a:p>
            <a:pPr marL="12700">
              <a:lnSpc>
                <a:spcPct val="100000"/>
              </a:lnSpc>
              <a:spcBef>
                <a:spcPts val="105"/>
              </a:spcBef>
            </a:pPr>
            <a:r>
              <a:rPr lang="tr-TR" dirty="0">
                <a:latin typeface="Calibri"/>
                <a:cs typeface="Calibri"/>
              </a:rPr>
              <a:t>		</a:t>
            </a:r>
            <a:r>
              <a:rPr lang="tr-TR" dirty="0" err="1">
                <a:latin typeface="Calibri"/>
                <a:cs typeface="Calibri"/>
              </a:rPr>
              <a:t>ht.put</a:t>
            </a:r>
            <a:r>
              <a:rPr lang="tr-TR" dirty="0">
                <a:latin typeface="Calibri"/>
                <a:cs typeface="Calibri"/>
              </a:rPr>
              <a:t>("hasan", 30);</a:t>
            </a:r>
          </a:p>
          <a:p>
            <a:pPr marL="12700">
              <a:lnSpc>
                <a:spcPct val="100000"/>
              </a:lnSpc>
              <a:spcBef>
                <a:spcPts val="105"/>
              </a:spcBef>
            </a:pPr>
            <a:r>
              <a:rPr lang="tr-TR" dirty="0">
                <a:latin typeface="Calibri"/>
                <a:cs typeface="Calibri"/>
              </a:rPr>
              <a:t>		</a:t>
            </a:r>
            <a:r>
              <a:rPr lang="tr-TR" dirty="0" err="1">
                <a:latin typeface="Calibri"/>
                <a:cs typeface="Calibri"/>
              </a:rPr>
              <a:t>ht.put</a:t>
            </a:r>
            <a:r>
              <a:rPr lang="tr-TR" dirty="0">
                <a:latin typeface="Calibri"/>
                <a:cs typeface="Calibri"/>
              </a:rPr>
              <a:t>("</a:t>
            </a:r>
            <a:r>
              <a:rPr lang="tr-TR" dirty="0" err="1">
                <a:latin typeface="Calibri"/>
                <a:cs typeface="Calibri"/>
              </a:rPr>
              <a:t>ahmet</a:t>
            </a:r>
            <a:r>
              <a:rPr lang="tr-TR" dirty="0">
                <a:latin typeface="Calibri"/>
                <a:cs typeface="Calibri"/>
              </a:rPr>
              <a:t>", 20);</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a:t>
            </a:r>
            <a:r>
              <a:rPr lang="tr-TR" dirty="0" err="1">
                <a:latin typeface="Calibri"/>
                <a:cs typeface="Calibri"/>
              </a:rPr>
              <a:t>System.out.println</a:t>
            </a:r>
            <a:r>
              <a:rPr lang="tr-TR" dirty="0">
                <a:latin typeface="Calibri"/>
                <a:cs typeface="Calibri"/>
              </a:rPr>
              <a:t>("Size of </a:t>
            </a:r>
            <a:r>
              <a:rPr lang="tr-TR" dirty="0" err="1">
                <a:latin typeface="Calibri"/>
                <a:cs typeface="Calibri"/>
              </a:rPr>
              <a:t>map</a:t>
            </a:r>
            <a:r>
              <a:rPr lang="tr-TR" dirty="0">
                <a:latin typeface="Calibri"/>
                <a:cs typeface="Calibri"/>
              </a:rPr>
              <a:t> is: " + </a:t>
            </a:r>
            <a:r>
              <a:rPr lang="tr-TR" dirty="0" err="1">
                <a:latin typeface="Calibri"/>
                <a:cs typeface="Calibri"/>
              </a:rPr>
              <a:t>ht.size</a:t>
            </a:r>
            <a:r>
              <a:rPr lang="tr-TR" dirty="0">
                <a:latin typeface="Calibri"/>
                <a:cs typeface="Calibri"/>
              </a:rPr>
              <a:t>());</a:t>
            </a:r>
          </a:p>
          <a:p>
            <a:pPr marL="12700">
              <a:lnSpc>
                <a:spcPct val="100000"/>
              </a:lnSpc>
              <a:spcBef>
                <a:spcPts val="105"/>
              </a:spcBef>
            </a:pPr>
            <a:r>
              <a:rPr lang="tr-TR" dirty="0">
                <a:latin typeface="Calibri"/>
                <a:cs typeface="Calibri"/>
              </a:rPr>
              <a:t>		</a:t>
            </a:r>
            <a:r>
              <a:rPr lang="tr-TR" dirty="0" err="1">
                <a:latin typeface="Calibri"/>
                <a:cs typeface="Calibri"/>
              </a:rPr>
              <a:t>System.out.println</a:t>
            </a:r>
            <a:r>
              <a:rPr lang="tr-TR" dirty="0">
                <a:latin typeface="Calibri"/>
                <a:cs typeface="Calibri"/>
              </a:rPr>
              <a:t>(</a:t>
            </a:r>
            <a:r>
              <a:rPr lang="tr-TR" dirty="0" err="1">
                <a:latin typeface="Calibri"/>
                <a:cs typeface="Calibri"/>
              </a:rPr>
              <a:t>ht</a:t>
            </a:r>
            <a:r>
              <a:rPr lang="tr-TR" dirty="0">
                <a:latin typeface="Calibri"/>
                <a:cs typeface="Calibri"/>
              </a:rPr>
              <a:t>);</a:t>
            </a:r>
          </a:p>
          <a:p>
            <a:pPr marL="12700">
              <a:lnSpc>
                <a:spcPct val="100000"/>
              </a:lnSpc>
              <a:spcBef>
                <a:spcPts val="105"/>
              </a:spcBef>
            </a:pPr>
            <a:endParaRPr lang="tr-TR" dirty="0">
              <a:latin typeface="Calibri"/>
              <a:cs typeface="Calibri"/>
            </a:endParaRPr>
          </a:p>
          <a:p>
            <a:pPr marL="12700">
              <a:lnSpc>
                <a:spcPct val="100000"/>
              </a:lnSpc>
              <a:spcBef>
                <a:spcPts val="105"/>
              </a:spcBef>
            </a:pPr>
            <a:r>
              <a:rPr lang="tr-TR" dirty="0">
                <a:latin typeface="Calibri"/>
                <a:cs typeface="Calibri"/>
              </a:rPr>
              <a:t>		</a:t>
            </a:r>
            <a:r>
              <a:rPr lang="tr-TR" dirty="0" err="1">
                <a:latin typeface="Calibri"/>
                <a:cs typeface="Calibri"/>
              </a:rPr>
              <a:t>if</a:t>
            </a:r>
            <a:r>
              <a:rPr lang="tr-TR" dirty="0">
                <a:latin typeface="Calibri"/>
                <a:cs typeface="Calibri"/>
              </a:rPr>
              <a:t> (</a:t>
            </a:r>
            <a:r>
              <a:rPr lang="tr-TR" dirty="0" err="1">
                <a:latin typeface="Calibri"/>
                <a:cs typeface="Calibri"/>
              </a:rPr>
              <a:t>ht.containsKey</a:t>
            </a:r>
            <a:r>
              <a:rPr lang="tr-TR" dirty="0">
                <a:latin typeface="Calibri"/>
                <a:cs typeface="Calibri"/>
              </a:rPr>
              <a:t>("hasan")) {</a:t>
            </a:r>
          </a:p>
          <a:p>
            <a:pPr marL="12700">
              <a:lnSpc>
                <a:spcPct val="100000"/>
              </a:lnSpc>
              <a:spcBef>
                <a:spcPts val="105"/>
              </a:spcBef>
            </a:pPr>
            <a:r>
              <a:rPr lang="tr-TR" dirty="0">
                <a:latin typeface="Calibri"/>
                <a:cs typeface="Calibri"/>
              </a:rPr>
              <a:t>			</a:t>
            </a:r>
            <a:r>
              <a:rPr lang="tr-TR" dirty="0" err="1">
                <a:latin typeface="Calibri"/>
                <a:cs typeface="Calibri"/>
              </a:rPr>
              <a:t>Integer</a:t>
            </a:r>
            <a:r>
              <a:rPr lang="tr-TR" dirty="0">
                <a:latin typeface="Calibri"/>
                <a:cs typeface="Calibri"/>
              </a:rPr>
              <a:t> a = </a:t>
            </a:r>
            <a:r>
              <a:rPr lang="tr-TR" dirty="0" err="1">
                <a:latin typeface="Calibri"/>
                <a:cs typeface="Calibri"/>
              </a:rPr>
              <a:t>ht.get</a:t>
            </a:r>
            <a:r>
              <a:rPr lang="tr-TR" dirty="0">
                <a:latin typeface="Calibri"/>
                <a:cs typeface="Calibri"/>
              </a:rPr>
              <a:t>("hasan");</a:t>
            </a:r>
          </a:p>
          <a:p>
            <a:pPr marL="12700">
              <a:lnSpc>
                <a:spcPct val="100000"/>
              </a:lnSpc>
              <a:spcBef>
                <a:spcPts val="105"/>
              </a:spcBef>
            </a:pPr>
            <a:r>
              <a:rPr lang="tr-TR" dirty="0">
                <a:latin typeface="Calibri"/>
                <a:cs typeface="Calibri"/>
              </a:rPr>
              <a:t>			</a:t>
            </a:r>
            <a:r>
              <a:rPr lang="tr-TR" dirty="0" err="1">
                <a:latin typeface="Calibri"/>
                <a:cs typeface="Calibri"/>
              </a:rPr>
              <a:t>System.out.println</a:t>
            </a:r>
            <a:r>
              <a:rPr lang="tr-TR" dirty="0">
                <a:latin typeface="Calibri"/>
                <a:cs typeface="Calibri"/>
              </a:rPr>
              <a:t>("</a:t>
            </a:r>
            <a:r>
              <a:rPr lang="tr-TR" dirty="0" err="1">
                <a:latin typeface="Calibri"/>
                <a:cs typeface="Calibri"/>
              </a:rPr>
              <a:t>value</a:t>
            </a:r>
            <a:r>
              <a:rPr lang="tr-TR" dirty="0">
                <a:latin typeface="Calibri"/>
                <a:cs typeface="Calibri"/>
              </a:rPr>
              <a:t> </a:t>
            </a:r>
            <a:r>
              <a:rPr lang="tr-TR" dirty="0" err="1">
                <a:latin typeface="Calibri"/>
                <a:cs typeface="Calibri"/>
              </a:rPr>
              <a:t>for</a:t>
            </a:r>
            <a:r>
              <a:rPr lang="tr-TR" dirty="0">
                <a:latin typeface="Calibri"/>
                <a:cs typeface="Calibri"/>
              </a:rPr>
              <a:t> </a:t>
            </a:r>
            <a:r>
              <a:rPr lang="tr-TR" dirty="0" err="1">
                <a:latin typeface="Calibri"/>
                <a:cs typeface="Calibri"/>
              </a:rPr>
              <a:t>key</a:t>
            </a:r>
            <a:r>
              <a:rPr lang="tr-TR" dirty="0">
                <a:latin typeface="Calibri"/>
                <a:cs typeface="Calibri"/>
              </a:rPr>
              <a:t>"+ " \"hasan\" is: " + a);</a:t>
            </a:r>
          </a:p>
          <a:p>
            <a:pPr marL="12700">
              <a:lnSpc>
                <a:spcPct val="100000"/>
              </a:lnSpc>
              <a:spcBef>
                <a:spcPts val="105"/>
              </a:spcBef>
            </a:pPr>
            <a:r>
              <a:rPr lang="tr-TR" dirty="0">
                <a:latin typeface="Calibri"/>
                <a:cs typeface="Calibri"/>
              </a:rPr>
              <a:t>		}</a:t>
            </a:r>
          </a:p>
          <a:p>
            <a:pPr marL="12700">
              <a:lnSpc>
                <a:spcPct val="100000"/>
              </a:lnSpc>
              <a:spcBef>
                <a:spcPts val="105"/>
              </a:spcBef>
            </a:pPr>
            <a:r>
              <a:rPr lang="tr-TR" dirty="0">
                <a:latin typeface="Calibri"/>
                <a:cs typeface="Calibri"/>
              </a:rPr>
              <a:t>	}</a:t>
            </a:r>
          </a:p>
          <a:p>
            <a:pPr marL="12700">
              <a:lnSpc>
                <a:spcPct val="100000"/>
              </a:lnSpc>
              <a:spcBef>
                <a:spcPts val="105"/>
              </a:spcBef>
            </a:pPr>
            <a:r>
              <a:rPr lang="tr-TR" dirty="0">
                <a:latin typeface="Calibri"/>
                <a:cs typeface="Calibri"/>
              </a:rPr>
              <a:t>}</a:t>
            </a: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67</a:t>
            </a:r>
            <a:endParaRPr sz="1200">
              <a:latin typeface="Arial"/>
              <a:cs typeface="Arial"/>
            </a:endParaRPr>
          </a:p>
        </p:txBody>
      </p:sp>
      <p:sp>
        <p:nvSpPr>
          <p:cNvPr id="23" name="object 24">
            <a:extLst>
              <a:ext uri="{FF2B5EF4-FFF2-40B4-BE49-F238E27FC236}">
                <a16:creationId xmlns:a16="http://schemas.microsoft.com/office/drawing/2014/main" id="{24962DFC-4DBA-47C4-B1A4-6AEF34C40745}"/>
              </a:ext>
            </a:extLst>
          </p:cNvPr>
          <p:cNvSpPr txBox="1">
            <a:spLocks/>
          </p:cNvSpPr>
          <p:nvPr/>
        </p:nvSpPr>
        <p:spPr>
          <a:xfrm>
            <a:off x="5003291" y="321634"/>
            <a:ext cx="3610101" cy="443070"/>
          </a:xfrm>
          <a:prstGeom prst="rect">
            <a:avLst/>
          </a:prstGeom>
        </p:spPr>
        <p:txBody>
          <a:bodyPr vert="horz" wrap="square" lIns="0" tIns="12065" rIns="0" bIns="0" rtlCol="0">
            <a:spAutoFit/>
          </a:bodyPr>
          <a:lstStyle>
            <a:lvl1pPr>
              <a:defRPr sz="2800" b="1" i="0">
                <a:solidFill>
                  <a:srgbClr val="93C500"/>
                </a:solidFill>
                <a:latin typeface="Calibri"/>
                <a:ea typeface="+mj-ea"/>
                <a:cs typeface="Calibri"/>
              </a:defRPr>
            </a:lvl1pPr>
          </a:lstStyle>
          <a:p>
            <a:pPr marL="12700" eaLnBrk="1" fontAlgn="auto" hangingPunct="1">
              <a:spcBef>
                <a:spcPts val="95"/>
              </a:spcBef>
              <a:spcAft>
                <a:spcPts val="0"/>
              </a:spcAft>
            </a:pPr>
            <a:r>
              <a:rPr lang="tr-TR" kern="0" spc="-5" dirty="0"/>
              <a:t>Örnek 2 – Java</a:t>
            </a:r>
          </a:p>
        </p:txBody>
      </p:sp>
    </p:spTree>
    <p:extLst>
      <p:ext uri="{BB962C8B-B14F-4D97-AF65-F5344CB8AC3E}">
        <p14:creationId xmlns:p14="http://schemas.microsoft.com/office/powerpoint/2010/main" val="856347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92124"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77723" y="0"/>
            <a:ext cx="457200" cy="6858000"/>
          </a:xfrm>
          <a:custGeom>
            <a:avLst/>
            <a:gdLst/>
            <a:ahLst/>
            <a:cxnLst/>
            <a:rect l="l" t="t" r="r" b="b"/>
            <a:pathLst>
              <a:path w="457200" h="6858000">
                <a:moveTo>
                  <a:pt x="0" y="6858000"/>
                </a:moveTo>
                <a:lnTo>
                  <a:pt x="457200" y="6858000"/>
                </a:lnTo>
                <a:lnTo>
                  <a:pt x="4572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06324"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1414272" y="0"/>
            <a:ext cx="1600200" cy="334010"/>
          </a:xfrm>
          <a:custGeom>
            <a:avLst/>
            <a:gdLst/>
            <a:ahLst/>
            <a:cxnLst/>
            <a:rect l="l" t="t" r="r" b="b"/>
            <a:pathLst>
              <a:path w="1600200" h="334010">
                <a:moveTo>
                  <a:pt x="0" y="333756"/>
                </a:moveTo>
                <a:lnTo>
                  <a:pt x="1600200" y="333756"/>
                </a:lnTo>
                <a:lnTo>
                  <a:pt x="1600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6" name="object 6"/>
          <p:cNvSpPr/>
          <p:nvPr/>
        </p:nvSpPr>
        <p:spPr>
          <a:xfrm>
            <a:off x="1414272"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7" name="object 7"/>
          <p:cNvSpPr/>
          <p:nvPr/>
        </p:nvSpPr>
        <p:spPr>
          <a:xfrm>
            <a:off x="499872" y="0"/>
            <a:ext cx="457200" cy="334010"/>
          </a:xfrm>
          <a:custGeom>
            <a:avLst/>
            <a:gdLst/>
            <a:ahLst/>
            <a:cxnLst/>
            <a:rect l="l" t="t" r="r" b="b"/>
            <a:pathLst>
              <a:path w="457200" h="334010">
                <a:moveTo>
                  <a:pt x="0" y="333756"/>
                </a:moveTo>
                <a:lnTo>
                  <a:pt x="457200" y="333756"/>
                </a:lnTo>
                <a:lnTo>
                  <a:pt x="4572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8" name="object 8"/>
          <p:cNvSpPr/>
          <p:nvPr/>
        </p:nvSpPr>
        <p:spPr>
          <a:xfrm>
            <a:off x="499872" y="6519671"/>
            <a:ext cx="457200" cy="338455"/>
          </a:xfrm>
          <a:custGeom>
            <a:avLst/>
            <a:gdLst/>
            <a:ahLst/>
            <a:cxnLst/>
            <a:rect l="l" t="t" r="r" b="b"/>
            <a:pathLst>
              <a:path w="457200" h="338454">
                <a:moveTo>
                  <a:pt x="0" y="338327"/>
                </a:moveTo>
                <a:lnTo>
                  <a:pt x="457200" y="338327"/>
                </a:lnTo>
                <a:lnTo>
                  <a:pt x="457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9" name="object 9"/>
          <p:cNvSpPr/>
          <p:nvPr/>
        </p:nvSpPr>
        <p:spPr>
          <a:xfrm>
            <a:off x="728472" y="0"/>
            <a:ext cx="762000" cy="334010"/>
          </a:xfrm>
          <a:custGeom>
            <a:avLst/>
            <a:gdLst/>
            <a:ahLst/>
            <a:cxnLst/>
            <a:rect l="l" t="t" r="r" b="b"/>
            <a:pathLst>
              <a:path w="762000" h="334010">
                <a:moveTo>
                  <a:pt x="0" y="333756"/>
                </a:moveTo>
                <a:lnTo>
                  <a:pt x="762000" y="333756"/>
                </a:lnTo>
                <a:lnTo>
                  <a:pt x="762000"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0" name="object 10"/>
          <p:cNvSpPr/>
          <p:nvPr/>
        </p:nvSpPr>
        <p:spPr>
          <a:xfrm>
            <a:off x="728472" y="6519671"/>
            <a:ext cx="762000" cy="338455"/>
          </a:xfrm>
          <a:custGeom>
            <a:avLst/>
            <a:gdLst/>
            <a:ahLst/>
            <a:cxnLst/>
            <a:rect l="l" t="t" r="r" b="b"/>
            <a:pathLst>
              <a:path w="762000" h="338454">
                <a:moveTo>
                  <a:pt x="0" y="338327"/>
                </a:moveTo>
                <a:lnTo>
                  <a:pt x="762000" y="338327"/>
                </a:lnTo>
                <a:lnTo>
                  <a:pt x="7620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1" name="object 11"/>
          <p:cNvSpPr/>
          <p:nvPr/>
        </p:nvSpPr>
        <p:spPr>
          <a:xfrm>
            <a:off x="8240268" y="0"/>
            <a:ext cx="67310" cy="334010"/>
          </a:xfrm>
          <a:custGeom>
            <a:avLst/>
            <a:gdLst/>
            <a:ahLst/>
            <a:cxnLst/>
            <a:rect l="l" t="t" r="r" b="b"/>
            <a:pathLst>
              <a:path w="67309" h="334010">
                <a:moveTo>
                  <a:pt x="0" y="333756"/>
                </a:moveTo>
                <a:lnTo>
                  <a:pt x="67055" y="333756"/>
                </a:lnTo>
                <a:lnTo>
                  <a:pt x="67055"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2" name="object 12"/>
          <p:cNvSpPr/>
          <p:nvPr/>
        </p:nvSpPr>
        <p:spPr>
          <a:xfrm>
            <a:off x="6707123" y="6519671"/>
            <a:ext cx="1600200" cy="338455"/>
          </a:xfrm>
          <a:custGeom>
            <a:avLst/>
            <a:gdLst/>
            <a:ahLst/>
            <a:cxnLst/>
            <a:rect l="l" t="t" r="r" b="b"/>
            <a:pathLst>
              <a:path w="1600200" h="338454">
                <a:moveTo>
                  <a:pt x="0" y="338327"/>
                </a:moveTo>
                <a:lnTo>
                  <a:pt x="1600200" y="338327"/>
                </a:lnTo>
                <a:lnTo>
                  <a:pt x="16002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3" name="object 13"/>
          <p:cNvSpPr/>
          <p:nvPr/>
        </p:nvSpPr>
        <p:spPr>
          <a:xfrm>
            <a:off x="8764523" y="0"/>
            <a:ext cx="379730" cy="6858000"/>
          </a:xfrm>
          <a:custGeom>
            <a:avLst/>
            <a:gdLst/>
            <a:ahLst/>
            <a:cxnLst/>
            <a:rect l="l" t="t" r="r" b="b"/>
            <a:pathLst>
              <a:path w="379729" h="6858000">
                <a:moveTo>
                  <a:pt x="0" y="6857999"/>
                </a:moveTo>
                <a:lnTo>
                  <a:pt x="379475" y="6857999"/>
                </a:lnTo>
                <a:lnTo>
                  <a:pt x="379475" y="0"/>
                </a:lnTo>
                <a:lnTo>
                  <a:pt x="0" y="0"/>
                </a:lnTo>
                <a:lnTo>
                  <a:pt x="0" y="6857999"/>
                </a:lnTo>
                <a:close/>
              </a:path>
            </a:pathLst>
          </a:custGeom>
          <a:solidFill>
            <a:srgbClr val="FFFFFF">
              <a:alpha val="10195"/>
            </a:srgbClr>
          </a:solidFill>
        </p:spPr>
        <p:txBody>
          <a:bodyPr wrap="square" lIns="0" tIns="0" rIns="0" bIns="0" rtlCol="0"/>
          <a:lstStyle/>
          <a:p>
            <a:endParaRPr/>
          </a:p>
        </p:txBody>
      </p:sp>
      <p:sp>
        <p:nvSpPr>
          <p:cNvPr id="14" name="object 14"/>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15" name="object 15"/>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16" name="object 16"/>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17" name="object 17"/>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18" name="object 18"/>
          <p:cNvSpPr/>
          <p:nvPr/>
        </p:nvSpPr>
        <p:spPr>
          <a:xfrm>
            <a:off x="457200" y="346132"/>
            <a:ext cx="8229600" cy="6173793"/>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lang="tr-TR" dirty="0"/>
          </a:p>
          <a:p>
            <a:endParaRPr lang="tr-TR" dirty="0"/>
          </a:p>
          <a:p>
            <a:endParaRPr lang="tr-TR" dirty="0"/>
          </a:p>
          <a:p>
            <a:endParaRPr lang="tr-TR" dirty="0"/>
          </a:p>
          <a:p>
            <a:endParaRPr lang="tr-TR" dirty="0"/>
          </a:p>
          <a:p>
            <a:r>
              <a:rPr lang="tr-TR" b="1" dirty="0"/>
              <a:t>1) </a:t>
            </a:r>
            <a:r>
              <a:rPr lang="tr-TR" dirty="0"/>
              <a:t>Klavyeden girilen </a:t>
            </a:r>
            <a:r>
              <a:rPr lang="tr-TR" dirty="0" err="1"/>
              <a:t>integer</a:t>
            </a:r>
            <a:r>
              <a:rPr lang="tr-TR" dirty="0"/>
              <a:t> tipinde anahtar (</a:t>
            </a:r>
            <a:r>
              <a:rPr lang="tr-TR" dirty="0" err="1"/>
              <a:t>key</a:t>
            </a:r>
            <a:r>
              <a:rPr lang="tr-TR" dirty="0"/>
              <a:t>) değerine karşılık </a:t>
            </a:r>
            <a:r>
              <a:rPr lang="tr-TR" dirty="0" err="1"/>
              <a:t>string</a:t>
            </a:r>
            <a:r>
              <a:rPr lang="tr-TR" dirty="0"/>
              <a:t> tipinde </a:t>
            </a:r>
            <a:r>
              <a:rPr lang="tr-TR" dirty="0" err="1"/>
              <a:t>value</a:t>
            </a:r>
            <a:r>
              <a:rPr lang="tr-TR" dirty="0"/>
              <a:t> değerlerini tutan bir </a:t>
            </a:r>
            <a:r>
              <a:rPr lang="tr-TR" dirty="0" err="1"/>
              <a:t>Hash</a:t>
            </a:r>
            <a:r>
              <a:rPr lang="tr-TR" dirty="0"/>
              <a:t> </a:t>
            </a:r>
            <a:r>
              <a:rPr lang="tr-TR" dirty="0" err="1"/>
              <a:t>Table</a:t>
            </a:r>
            <a:r>
              <a:rPr lang="tr-TR" dirty="0"/>
              <a:t> oluşturunuz. Çakışmaları Bağlantılı liste kullanarak Açık Çırpılama (</a:t>
            </a:r>
            <a:r>
              <a:rPr lang="tr-TR" sz="1800" dirty="0" err="1"/>
              <a:t>Chaining</a:t>
            </a:r>
            <a:r>
              <a:rPr lang="tr-TR" sz="1800" dirty="0"/>
              <a:t>) yolu ile düzelten Java kodunuz yazınız.</a:t>
            </a:r>
            <a:endParaRPr dirty="0"/>
          </a:p>
        </p:txBody>
      </p:sp>
      <p:sp>
        <p:nvSpPr>
          <p:cNvPr id="19" name="object 19"/>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25" name="object 25"/>
          <p:cNvSpPr txBox="1"/>
          <p:nvPr/>
        </p:nvSpPr>
        <p:spPr>
          <a:xfrm>
            <a:off x="499872" y="399949"/>
            <a:ext cx="8186928" cy="487954"/>
          </a:xfrm>
          <a:prstGeom prst="rect">
            <a:avLst/>
          </a:prstGeom>
        </p:spPr>
        <p:txBody>
          <a:bodyPr vert="horz" wrap="square" lIns="0" tIns="13335" rIns="0" bIns="0" rtlCol="0">
            <a:spAutoFit/>
          </a:bodyPr>
          <a:lstStyle/>
          <a:p>
            <a:pPr marL="12700">
              <a:lnSpc>
                <a:spcPct val="100000"/>
              </a:lnSpc>
              <a:spcBef>
                <a:spcPts val="105"/>
              </a:spcBef>
            </a:pPr>
            <a:endParaRPr lang="tr-TR" sz="1500" b="0" i="0" dirty="0">
              <a:solidFill>
                <a:srgbClr val="232629"/>
              </a:solidFill>
              <a:effectLst/>
              <a:latin typeface="ui-monospace"/>
            </a:endParaRPr>
          </a:p>
          <a:p>
            <a:pPr marL="12700">
              <a:lnSpc>
                <a:spcPct val="100000"/>
              </a:lnSpc>
              <a:spcBef>
                <a:spcPts val="105"/>
              </a:spcBef>
            </a:pPr>
            <a:endParaRPr lang="tr-TR" sz="1500" b="0" i="0" dirty="0">
              <a:solidFill>
                <a:srgbClr val="232629"/>
              </a:solidFill>
              <a:effectLst/>
              <a:latin typeface="ui-monospace"/>
            </a:endParaRPr>
          </a:p>
        </p:txBody>
      </p:sp>
      <p:sp>
        <p:nvSpPr>
          <p:cNvPr id="26" name="object 26"/>
          <p:cNvSpPr txBox="1"/>
          <p:nvPr/>
        </p:nvSpPr>
        <p:spPr>
          <a:xfrm>
            <a:off x="4729353" y="297941"/>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67</a:t>
            </a:r>
            <a:endParaRPr sz="1200">
              <a:latin typeface="Arial"/>
              <a:cs typeface="Arial"/>
            </a:endParaRPr>
          </a:p>
        </p:txBody>
      </p:sp>
      <p:sp>
        <p:nvSpPr>
          <p:cNvPr id="23" name="object 24">
            <a:extLst>
              <a:ext uri="{FF2B5EF4-FFF2-40B4-BE49-F238E27FC236}">
                <a16:creationId xmlns:a16="http://schemas.microsoft.com/office/drawing/2014/main" id="{24962DFC-4DBA-47C4-B1A4-6AEF34C40745}"/>
              </a:ext>
            </a:extLst>
          </p:cNvPr>
          <p:cNvSpPr txBox="1">
            <a:spLocks/>
          </p:cNvSpPr>
          <p:nvPr/>
        </p:nvSpPr>
        <p:spPr>
          <a:xfrm>
            <a:off x="493775" y="609666"/>
            <a:ext cx="8119618" cy="627736"/>
          </a:xfrm>
          <a:prstGeom prst="rect">
            <a:avLst/>
          </a:prstGeom>
        </p:spPr>
        <p:txBody>
          <a:bodyPr vert="horz" wrap="square" lIns="0" tIns="12065" rIns="0" bIns="0" rtlCol="0">
            <a:spAutoFit/>
          </a:bodyPr>
          <a:lstStyle>
            <a:lvl1pPr>
              <a:defRPr sz="2800" b="1" i="0">
                <a:solidFill>
                  <a:srgbClr val="93C500"/>
                </a:solidFill>
                <a:latin typeface="Calibri"/>
                <a:ea typeface="+mj-ea"/>
                <a:cs typeface="Calibri"/>
              </a:defRPr>
            </a:lvl1pPr>
          </a:lstStyle>
          <a:p>
            <a:pPr marL="12700" algn="ctr" eaLnBrk="1" fontAlgn="auto" hangingPunct="1">
              <a:spcBef>
                <a:spcPts val="95"/>
              </a:spcBef>
              <a:spcAft>
                <a:spcPts val="0"/>
              </a:spcAft>
            </a:pPr>
            <a:r>
              <a:rPr lang="tr-TR" sz="4000" kern="0" spc="-5" dirty="0"/>
              <a:t>Örnekler</a:t>
            </a:r>
            <a:r>
              <a:rPr lang="tr-TR" kern="0" spc="-5" dirty="0"/>
              <a:t> </a:t>
            </a:r>
          </a:p>
        </p:txBody>
      </p:sp>
      <p:sp>
        <p:nvSpPr>
          <p:cNvPr id="20" name="object 26">
            <a:extLst>
              <a:ext uri="{FF2B5EF4-FFF2-40B4-BE49-F238E27FC236}">
                <a16:creationId xmlns:a16="http://schemas.microsoft.com/office/drawing/2014/main" id="{C5F49635-D213-2ADA-437C-705300D26FC2}"/>
              </a:ext>
            </a:extLst>
          </p:cNvPr>
          <p:cNvSpPr/>
          <p:nvPr/>
        </p:nvSpPr>
        <p:spPr>
          <a:xfrm>
            <a:off x="2664079" y="2871344"/>
            <a:ext cx="3872483" cy="2545079"/>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00077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891</TotalTime>
  <Words>2782</Words>
  <Application>Microsoft Macintosh PowerPoint</Application>
  <PresentationFormat>Ekran Gösterisi (4:3)</PresentationFormat>
  <Paragraphs>452</Paragraphs>
  <Slides>40</Slides>
  <Notes>0</Notes>
  <HiddenSlides>0</HiddenSlides>
  <MMClips>0</MMClips>
  <ScaleCrop>false</ScaleCrop>
  <HeadingPairs>
    <vt:vector size="6" baseType="variant">
      <vt:variant>
        <vt:lpstr>Kullanılan Yazı Tipleri</vt:lpstr>
      </vt:variant>
      <vt:variant>
        <vt:i4>9</vt:i4>
      </vt:variant>
      <vt:variant>
        <vt:lpstr>Tema</vt:lpstr>
      </vt:variant>
      <vt:variant>
        <vt:i4>3</vt:i4>
      </vt:variant>
      <vt:variant>
        <vt:lpstr>Slayt Başlıkları</vt:lpstr>
      </vt:variant>
      <vt:variant>
        <vt:i4>40</vt:i4>
      </vt:variant>
    </vt:vector>
  </HeadingPairs>
  <TitlesOfParts>
    <vt:vector size="52" baseType="lpstr">
      <vt:lpstr>Arial</vt:lpstr>
      <vt:lpstr>Blogger Sans</vt:lpstr>
      <vt:lpstr>Calibri</vt:lpstr>
      <vt:lpstr>Constantia</vt:lpstr>
      <vt:lpstr>Courier New</vt:lpstr>
      <vt:lpstr>Times New Roman</vt:lpstr>
      <vt:lpstr>ui-monospace</vt:lpstr>
      <vt:lpstr>Wingdings</vt:lpstr>
      <vt:lpstr>Wingdings 2</vt:lpstr>
      <vt:lpstr>Akış</vt:lpstr>
      <vt:lpstr>Office Theme</vt:lpstr>
      <vt:lpstr>Office Theme</vt:lpstr>
      <vt:lpstr>HASHING (Kırpma veya Çırpma )</vt:lpstr>
      <vt:lpstr>HASHING</vt:lpstr>
      <vt:lpstr>Bitcoin Blok Başlığı</vt:lpstr>
      <vt:lpstr>Bitcoin Blok Başlığı</vt:lpstr>
      <vt:lpstr>Proof of work (PoW) ve çalışma prensibi</vt:lpstr>
      <vt:lpstr>Bitcoin Blok Başlığı</vt:lpstr>
      <vt:lpstr>Proof of work (PoW) ve çalışma prensibi</vt:lpstr>
      <vt:lpstr>HASHING (Kırpma veya Çırpma )</vt:lpstr>
      <vt:lpstr>HASHING (ÇIRPMA)</vt:lpstr>
      <vt:lpstr>HASHING</vt:lpstr>
      <vt:lpstr>HASHING (Kırpma veya Çırpma )</vt:lpstr>
      <vt:lpstr>HASHING (Kırpma veya Çırpma )</vt:lpstr>
      <vt:lpstr>Hash fonksiyonları</vt:lpstr>
      <vt:lpstr>Hash fonksiyonları</vt:lpstr>
      <vt:lpstr>Hash fonksiyonları (Selecting Digits – Rakam Seçme)</vt:lpstr>
      <vt:lpstr>Hash fonksiyonları (Folding-katlama)</vt:lpstr>
      <vt:lpstr>Hash fonksiyonları (Division – Bölme)</vt:lpstr>
      <vt:lpstr>Hash fonksiyonları (Mid-square, Orta kare)</vt:lpstr>
      <vt:lpstr>Hash fonksiyonları (Extraction)</vt:lpstr>
      <vt:lpstr>Hash fonksiyonları (Radix Transformation)</vt:lpstr>
      <vt:lpstr>Hash fonksiyonları -Çakışma</vt:lpstr>
      <vt:lpstr>Hash fonksiyonları Çakışmanın giderilmesi (Chaining) (Açık Çırpılama-Ayrık Zincirleme-Bağlantılama)</vt:lpstr>
      <vt:lpstr>Hash fonksiyonları Çakışmanın giderilmesi (Chaining)</vt:lpstr>
      <vt:lpstr>Hash fonksiyonları Çakışmanın giderilmesi  (Kapalı Çırpılama-Açık Adresleme) (Linear Probing-Doğrusal Araştırma Yöntemi)</vt:lpstr>
      <vt:lpstr>Hash fonksiyonları Çakışmanın giderilmesi (Linear Probing)</vt:lpstr>
      <vt:lpstr>Hash fonksiyonları Çakışmanın giderilmesi (Linear Probing)</vt:lpstr>
      <vt:lpstr>Hash fonksiyonları Çakışmanın giderilmesi  (Kapalı Çırpılama-Açık Adresleme) (Quadratic Probing-İkinci dereceden araştırma)</vt:lpstr>
      <vt:lpstr>Hash fonksiyonları Çakışmanın giderilmesi (Quadratic Probing)</vt:lpstr>
      <vt:lpstr>Hash fonksiyonları Çakışmanın giderilmesi (Quadratic Probing)</vt:lpstr>
      <vt:lpstr>Hash fonksiyonları Çakışmanın giderilmesi (Quadratic Probing)</vt:lpstr>
      <vt:lpstr>Hash fonksiyonları Çakışmanın giderilmesi (Quadratic Probing)</vt:lpstr>
      <vt:lpstr>Hash fonksiyonları Çakışmanın giderilmesi (Quadratic Probing)</vt:lpstr>
      <vt:lpstr>Hash fonksiyonları Çakışmanın giderilmesi (Quadratic Probing)</vt:lpstr>
      <vt:lpstr>Hash fonksiyonları Çakışmanın giderilmesi (Double Hashing-İkili Hashing)</vt:lpstr>
      <vt:lpstr>Hash fonksiyonları Çakışmanın giderilmesi (Double Hashing)</vt:lpstr>
      <vt:lpstr>Hash fonksiyonları Çakışmanın giderilmesi (Double Hashing)</vt:lpstr>
      <vt:lpstr>Hash fonksiyonları</vt:lpstr>
      <vt:lpstr>PowerPoint Sunusu</vt:lpstr>
      <vt:lpstr>PowerPoint Sunusu</vt:lpstr>
      <vt:lpstr>PowerPoint Sunusu</vt:lpstr>
    </vt:vector>
  </TitlesOfParts>
  <Company>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sb</dc:creator>
  <cp:lastModifiedBy>İhsan Pençe</cp:lastModifiedBy>
  <cp:revision>2606</cp:revision>
  <dcterms:created xsi:type="dcterms:W3CDTF">2009-02-25T07:09:12Z</dcterms:created>
  <dcterms:modified xsi:type="dcterms:W3CDTF">2024-11-03T18:25:48Z</dcterms:modified>
</cp:coreProperties>
</file>