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4" r:id="rId3"/>
    <p:sldId id="295" r:id="rId4"/>
    <p:sldId id="296" r:id="rId5"/>
    <p:sldId id="304" r:id="rId6"/>
    <p:sldId id="314" r:id="rId7"/>
    <p:sldId id="299" r:id="rId8"/>
    <p:sldId id="315" r:id="rId9"/>
    <p:sldId id="305" r:id="rId10"/>
    <p:sldId id="316" r:id="rId11"/>
    <p:sldId id="306" r:id="rId12"/>
    <p:sldId id="307" r:id="rId13"/>
    <p:sldId id="317" r:id="rId14"/>
    <p:sldId id="309" r:id="rId15"/>
    <p:sldId id="308" r:id="rId16"/>
    <p:sldId id="313" r:id="rId1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86"/>
    <p:restoredTop sz="94258"/>
  </p:normalViewPr>
  <p:slideViewPr>
    <p:cSldViewPr snapToGrid="0">
      <p:cViewPr varScale="1">
        <p:scale>
          <a:sx n="114" d="100"/>
          <a:sy n="114" d="100"/>
        </p:scale>
        <p:origin x="176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901E4AF-7984-46FD-BD4F-7AF8FE01D2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6EFFFA6-82F7-4357-A0E3-CC6C4CE7DD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3F53B5E-F750-4951-9577-90C1963CC5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5D50-8F15-4304-B286-9CA0097D75D9}" type="datetimeFigureOut">
              <a:rPr lang="tr-TR" smtClean="0"/>
              <a:t>3.04.2026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4B58668-C19F-4984-8003-F331B6EDB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B5341EB-377F-4F57-92F4-0300375D0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856AE-A388-4F8F-B528-9A4D32B676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2726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1C8A94-1F9A-49A7-8BB8-F89356A7F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973C532-BA33-4DE8-898A-520E7F5D8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C15FA38-DE7A-439B-BD6F-488A7A234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5D50-8F15-4304-B286-9CA0097D75D9}" type="datetimeFigureOut">
              <a:rPr lang="tr-TR" smtClean="0"/>
              <a:t>3.04.2026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F715020-1C43-4897-8A59-BA56CC8B3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B90B876-260B-49A0-88B7-8493E3342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856AE-A388-4F8F-B528-9A4D32B676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81514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501B3D4-6E43-4CB4-B82E-FD6E6D1C0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7C993DF-A4EC-4D19-A6B8-20877C7EF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9DDFEDA-E6D7-43B6-8235-7DF79F144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5D50-8F15-4304-B286-9CA0097D75D9}" type="datetimeFigureOut">
              <a:rPr lang="tr-TR" smtClean="0"/>
              <a:t>3.04.2026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60B6E95-B177-44DC-ACE8-644084573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D5F6726-F93C-4BCC-A1A5-C29BED3AD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856AE-A388-4F8F-B528-9A4D32B676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86424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3410125-6619-4180-B961-F2E772033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876BF88-B30D-40A6-9C5A-AA2DDC6D8C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4911452-81B2-437F-8675-D24809875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63B4915-A85F-465C-BB5E-F59545619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5D50-8F15-4304-B286-9CA0097D75D9}" type="datetimeFigureOut">
              <a:rPr lang="tr-TR" smtClean="0"/>
              <a:t>3.04.2026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55F95E5-703E-492A-9D8A-671F889D21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33F38EA-EB0F-46EB-8A10-192EAF25C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856AE-A388-4F8F-B528-9A4D32B676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0624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2B7031-C850-4DE4-A43C-182700AE3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D1C220B-B7F6-4859-8720-7395E469D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DDF3D821-1214-4D9D-A1C1-75CCC3CDA8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A432F98-572E-4F56-B068-7DEDCB040F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767668D8-509D-45AA-9791-1B52B4C04B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41203215-0452-4E1B-AD55-2538B6404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5D50-8F15-4304-B286-9CA0097D75D9}" type="datetimeFigureOut">
              <a:rPr lang="tr-TR" smtClean="0"/>
              <a:t>3.04.2026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5117B4F9-CA04-4D10-873E-ECF7D1CDF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73E4002A-3F1A-482A-9094-6D6B27833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856AE-A388-4F8F-B528-9A4D32B676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6800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F633F6-0C5E-48D6-9B06-AF9C508D4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339CFE79-83DF-48CE-8C68-3AEC588E4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5D50-8F15-4304-B286-9CA0097D75D9}" type="datetimeFigureOut">
              <a:rPr lang="tr-TR" smtClean="0"/>
              <a:t>3.04.2026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4D8C5F22-0434-4ED7-888A-28693E630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A95FCB6-1E3E-45CB-960F-0A45F0AC7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856AE-A388-4F8F-B528-9A4D32B676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1732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4EE7F352-0425-48E5-AC59-B954D523B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5D50-8F15-4304-B286-9CA0097D75D9}" type="datetimeFigureOut">
              <a:rPr lang="tr-TR" smtClean="0"/>
              <a:t>3.04.2026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957A724B-2073-464D-9D6B-E1D43CCCE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0932E6E-AEBD-4B29-8727-DEA05A88C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856AE-A388-4F8F-B528-9A4D32B676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457990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B0CE8D9-2C8A-4DD7-8218-A9DFA33A9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399EEFC-0987-45C5-AF74-1EF2BD1A61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F077A08-4083-4472-A038-587FCAB781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09AC707-47AD-46D3-8A2A-34861C7AF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5D50-8F15-4304-B286-9CA0097D75D9}" type="datetimeFigureOut">
              <a:rPr lang="tr-TR" smtClean="0"/>
              <a:t>3.04.2026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46576A6-23F3-4B0A-8262-9A4CB6BC0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D5C3051-9F8B-484F-92F7-086D7D13A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856AE-A388-4F8F-B528-9A4D32B676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9570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9DF8EB3-9B5D-4662-BAEE-487D0185A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4273034F-66EB-47DE-8590-3546AC77CC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2613998-812F-4DAD-8679-89F107AEE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2E9AA98-2A13-43EE-B5E5-9D1132888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5D50-8F15-4304-B286-9CA0097D75D9}" type="datetimeFigureOut">
              <a:rPr lang="tr-TR" smtClean="0"/>
              <a:t>3.04.2026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B4A89802-0155-4024-877D-4DA1087B5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DA722A88-067B-474D-88BB-3A1EC4DCA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856AE-A388-4F8F-B528-9A4D32B676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8218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49C4C4-811A-41FF-9C79-0BA152556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11BF0F0-CEFA-4BF9-94F1-A4B70E69A1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B766EC2-AD3C-4C33-8742-04C84F98D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5D50-8F15-4304-B286-9CA0097D75D9}" type="datetimeFigureOut">
              <a:rPr lang="tr-TR" smtClean="0"/>
              <a:t>3.04.2026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4C44818-DC17-4A6A-AF8E-B7E11427F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87F18D8-1693-4B1F-9FC3-69DE7D0D6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856AE-A388-4F8F-B528-9A4D32B676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3011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C838133-EA50-4052-BB0B-5776F1AC44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A40A6605-21C7-4584-A7FF-7B030F94DC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78A7DF8-0DF7-40FC-9C1F-3A3CBDC2E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85D50-8F15-4304-B286-9CA0097D75D9}" type="datetimeFigureOut">
              <a:rPr lang="tr-TR" smtClean="0"/>
              <a:t>3.04.2026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83ED630-4AD7-42C7-B2B0-6D0BAF5DD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B42BC09-B3BA-4DC2-9EA9-7146779C7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E856AE-A388-4F8F-B528-9A4D32B676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8600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21B40F10-2A2A-4030-B434-331304012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3BC76A0-598C-4DBF-B298-2D5E8239EB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6113F71-4E0B-42AC-8AF0-331B88D1D7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85D50-8F15-4304-B286-9CA0097D75D9}" type="datetimeFigureOut">
              <a:rPr lang="tr-TR" smtClean="0"/>
              <a:t>3.04.2026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F465813-0D5E-45D1-AE36-E852AA05B9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2BBA9F8-71A9-4E47-AE94-1962D6EF6A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856AE-A388-4F8F-B528-9A4D32B676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2748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7CD3DF6-B59E-494A-AD3A-49217A2231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YAPILANDIRICILAR (KURUCULAR - CONSTRUCTORS)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D70C76B-BAF8-4851-B321-890A21028D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6032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Yapılandırıcıların görevi oluşturulan nesneyi ilk kullanıma hazırlamasıdır.</a:t>
            </a:r>
          </a:p>
          <a:p>
            <a:r>
              <a:rPr lang="tr-TR" dirty="0"/>
              <a:t>Java’da birkaç istisna hariç (</a:t>
            </a:r>
            <a:r>
              <a:rPr lang="tr-TR" dirty="0" err="1"/>
              <a:t>string</a:t>
            </a:r>
            <a:r>
              <a:rPr lang="tr-TR" dirty="0"/>
              <a:t> ve diziler) nesneler </a:t>
            </a:r>
            <a:r>
              <a:rPr lang="tr-TR" dirty="0" err="1"/>
              <a:t>new</a:t>
            </a:r>
            <a:r>
              <a:rPr lang="tr-TR" dirty="0"/>
              <a:t> anahtar kelimesi ve yapılandırıcı çağrısıyla oluşturulur. </a:t>
            </a:r>
          </a:p>
          <a:p>
            <a:r>
              <a:rPr lang="tr-TR" dirty="0"/>
              <a:t>Oluşturulan nesnenin tipi yapılandırıcı çağrısıyla belirlenir. </a:t>
            </a:r>
          </a:p>
          <a:p>
            <a:r>
              <a:rPr lang="tr-TR" dirty="0"/>
              <a:t>Nesnenin tipi ile referansın tipi çok nadir durumlar hariç aynı olmalıdır. </a:t>
            </a:r>
          </a:p>
          <a:p>
            <a:r>
              <a:rPr lang="tr-TR" dirty="0"/>
              <a:t>Diğer metotların aksine büyük harfle başlar. 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87339-6887-40DF-932C-F4A209077338}" type="slidenum">
              <a:rPr lang="tr-TR" smtClean="0"/>
              <a:pPr/>
              <a:t>2</a:t>
            </a:fld>
            <a:endParaRPr lang="tr-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Yapılandırıcıların temel özellikleri;</a:t>
            </a:r>
          </a:p>
          <a:p>
            <a:pPr lvl="1"/>
            <a:r>
              <a:rPr lang="tr-TR" dirty="0"/>
              <a:t>Kendi sınıfı ile aynı isme sahip olması</a:t>
            </a:r>
          </a:p>
          <a:p>
            <a:pPr lvl="1"/>
            <a:r>
              <a:rPr lang="tr-TR" dirty="0"/>
              <a:t>Genellikle açık bir dönüş değeri ve tipi olmaması</a:t>
            </a:r>
          </a:p>
          <a:p>
            <a:pPr lvl="1"/>
            <a:r>
              <a:rPr lang="tr-TR" dirty="0"/>
              <a:t>Başka sınıflar tarafından kullanılabilmesi için erişim türünün </a:t>
            </a:r>
            <a:r>
              <a:rPr lang="tr-TR" dirty="0" err="1"/>
              <a:t>public</a:t>
            </a:r>
            <a:r>
              <a:rPr lang="tr-TR" dirty="0"/>
              <a:t> olması</a:t>
            </a:r>
          </a:p>
          <a:p>
            <a:pPr lvl="1"/>
            <a:r>
              <a:rPr lang="tr-TR" dirty="0"/>
              <a:t>Dışarıdan parametre alabilmeleri ancak geriye değer döndürmemeleri</a:t>
            </a:r>
          </a:p>
          <a:p>
            <a:pPr lvl="1"/>
            <a:r>
              <a:rPr lang="tr-TR" dirty="0"/>
              <a:t>Nesneleri oluştururken kullanılan </a:t>
            </a:r>
            <a:r>
              <a:rPr lang="tr-TR" dirty="0" err="1"/>
              <a:t>new</a:t>
            </a:r>
            <a:r>
              <a:rPr lang="tr-TR" dirty="0"/>
              <a:t> operatörü ile tetiklenirler</a:t>
            </a:r>
          </a:p>
          <a:p>
            <a:pPr lvl="1"/>
            <a:r>
              <a:rPr lang="tr-TR" dirty="0" err="1"/>
              <a:t>Overload</a:t>
            </a:r>
            <a:r>
              <a:rPr lang="tr-TR" dirty="0"/>
              <a:t> edilebilir</a:t>
            </a:r>
          </a:p>
          <a:p>
            <a:pPr lvl="1"/>
            <a:r>
              <a:rPr lang="tr-TR" dirty="0" err="1"/>
              <a:t>Overload</a:t>
            </a:r>
            <a:r>
              <a:rPr lang="tr-TR" dirty="0"/>
              <a:t> yapılandırıcılar birbirlerini çağırabilirler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87339-6887-40DF-932C-F4A209077338}" type="slidenum">
              <a:rPr lang="tr-TR" smtClean="0"/>
              <a:pPr/>
              <a:t>3</a:t>
            </a:fld>
            <a:endParaRPr lang="tr-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Yapılandırıcılar üye metot olmadıkları için üye metotlar için geçerli miras gibi bazı özellikleri desteklemezler. </a:t>
            </a:r>
          </a:p>
          <a:p>
            <a:r>
              <a:rPr lang="tr-TR" dirty="0"/>
              <a:t>Sınıf içinde o sınıfın adını alan yapılandırıcıyı başkasının çalıştırmasına asla izin verilmez.</a:t>
            </a:r>
          </a:p>
          <a:p>
            <a:r>
              <a:rPr lang="tr-TR" dirty="0"/>
              <a:t>Sınıfa ait bir nesne kurulur kurulmaz yapılandırıcı kendiliğinden çalışır ve üstüne düşen görevi yerine getirir.</a:t>
            </a:r>
          </a:p>
          <a:p>
            <a:r>
              <a:rPr lang="tr-TR" dirty="0"/>
              <a:t>Yapılandırıcılar bizim o an ilgilenmediğimiz ama yapılması gereken işleri yerine getirir.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87339-6887-40DF-932C-F4A209077338}" type="slidenum">
              <a:rPr lang="tr-TR" smtClean="0"/>
              <a:pPr/>
              <a:t>4</a:t>
            </a:fld>
            <a:endParaRPr lang="tr-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5DDB543-9055-4FBC-BC4A-C845C7147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6B84FDE-5312-4CDC-AA04-79BA6FFF9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Yapılandırıcısız</a:t>
            </a:r>
            <a:r>
              <a:rPr lang="tr-TR" dirty="0"/>
              <a:t> sınıf olamaz. Yazılmadıysa bile Java </a:t>
            </a:r>
            <a:r>
              <a:rPr lang="tr-TR" dirty="0" err="1"/>
              <a:t>default</a:t>
            </a:r>
            <a:r>
              <a:rPr lang="tr-TR" dirty="0"/>
              <a:t> yapılandırıcı sağlar. Bu yapılandırıcı parametre almaz. </a:t>
            </a:r>
          </a:p>
          <a:p>
            <a:r>
              <a:rPr lang="tr-TR" dirty="0"/>
              <a:t>Sınıfta yapılandırıcı tanımladığımızda varsayılan yapılandırıcı yoktur. </a:t>
            </a:r>
          </a:p>
        </p:txBody>
      </p:sp>
    </p:spTree>
    <p:extLst>
      <p:ext uri="{BB962C8B-B14F-4D97-AF65-F5344CB8AC3E}">
        <p14:creationId xmlns:p14="http://schemas.microsoft.com/office/powerpoint/2010/main" val="3244741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55A744-06B7-479B-9F24-C1A0D9404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B36DB9E-B81F-47F9-B6B9-32E0E22E54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Öğrenci isminde bir sınıf ve bu sınıfın yaş ve boy diye değişkenleri olsun. Bu sınıfta yaş ve </a:t>
            </a:r>
            <a:r>
              <a:rPr lang="tr-TR" dirty="0" err="1"/>
              <a:t>boy’a</a:t>
            </a:r>
            <a:r>
              <a:rPr lang="tr-TR" dirty="0"/>
              <a:t> atama yapan yapılandırıcı olsun. Main kısmından iki adet nesne türetip bu nesnelere değer atayıp ekranda gösterelim. </a:t>
            </a:r>
          </a:p>
        </p:txBody>
      </p:sp>
    </p:spTree>
    <p:extLst>
      <p:ext uri="{BB962C8B-B14F-4D97-AF65-F5344CB8AC3E}">
        <p14:creationId xmlns:p14="http://schemas.microsoft.com/office/powerpoint/2010/main" val="34240367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Aşkın Yapılandırıcılar (Aşırı yükleme - </a:t>
            </a:r>
            <a:r>
              <a:rPr lang="tr-TR" dirty="0" err="1"/>
              <a:t>Overload</a:t>
            </a:r>
            <a:r>
              <a:rPr lang="tr-TR" dirty="0"/>
              <a:t>)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Bir yapılandırıcı tanımlarken parametrelerin sayısını, sırasını, tipini değiştirmek gerekebilir. </a:t>
            </a:r>
          </a:p>
          <a:p>
            <a:r>
              <a:rPr lang="tr-TR" dirty="0"/>
              <a:t>Class Hesapla{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Hesapla(){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 </a:t>
            </a:r>
            <a:r>
              <a:rPr lang="tr-TR" dirty="0" err="1">
                <a:highlight>
                  <a:srgbClr val="FFFF00"/>
                </a:highlight>
              </a:rPr>
              <a:t>sout</a:t>
            </a:r>
            <a:r>
              <a:rPr lang="tr-TR" dirty="0">
                <a:highlight>
                  <a:srgbClr val="FFFF00"/>
                </a:highlight>
              </a:rPr>
              <a:t>(»sayınız» + 3);				Hesapla();</a:t>
            </a:r>
          </a:p>
          <a:p>
            <a:pPr marL="0" indent="0">
              <a:buNone/>
            </a:pPr>
            <a:r>
              <a:rPr lang="tr-TR" dirty="0">
                <a:highlight>
                  <a:srgbClr val="FFFF00"/>
                </a:highlight>
              </a:rPr>
              <a:t>}</a:t>
            </a:r>
          </a:p>
          <a:p>
            <a:pPr marL="0" indent="0">
              <a:buNone/>
            </a:pPr>
            <a:r>
              <a:rPr lang="tr-TR" dirty="0">
                <a:highlight>
                  <a:srgbClr val="FF0000"/>
                </a:highlight>
              </a:rPr>
              <a:t>Hesapla(</a:t>
            </a:r>
            <a:r>
              <a:rPr lang="tr-TR" dirty="0" err="1">
                <a:highlight>
                  <a:srgbClr val="FF0000"/>
                </a:highlight>
              </a:rPr>
              <a:t>int</a:t>
            </a:r>
            <a:r>
              <a:rPr lang="tr-TR" dirty="0">
                <a:highlight>
                  <a:srgbClr val="FF0000"/>
                </a:highlight>
              </a:rPr>
              <a:t> a){</a:t>
            </a:r>
          </a:p>
          <a:p>
            <a:pPr marL="0" indent="0">
              <a:buNone/>
            </a:pPr>
            <a:r>
              <a:rPr lang="tr-TR" dirty="0" err="1">
                <a:highlight>
                  <a:srgbClr val="FF0000"/>
                </a:highlight>
              </a:rPr>
              <a:t>İnt</a:t>
            </a:r>
            <a:r>
              <a:rPr lang="tr-TR">
                <a:highlight>
                  <a:srgbClr val="FF0000"/>
                </a:highlight>
              </a:rPr>
              <a:t> s=</a:t>
            </a:r>
            <a:r>
              <a:rPr lang="tr-TR" dirty="0">
                <a:highlight>
                  <a:srgbClr val="FF0000"/>
                </a:highlight>
              </a:rPr>
              <a:t>a+3;						Hesapla(5);</a:t>
            </a:r>
          </a:p>
          <a:p>
            <a:pPr marL="0" indent="0">
              <a:buNone/>
            </a:pPr>
            <a:r>
              <a:rPr lang="tr-TR" dirty="0">
                <a:highlight>
                  <a:srgbClr val="FF0000"/>
                </a:highlight>
              </a:rPr>
              <a:t> </a:t>
            </a:r>
            <a:r>
              <a:rPr lang="tr-TR" dirty="0" err="1">
                <a:highlight>
                  <a:srgbClr val="FF0000"/>
                </a:highlight>
              </a:rPr>
              <a:t>sout</a:t>
            </a:r>
            <a:r>
              <a:rPr lang="tr-TR" dirty="0">
                <a:highlight>
                  <a:srgbClr val="FF0000"/>
                </a:highlight>
              </a:rPr>
              <a:t>(»sayınız» + s);</a:t>
            </a:r>
          </a:p>
          <a:p>
            <a:pPr marL="0" indent="0">
              <a:buNone/>
            </a:pPr>
            <a:r>
              <a:rPr lang="tr-TR" dirty="0">
                <a:highlight>
                  <a:srgbClr val="FF0000"/>
                </a:highlight>
              </a:rPr>
              <a:t>}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87339-6887-40DF-932C-F4A209077338}" type="slidenum">
              <a:rPr lang="tr-TR" smtClean="0"/>
              <a:pPr/>
              <a:t>7</a:t>
            </a:fld>
            <a:endParaRPr lang="tr-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A1CBA7B-4779-48D9-A085-9C906A157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Örnek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6FE0497-D07B-43EE-B891-787FB2E5D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Ev isminde bir sınıfımız ve bu sınıfın </a:t>
            </a:r>
            <a:r>
              <a:rPr lang="tr-TR" dirty="0" err="1"/>
              <a:t>kapıNo</a:t>
            </a:r>
            <a:r>
              <a:rPr lang="tr-TR" dirty="0"/>
              <a:t> ve </a:t>
            </a:r>
            <a:r>
              <a:rPr lang="tr-TR" dirty="0" err="1"/>
              <a:t>sokakAdı</a:t>
            </a:r>
            <a:r>
              <a:rPr lang="tr-TR" dirty="0"/>
              <a:t> diye iki değişkeni olsun. Bu sınıfın 3 adet aşkın yapılandırıcısı olsun ve main kısmından tüm yapılandırıcıların tetiklenebileceği bir örnek yazın.</a:t>
            </a:r>
          </a:p>
        </p:txBody>
      </p:sp>
    </p:spTree>
    <p:extLst>
      <p:ext uri="{BB962C8B-B14F-4D97-AF65-F5344CB8AC3E}">
        <p14:creationId xmlns:p14="http://schemas.microsoft.com/office/powerpoint/2010/main" val="3488735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DA0CB31-36F2-4DF1-8EA5-4CA3182DA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Yapılandırıcıların Birbirlerini Çağırmaları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F493A21-251D-4367-8515-3780B805D6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Amaç bir metodun hiçbir yerinin başka yerde tekrar etmemesi.</a:t>
            </a:r>
          </a:p>
          <a:p>
            <a:r>
              <a:rPr lang="tr-TR" dirty="0"/>
              <a:t>Yapılandırıcılardaki ortak ilk değer atama ifadeleri olabildiğince tekilleştirilmelidir. </a:t>
            </a:r>
          </a:p>
          <a:p>
            <a:r>
              <a:rPr lang="tr-TR" dirty="0"/>
              <a:t>Yapılandırıcılar birbirlerini </a:t>
            </a:r>
            <a:r>
              <a:rPr lang="tr-TR" dirty="0" err="1"/>
              <a:t>this</a:t>
            </a:r>
            <a:r>
              <a:rPr lang="tr-TR" dirty="0"/>
              <a:t> ile çağırırlar.</a:t>
            </a:r>
          </a:p>
          <a:p>
            <a:r>
              <a:rPr lang="tr-TR" dirty="0" err="1"/>
              <a:t>This</a:t>
            </a:r>
            <a:r>
              <a:rPr lang="tr-TR" dirty="0"/>
              <a:t>, </a:t>
            </a:r>
            <a:r>
              <a:rPr lang="tr-TR" dirty="0" err="1"/>
              <a:t>recursive</a:t>
            </a:r>
            <a:r>
              <a:rPr lang="tr-TR" dirty="0"/>
              <a:t> şekilde kendisini çağıramaz, hata oluşur.</a:t>
            </a:r>
          </a:p>
          <a:p>
            <a:r>
              <a:rPr lang="tr-TR" dirty="0" err="1"/>
              <a:t>This</a:t>
            </a:r>
            <a:r>
              <a:rPr lang="tr-TR" dirty="0"/>
              <a:t> yapılandırıcıdaki ilk cümle olmalıdır. </a:t>
            </a:r>
          </a:p>
          <a:p>
            <a:r>
              <a:rPr lang="tr-TR" dirty="0"/>
              <a:t>Bir yapılandırıcıda birden fazla </a:t>
            </a:r>
            <a:r>
              <a:rPr lang="tr-TR" dirty="0" err="1"/>
              <a:t>this</a:t>
            </a:r>
            <a:r>
              <a:rPr lang="tr-TR" dirty="0"/>
              <a:t> olamaz. </a:t>
            </a:r>
          </a:p>
          <a:p>
            <a:r>
              <a:rPr lang="tr-TR" dirty="0"/>
              <a:t>İki yapılandırıcı birbirini karşılıklı çağıramaz. </a:t>
            </a:r>
          </a:p>
        </p:txBody>
      </p:sp>
    </p:spTree>
    <p:extLst>
      <p:ext uri="{BB962C8B-B14F-4D97-AF65-F5344CB8AC3E}">
        <p14:creationId xmlns:p14="http://schemas.microsoft.com/office/powerpoint/2010/main" val="36534681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A6B6788-E597-4482-BBE8-8763E099A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4D37B3D-0110-431E-A7C9-20359AAACB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This</a:t>
            </a:r>
            <a:r>
              <a:rPr lang="tr-TR" dirty="0"/>
              <a:t> kullanarak yapılandırıcıların birbirini çağırdığı örnek yazın. </a:t>
            </a:r>
          </a:p>
        </p:txBody>
      </p:sp>
    </p:spTree>
    <p:extLst>
      <p:ext uri="{BB962C8B-B14F-4D97-AF65-F5344CB8AC3E}">
        <p14:creationId xmlns:p14="http://schemas.microsoft.com/office/powerpoint/2010/main" val="543926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AE4F4D8-C762-4740-88C7-38F7C8F30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Static</a:t>
            </a:r>
            <a:r>
              <a:rPr lang="tr-TR" dirty="0"/>
              <a:t> Değişken ve Metotlar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19A57F3-5F55-45D2-99B6-86F0BDC87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Değeri nesneden nesneye değişmeyip tüm nesneler için aynı olan değişkenlere sınıf değişkeni denir. </a:t>
            </a:r>
          </a:p>
          <a:p>
            <a:r>
              <a:rPr lang="tr-TR" dirty="0" err="1"/>
              <a:t>Static</a:t>
            </a:r>
            <a:r>
              <a:rPr lang="tr-TR" dirty="0"/>
              <a:t> metotlara da sınıf metodu denir.</a:t>
            </a:r>
          </a:p>
          <a:p>
            <a:r>
              <a:rPr lang="tr-TR" dirty="0"/>
              <a:t>Dinamik metotlara da nesne metodu denir.</a:t>
            </a:r>
          </a:p>
          <a:p>
            <a:r>
              <a:rPr lang="tr-TR" dirty="0"/>
              <a:t>Öğelere globallik kazandırmanın 2 yolu vardır. Bunlardan birincisi </a:t>
            </a:r>
            <a:r>
              <a:rPr lang="tr-TR" b="1" dirty="0" err="1"/>
              <a:t>public</a:t>
            </a:r>
            <a:r>
              <a:rPr lang="tr-TR" dirty="0"/>
              <a:t> deyimini kullanmak diğeri ise öğeleri </a:t>
            </a:r>
            <a:r>
              <a:rPr lang="tr-TR" b="1" dirty="0" err="1"/>
              <a:t>static</a:t>
            </a:r>
            <a:r>
              <a:rPr lang="tr-TR" dirty="0"/>
              <a:t> olarak nitelemektir. </a:t>
            </a:r>
          </a:p>
          <a:p>
            <a:r>
              <a:rPr lang="tr-TR" dirty="0" err="1"/>
              <a:t>Static</a:t>
            </a:r>
            <a:r>
              <a:rPr lang="tr-TR" dirty="0"/>
              <a:t> öğeler sınıfın bir nesnesi içinde olmadığından onlara her yerden erişilebilir. Örneğin </a:t>
            </a:r>
            <a:r>
              <a:rPr lang="tr-TR" b="1" dirty="0"/>
              <a:t>Main()</a:t>
            </a:r>
            <a:r>
              <a:rPr lang="tr-TR" dirty="0"/>
              <a:t> metodu bu nedenle </a:t>
            </a:r>
            <a:r>
              <a:rPr lang="tr-TR" dirty="0" err="1"/>
              <a:t>static</a:t>
            </a:r>
            <a:r>
              <a:rPr lang="tr-TR" dirty="0"/>
              <a:t> nitelemesini alır. </a:t>
            </a:r>
          </a:p>
          <a:p>
            <a:r>
              <a:rPr lang="tr-TR" dirty="0"/>
              <a:t>Nesnelerin yaratılıp yok edilmesi yada nesneler içindeki değişimler </a:t>
            </a:r>
            <a:r>
              <a:rPr lang="tr-TR" dirty="0" err="1"/>
              <a:t>static</a:t>
            </a:r>
            <a:r>
              <a:rPr lang="tr-TR" dirty="0"/>
              <a:t> öğeleri etkilemez. Bütün </a:t>
            </a:r>
            <a:r>
              <a:rPr lang="tr-TR" b="1" dirty="0" err="1"/>
              <a:t>static</a:t>
            </a:r>
            <a:r>
              <a:rPr lang="tr-TR" b="1" dirty="0"/>
              <a:t> üyeler</a:t>
            </a:r>
            <a:r>
              <a:rPr lang="tr-TR" dirty="0"/>
              <a:t> değer veya referans türü olup olmamasına bakılmaksızın belleğin </a:t>
            </a:r>
            <a:r>
              <a:rPr lang="tr-TR" b="1" dirty="0" err="1"/>
              <a:t>heap</a:t>
            </a:r>
            <a:r>
              <a:rPr lang="tr-TR" b="1" dirty="0"/>
              <a:t> alanında</a:t>
            </a:r>
            <a:r>
              <a:rPr lang="tr-TR" dirty="0"/>
              <a:t> tutulurlar.</a:t>
            </a:r>
          </a:p>
          <a:p>
            <a:r>
              <a:rPr lang="tr-TR" dirty="0" err="1"/>
              <a:t>Static</a:t>
            </a:r>
            <a:r>
              <a:rPr lang="tr-TR" dirty="0"/>
              <a:t> üyelerin ilk değeri atanmamış ise çalışma anında üye türüne göre değer verilir. Yani sayısal veri ise 0, nesne ise </a:t>
            </a:r>
            <a:r>
              <a:rPr lang="tr-TR" dirty="0" err="1"/>
              <a:t>null</a:t>
            </a:r>
            <a:r>
              <a:rPr lang="tr-TR" dirty="0"/>
              <a:t>, </a:t>
            </a:r>
            <a:r>
              <a:rPr lang="tr-TR" dirty="0" err="1"/>
              <a:t>bool</a:t>
            </a:r>
            <a:r>
              <a:rPr lang="tr-TR" dirty="0"/>
              <a:t> türü ise </a:t>
            </a:r>
            <a:r>
              <a:rPr lang="tr-TR" dirty="0" err="1"/>
              <a:t>false</a:t>
            </a:r>
            <a:r>
              <a:rPr lang="tr-TR" dirty="0"/>
              <a:t> değeri atanır.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412843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8EFA8B-4C59-4CF0-B8F8-56F569824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10D9901-69F7-468A-AEEF-C99BEAD650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Statik olmayan öğelere dinamik öğeler denir. </a:t>
            </a:r>
            <a:r>
              <a:rPr lang="tr-TR" dirty="0" err="1"/>
              <a:t>Öndeğer</a:t>
            </a:r>
            <a:r>
              <a:rPr lang="tr-TR" dirty="0"/>
              <a:t> olarak, bildirim sırasında </a:t>
            </a:r>
            <a:r>
              <a:rPr lang="tr-TR" dirty="0" err="1"/>
              <a:t>static</a:t>
            </a:r>
            <a:r>
              <a:rPr lang="tr-TR" dirty="0"/>
              <a:t> nitelemesi almayan her öğe dinamiktir.</a:t>
            </a:r>
          </a:p>
          <a:p>
            <a:r>
              <a:rPr lang="tr-TR" dirty="0"/>
              <a:t>Bir sınıfın dinamik öğelerine, o sınıfın yaratılan her bir nesnesi için, ana bellekte birer adres ayrılır. Örneğin </a:t>
            </a:r>
            <a:r>
              <a:rPr lang="tr-TR" dirty="0" err="1"/>
              <a:t>sınıfan</a:t>
            </a:r>
            <a:r>
              <a:rPr lang="tr-TR" dirty="0"/>
              <a:t> 3 adet nesne türetilmişse, sınıftaki dinamik öğe için her nesnede 1 tane olmak üzere 3 ayrı bellek adresi ayrılır. Dolayısıyla, dinamik değişkenin oluşturulan her nesnede ayrı bir değeri vardır.</a:t>
            </a:r>
          </a:p>
        </p:txBody>
      </p:sp>
    </p:spTree>
    <p:extLst>
      <p:ext uri="{BB962C8B-B14F-4D97-AF65-F5344CB8AC3E}">
        <p14:creationId xmlns:p14="http://schemas.microsoft.com/office/powerpoint/2010/main" val="2226875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4A90C79-3D03-44BD-B247-26452045A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9F22A7B-E388-4CDD-AB30-9D1C94B60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Mağaza isminde bir sınıf ve bu sınıfın </a:t>
            </a:r>
            <a:r>
              <a:rPr lang="tr-TR" dirty="0" err="1"/>
              <a:t>siparişKod</a:t>
            </a:r>
            <a:r>
              <a:rPr lang="tr-TR" dirty="0"/>
              <a:t>, </a:t>
            </a:r>
            <a:r>
              <a:rPr lang="tr-TR" dirty="0" err="1"/>
              <a:t>magazaKod</a:t>
            </a:r>
            <a:r>
              <a:rPr lang="tr-TR" dirty="0"/>
              <a:t> ve indirim isminde 3 değişkeni olsun. Bu değişkenlerden yapılabildiklerinizi </a:t>
            </a:r>
            <a:r>
              <a:rPr lang="tr-TR" dirty="0" err="1"/>
              <a:t>static</a:t>
            </a:r>
            <a:r>
              <a:rPr lang="tr-TR" dirty="0"/>
              <a:t> yapın ve main kısmından bunlara ulaşarak değerlerini ekrana yazdırın. </a:t>
            </a:r>
          </a:p>
        </p:txBody>
      </p:sp>
    </p:spTree>
    <p:extLst>
      <p:ext uri="{BB962C8B-B14F-4D97-AF65-F5344CB8AC3E}">
        <p14:creationId xmlns:p14="http://schemas.microsoft.com/office/powerpoint/2010/main" val="3433416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9453DB1-3421-46DC-9FF9-404EF1D94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22438F1-88DF-4FA5-A340-49D11A2479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err="1"/>
              <a:t>Static</a:t>
            </a:r>
            <a:r>
              <a:rPr lang="tr-TR" dirty="0"/>
              <a:t> metotlar sadece statik değişkenlere erişebilirler</a:t>
            </a:r>
          </a:p>
          <a:p>
            <a:r>
              <a:rPr lang="tr-TR" dirty="0"/>
              <a:t>Aşağıdaki örnekte </a:t>
            </a:r>
            <a:r>
              <a:rPr lang="tr-TR" dirty="0" err="1"/>
              <a:t>duragan</a:t>
            </a:r>
            <a:r>
              <a:rPr lang="tr-TR" dirty="0"/>
              <a:t> adlı </a:t>
            </a:r>
            <a:r>
              <a:rPr lang="tr-TR" dirty="0" err="1"/>
              <a:t>static</a:t>
            </a:r>
            <a:r>
              <a:rPr lang="tr-TR" dirty="0"/>
              <a:t> metodumuz normal adlı dinamik metoda erişemez ve hata oluşur.</a:t>
            </a:r>
          </a:p>
          <a:p>
            <a:pPr marL="800100" lvl="2" indent="0">
              <a:buNone/>
            </a:pPr>
            <a:r>
              <a:rPr lang="tr-TR" dirty="0" err="1"/>
              <a:t>public</a:t>
            </a:r>
            <a:r>
              <a:rPr lang="tr-TR" dirty="0"/>
              <a:t> </a:t>
            </a:r>
            <a:r>
              <a:rPr lang="tr-TR" dirty="0" err="1"/>
              <a:t>class</a:t>
            </a:r>
            <a:r>
              <a:rPr lang="tr-TR" dirty="0"/>
              <a:t> </a:t>
            </a:r>
            <a:r>
              <a:rPr lang="tr-TR" dirty="0" err="1"/>
              <a:t>islem</a:t>
            </a:r>
            <a:endParaRPr lang="tr-TR" dirty="0"/>
          </a:p>
          <a:p>
            <a:pPr marL="800100" lvl="2" indent="0">
              <a:buNone/>
            </a:pPr>
            <a:r>
              <a:rPr lang="tr-TR" dirty="0"/>
              <a:t>        {</a:t>
            </a:r>
          </a:p>
          <a:p>
            <a:pPr marL="800100" lvl="2" indent="0">
              <a:buNone/>
            </a:pPr>
            <a:r>
              <a:rPr lang="tr-TR" dirty="0"/>
              <a:t>            </a:t>
            </a:r>
            <a:r>
              <a:rPr lang="tr-TR" dirty="0" err="1"/>
              <a:t>public</a:t>
            </a:r>
            <a:r>
              <a:rPr lang="tr-TR" dirty="0"/>
              <a:t> </a:t>
            </a:r>
            <a:r>
              <a:rPr lang="tr-TR" dirty="0" err="1"/>
              <a:t>static</a:t>
            </a:r>
            <a:r>
              <a:rPr lang="tr-TR" dirty="0"/>
              <a:t> </a:t>
            </a:r>
            <a:r>
              <a:rPr lang="tr-TR" dirty="0" err="1"/>
              <a:t>void</a:t>
            </a:r>
            <a:r>
              <a:rPr lang="tr-TR"/>
              <a:t> durağan( )</a:t>
            </a:r>
            <a:endParaRPr lang="tr-TR" dirty="0"/>
          </a:p>
          <a:p>
            <a:pPr marL="800100" lvl="2" indent="0">
              <a:buNone/>
            </a:pPr>
            <a:r>
              <a:rPr lang="tr-TR" dirty="0"/>
              <a:t>            {</a:t>
            </a:r>
          </a:p>
          <a:p>
            <a:pPr marL="800100" lvl="2" indent="0">
              <a:buNone/>
            </a:pPr>
            <a:r>
              <a:rPr lang="tr-TR" dirty="0"/>
              <a:t>                normal();</a:t>
            </a:r>
          </a:p>
          <a:p>
            <a:pPr marL="800100" lvl="2" indent="0">
              <a:buNone/>
            </a:pPr>
            <a:r>
              <a:rPr lang="tr-TR" dirty="0"/>
              <a:t>            }</a:t>
            </a:r>
          </a:p>
          <a:p>
            <a:pPr marL="800100" lvl="2" indent="0">
              <a:buNone/>
            </a:pPr>
            <a:r>
              <a:rPr lang="tr-TR" dirty="0"/>
              <a:t>            </a:t>
            </a:r>
            <a:r>
              <a:rPr lang="tr-TR" dirty="0" err="1"/>
              <a:t>public</a:t>
            </a:r>
            <a:r>
              <a:rPr lang="tr-TR" dirty="0"/>
              <a:t> </a:t>
            </a:r>
            <a:r>
              <a:rPr lang="tr-TR" dirty="0" err="1"/>
              <a:t>void</a:t>
            </a:r>
            <a:r>
              <a:rPr lang="tr-TR" dirty="0"/>
              <a:t> normal()</a:t>
            </a:r>
          </a:p>
          <a:p>
            <a:pPr marL="800100" lvl="2" indent="0">
              <a:buNone/>
            </a:pPr>
            <a:r>
              <a:rPr lang="tr-TR" dirty="0"/>
              <a:t>            {</a:t>
            </a:r>
          </a:p>
          <a:p>
            <a:pPr marL="800100" lvl="2" indent="0">
              <a:buNone/>
            </a:pPr>
            <a:r>
              <a:rPr lang="tr-TR" dirty="0"/>
              <a:t>                //işlem kodları</a:t>
            </a:r>
          </a:p>
          <a:p>
            <a:pPr marL="800100" lvl="2" indent="0">
              <a:buNone/>
            </a:pPr>
            <a:r>
              <a:rPr lang="tr-TR" dirty="0"/>
              <a:t>            }</a:t>
            </a:r>
          </a:p>
          <a:p>
            <a:pPr marL="800100" lvl="2" indent="0">
              <a:buNone/>
            </a:pPr>
            <a:r>
              <a:rPr lang="tr-TR" dirty="0"/>
              <a:t>        }</a:t>
            </a:r>
          </a:p>
        </p:txBody>
      </p:sp>
    </p:spTree>
    <p:extLst>
      <p:ext uri="{BB962C8B-B14F-4D97-AF65-F5344CB8AC3E}">
        <p14:creationId xmlns:p14="http://schemas.microsoft.com/office/powerpoint/2010/main" val="701746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9B79A73-D559-43C8-B75D-29D84BF1E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16576E8-A511-450E-A293-26A336EBC6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Aynı kapsamda ve aynı isimde bir yerel bir de sınıf değişkeni varsa, doğrudan erişimle yerel değişkene, sınıf ismi ile sınıf değişkenlerine ulaşılabilir. </a:t>
            </a:r>
          </a:p>
        </p:txBody>
      </p:sp>
      <p:graphicFrame>
        <p:nvGraphicFramePr>
          <p:cNvPr id="4" name="Tablo 4">
            <a:extLst>
              <a:ext uri="{FF2B5EF4-FFF2-40B4-BE49-F238E27FC236}">
                <a16:creationId xmlns:a16="http://schemas.microsoft.com/office/drawing/2014/main" id="{767BADD8-BE95-4C46-B9E4-13D8C9B0B2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27657"/>
              </p:ext>
            </p:extLst>
          </p:nvPr>
        </p:nvGraphicFramePr>
        <p:xfrm>
          <a:off x="838200" y="3134360"/>
          <a:ext cx="8128000" cy="283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23528051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534343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err="1"/>
                        <a:t>public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class</a:t>
                      </a:r>
                      <a:r>
                        <a:rPr lang="tr-TR" dirty="0"/>
                        <a:t> Ev {</a:t>
                      </a:r>
                    </a:p>
                    <a:p>
                      <a:r>
                        <a:rPr lang="tr-TR" dirty="0"/>
                        <a:t>    </a:t>
                      </a:r>
                      <a:r>
                        <a:rPr lang="tr-TR" dirty="0" err="1"/>
                        <a:t>static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int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kapıNo</a:t>
                      </a:r>
                      <a:r>
                        <a:rPr lang="tr-TR" dirty="0"/>
                        <a:t>=123;</a:t>
                      </a:r>
                    </a:p>
                    <a:p>
                      <a:r>
                        <a:rPr lang="tr-TR" dirty="0"/>
                        <a:t>    </a:t>
                      </a:r>
                      <a:r>
                        <a:rPr lang="tr-TR" dirty="0" err="1"/>
                        <a:t>String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sokakAdı</a:t>
                      </a:r>
                      <a:r>
                        <a:rPr lang="tr-TR" dirty="0"/>
                        <a:t>="Menekşe";</a:t>
                      </a:r>
                    </a:p>
                    <a:p>
                      <a:r>
                        <a:rPr lang="tr-TR" dirty="0"/>
                        <a:t>    </a:t>
                      </a:r>
                    </a:p>
                    <a:p>
                      <a:r>
                        <a:rPr lang="tr-TR" dirty="0"/>
                        <a:t>    </a:t>
                      </a:r>
                      <a:r>
                        <a:rPr lang="tr-TR" dirty="0" err="1"/>
                        <a:t>static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void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setKapı</a:t>
                      </a:r>
                      <a:r>
                        <a:rPr lang="tr-TR" dirty="0"/>
                        <a:t>(</a:t>
                      </a:r>
                      <a:r>
                        <a:rPr lang="tr-TR" dirty="0" err="1"/>
                        <a:t>int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kapıNo</a:t>
                      </a:r>
                      <a:r>
                        <a:rPr lang="tr-TR" dirty="0"/>
                        <a:t>)</a:t>
                      </a:r>
                    </a:p>
                    <a:p>
                      <a:r>
                        <a:rPr lang="tr-TR" dirty="0"/>
                        <a:t>    {</a:t>
                      </a:r>
                    </a:p>
                    <a:p>
                      <a:r>
                        <a:rPr lang="tr-TR" dirty="0"/>
                        <a:t>        </a:t>
                      </a:r>
                      <a:r>
                        <a:rPr lang="tr-TR" dirty="0" err="1"/>
                        <a:t>Ev.kapıNo</a:t>
                      </a:r>
                      <a:r>
                        <a:rPr lang="tr-TR" dirty="0"/>
                        <a:t>=</a:t>
                      </a:r>
                      <a:r>
                        <a:rPr lang="tr-TR" dirty="0" err="1"/>
                        <a:t>kapıNo</a:t>
                      </a:r>
                      <a:r>
                        <a:rPr lang="tr-TR" dirty="0"/>
                        <a:t>;</a:t>
                      </a:r>
                    </a:p>
                    <a:p>
                      <a:r>
                        <a:rPr lang="tr-TR" dirty="0"/>
                        <a:t>        </a:t>
                      </a:r>
                      <a:r>
                        <a:rPr lang="tr-TR" dirty="0" err="1"/>
                        <a:t>System.out.println</a:t>
                      </a:r>
                      <a:r>
                        <a:rPr lang="tr-TR" dirty="0"/>
                        <a:t>(</a:t>
                      </a:r>
                      <a:r>
                        <a:rPr lang="tr-TR" dirty="0" err="1"/>
                        <a:t>Ev.kapıNo</a:t>
                      </a:r>
                      <a:r>
                        <a:rPr lang="tr-TR" dirty="0"/>
                        <a:t>);</a:t>
                      </a:r>
                    </a:p>
                    <a:p>
                      <a:r>
                        <a:rPr lang="tr-TR" dirty="0"/>
                        <a:t>    }</a:t>
                      </a:r>
                    </a:p>
                    <a:p>
                      <a:r>
                        <a:rPr lang="tr-TR" dirty="0"/>
                        <a:t>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err="1"/>
                        <a:t>public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static</a:t>
                      </a:r>
                      <a:r>
                        <a:rPr lang="tr-TR" dirty="0"/>
                        <a:t> </a:t>
                      </a:r>
                      <a:r>
                        <a:rPr lang="tr-TR" dirty="0" err="1"/>
                        <a:t>void</a:t>
                      </a:r>
                      <a:r>
                        <a:rPr lang="tr-TR" dirty="0"/>
                        <a:t> main(</a:t>
                      </a:r>
                      <a:r>
                        <a:rPr lang="tr-TR" dirty="0" err="1"/>
                        <a:t>String</a:t>
                      </a:r>
                      <a:r>
                        <a:rPr lang="tr-TR" dirty="0"/>
                        <a:t>[] </a:t>
                      </a:r>
                      <a:r>
                        <a:rPr lang="tr-TR" dirty="0" err="1"/>
                        <a:t>args</a:t>
                      </a:r>
                      <a:r>
                        <a:rPr lang="tr-TR" dirty="0"/>
                        <a:t>) {</a:t>
                      </a:r>
                    </a:p>
                    <a:p>
                      <a:r>
                        <a:rPr lang="tr-TR" dirty="0"/>
                        <a:t>       </a:t>
                      </a:r>
                      <a:r>
                        <a:rPr lang="tr-TR" dirty="0" err="1"/>
                        <a:t>System.out.println</a:t>
                      </a:r>
                      <a:r>
                        <a:rPr lang="tr-TR" dirty="0"/>
                        <a:t>(</a:t>
                      </a:r>
                      <a:r>
                        <a:rPr lang="tr-TR" dirty="0" err="1"/>
                        <a:t>Ev.kapıNo</a:t>
                      </a:r>
                      <a:r>
                        <a:rPr lang="tr-TR" dirty="0"/>
                        <a:t>);</a:t>
                      </a:r>
                    </a:p>
                    <a:p>
                      <a:r>
                        <a:rPr lang="tr-TR" dirty="0"/>
                        <a:t>        </a:t>
                      </a:r>
                      <a:r>
                        <a:rPr lang="tr-TR" dirty="0" err="1"/>
                        <a:t>Ev.setKapı</a:t>
                      </a:r>
                      <a:r>
                        <a:rPr lang="tr-TR" dirty="0"/>
                        <a:t>(321);</a:t>
                      </a:r>
                    </a:p>
                    <a:p>
                      <a:r>
                        <a:rPr lang="tr-TR"/>
                        <a:t>}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047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0795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24559FB-F61A-47F9-AE79-D727C8AD7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379208E-7CB2-4741-A128-B0EF0589E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Static</a:t>
            </a:r>
            <a:r>
              <a:rPr lang="tr-TR" dirty="0"/>
              <a:t> ve final tanımlamalar ile sınıf üzerinden erişilebilen sabitler oluşturulabilir.</a:t>
            </a:r>
          </a:p>
          <a:p>
            <a:r>
              <a:rPr lang="tr-TR" dirty="0" err="1"/>
              <a:t>Static</a:t>
            </a:r>
            <a:r>
              <a:rPr lang="tr-TR" dirty="0"/>
              <a:t> metotlarda </a:t>
            </a:r>
            <a:r>
              <a:rPr lang="tr-TR" dirty="0" err="1"/>
              <a:t>this</a:t>
            </a:r>
            <a:r>
              <a:rPr lang="tr-TR" dirty="0"/>
              <a:t> yoktur.</a:t>
            </a:r>
          </a:p>
        </p:txBody>
      </p:sp>
    </p:spTree>
    <p:extLst>
      <p:ext uri="{BB962C8B-B14F-4D97-AF65-F5344CB8AC3E}">
        <p14:creationId xmlns:p14="http://schemas.microsoft.com/office/powerpoint/2010/main" val="24621481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1398</TotalTime>
  <Words>807</Words>
  <Application>Microsoft Macintosh PowerPoint</Application>
  <PresentationFormat>Geniş ekran</PresentationFormat>
  <Paragraphs>90</Paragraphs>
  <Slides>16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Teması</vt:lpstr>
      <vt:lpstr>YAPILANDIRICILAR (KURUCULAR - CONSTRUCTORS)</vt:lpstr>
      <vt:lpstr>PowerPoint Sunusu</vt:lpstr>
      <vt:lpstr>PowerPoint Sunusu</vt:lpstr>
      <vt:lpstr>PowerPoint Sunusu</vt:lpstr>
      <vt:lpstr>PowerPoint Sunusu</vt:lpstr>
      <vt:lpstr>Örnek</vt:lpstr>
      <vt:lpstr>Aşkın Yapılandırıcılar (Aşırı yükleme - Overload)</vt:lpstr>
      <vt:lpstr>Örnek</vt:lpstr>
      <vt:lpstr>Yapılandırıcıların Birbirlerini Çağırmaları</vt:lpstr>
      <vt:lpstr>Örnek</vt:lpstr>
      <vt:lpstr>Static Değişken ve Metotlar</vt:lpstr>
      <vt:lpstr>PowerPoint Sunusu</vt:lpstr>
      <vt:lpstr>Örnek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Melike Şişeci Çeşmeli</dc:creator>
  <cp:lastModifiedBy>Melike Şişeci Çeşmeli</cp:lastModifiedBy>
  <cp:revision>47</cp:revision>
  <dcterms:created xsi:type="dcterms:W3CDTF">2022-03-28T13:34:30Z</dcterms:created>
  <dcterms:modified xsi:type="dcterms:W3CDTF">2026-04-03T11:57:52Z</dcterms:modified>
</cp:coreProperties>
</file>