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378" r:id="rId3"/>
    <p:sldId id="379" r:id="rId4"/>
    <p:sldId id="380" r:id="rId5"/>
    <p:sldId id="318" r:id="rId6"/>
    <p:sldId id="319" r:id="rId7"/>
    <p:sldId id="381" r:id="rId8"/>
    <p:sldId id="382" r:id="rId9"/>
    <p:sldId id="383" r:id="rId10"/>
    <p:sldId id="320" r:id="rId11"/>
    <p:sldId id="326" r:id="rId12"/>
    <p:sldId id="322" r:id="rId13"/>
    <p:sldId id="323" r:id="rId14"/>
    <p:sldId id="324" r:id="rId15"/>
    <p:sldId id="301" r:id="rId16"/>
    <p:sldId id="327" r:id="rId17"/>
    <p:sldId id="328" r:id="rId18"/>
    <p:sldId id="346" r:id="rId19"/>
    <p:sldId id="329" r:id="rId20"/>
    <p:sldId id="347" r:id="rId21"/>
    <p:sldId id="348" r:id="rId22"/>
    <p:sldId id="376" r:id="rId23"/>
    <p:sldId id="345" r:id="rId24"/>
    <p:sldId id="349" r:id="rId25"/>
    <p:sldId id="350" r:id="rId26"/>
    <p:sldId id="352" r:id="rId27"/>
    <p:sldId id="353" r:id="rId28"/>
    <p:sldId id="355" r:id="rId29"/>
    <p:sldId id="354" r:id="rId30"/>
    <p:sldId id="357" r:id="rId31"/>
    <p:sldId id="358" r:id="rId32"/>
    <p:sldId id="369" r:id="rId33"/>
    <p:sldId id="359" r:id="rId34"/>
    <p:sldId id="377" r:id="rId35"/>
    <p:sldId id="374" r:id="rId36"/>
    <p:sldId id="375" r:id="rId37"/>
    <p:sldId id="360" r:id="rId38"/>
    <p:sldId id="370" r:id="rId39"/>
    <p:sldId id="371" r:id="rId40"/>
    <p:sldId id="372"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05" autoAdjust="0"/>
    <p:restoredTop sz="94660"/>
  </p:normalViewPr>
  <p:slideViewPr>
    <p:cSldViewPr snapToGrid="0">
      <p:cViewPr varScale="1">
        <p:scale>
          <a:sx n="124" d="100"/>
          <a:sy n="124" d="100"/>
        </p:scale>
        <p:origin x="4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1FC90-821F-4DA5-A3EA-091AF1EB3AE8}" type="datetimeFigureOut">
              <a:rPr lang="tr-TR" smtClean="0"/>
              <a:t>21.04.2025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FB066-1A93-4F95-B4F7-49BC7FE13B74}" type="slidenum">
              <a:rPr lang="tr-TR" smtClean="0"/>
              <a:t>‹#›</a:t>
            </a:fld>
            <a:endParaRPr lang="tr-TR"/>
          </a:p>
        </p:txBody>
      </p:sp>
    </p:spTree>
    <p:extLst>
      <p:ext uri="{BB962C8B-B14F-4D97-AF65-F5344CB8AC3E}">
        <p14:creationId xmlns:p14="http://schemas.microsoft.com/office/powerpoint/2010/main" val="3538094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E9792D-4A2F-4F8F-A08A-88D5F9FE86F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B272098-3C55-4EBC-BD40-5F0EDACFAB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E449C73-7279-4E92-BD25-CCA8774C9094}"/>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2B3703A1-C484-47E8-95E5-698C74F8E93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904A367-CE57-42FD-879B-F2BCE079A283}"/>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371081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6012D9-EC6A-4B63-AF05-1F262635939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6C31143-EE24-4E8E-BB85-68BA7A43857A}"/>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842712F-54BA-49C5-AC8E-0193A2F9A144}"/>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9DFE08FE-AA9A-423C-B01D-CDE78365B6A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E38BB66-1F47-466D-87A4-C82C332B4274}"/>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855625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00573D-3ACA-47FB-B616-FA4960F880E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B8EBF66D-6768-47E8-B313-9E390C80FE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3269DE2-1057-4B21-AB49-00A1BD097281}"/>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EDE6FA8E-3B49-4000-8A3E-DD46B66DEC0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9E9ACC7-D1DA-4EF1-9E93-0B943C95AF20}"/>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182569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0579B6-2843-45C5-9C8C-428679BC18E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5F8E72A-DA1E-4FB6-A0C9-24513C42E789}"/>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B7241A2-8BEC-430E-9ADA-D89B243C654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CBFA769-C03F-40FC-8895-5774FC09B890}"/>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6" name="Alt Bilgi Yer Tutucusu 5">
            <a:extLst>
              <a:ext uri="{FF2B5EF4-FFF2-40B4-BE49-F238E27FC236}">
                <a16:creationId xmlns:a16="http://schemas.microsoft.com/office/drawing/2014/main" id="{A3B81BCF-98D0-4700-884F-A50DAA94499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25DFEEA-3D30-4E49-BD98-33DBED59D16C}"/>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30064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81298E-D6A1-4853-9E14-85623EE88203}"/>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48CBE35-F485-4B5F-A3DB-108A2A3B38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F1F0416-B855-4663-A515-F43B4F6B765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E4B885C-135F-4D65-BBD9-867B2BE9F4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73FA6058-288F-4179-AE0A-C24B8789244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F18C14F-6A79-4211-9A89-1B24EC933978}"/>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8" name="Alt Bilgi Yer Tutucusu 7">
            <a:extLst>
              <a:ext uri="{FF2B5EF4-FFF2-40B4-BE49-F238E27FC236}">
                <a16:creationId xmlns:a16="http://schemas.microsoft.com/office/drawing/2014/main" id="{C0F7D836-DDB0-40D7-B812-46D631C58F23}"/>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CA1BB86-FA92-4F37-9D51-63E4C599EF96}"/>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34166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C14F6E-9610-433A-AEEB-B421FAF29C08}"/>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65B910B-8ACB-4FD5-982E-C4129E9C513F}"/>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4" name="Alt Bilgi Yer Tutucusu 3">
            <a:extLst>
              <a:ext uri="{FF2B5EF4-FFF2-40B4-BE49-F238E27FC236}">
                <a16:creationId xmlns:a16="http://schemas.microsoft.com/office/drawing/2014/main" id="{9FFA7FD3-AA6F-41A2-928F-695F2D1D45C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F63931F-B2B6-4B78-9EA9-99F58C5581AA}"/>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288969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08BC13A-DB48-4AB5-BD0D-FC48FD1037FD}"/>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3" name="Alt Bilgi Yer Tutucusu 2">
            <a:extLst>
              <a:ext uri="{FF2B5EF4-FFF2-40B4-BE49-F238E27FC236}">
                <a16:creationId xmlns:a16="http://schemas.microsoft.com/office/drawing/2014/main" id="{E29C06D1-CEF5-4202-9D36-7F9A17847456}"/>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A58F441E-8472-4FFE-92A6-2D3F9EED8954}"/>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2734217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FFEA00-41D3-4518-A5E3-368394AE8F8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D4411DD-46E8-49B1-885E-C00B8EDEF7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190333B-E1BE-461B-BDC5-B9C18E17D1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B78D41-878C-407F-BC75-7E723B9392AF}"/>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6" name="Alt Bilgi Yer Tutucusu 5">
            <a:extLst>
              <a:ext uri="{FF2B5EF4-FFF2-40B4-BE49-F238E27FC236}">
                <a16:creationId xmlns:a16="http://schemas.microsoft.com/office/drawing/2014/main" id="{31116BFC-1CC7-4096-A384-A970D25451F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2477B54-97EA-474E-810A-218ACA8B9DF2}"/>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1275710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58C96F-9D29-48DA-86A6-7698D77C487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D6A0BFA-22C1-4E70-A3D8-A5655D5C8B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1BC0FCA0-A2B3-481F-9446-67F892FB7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D6A7746-2E81-4B21-AC07-3E1D1529D2C6}"/>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6" name="Alt Bilgi Yer Tutucusu 5">
            <a:extLst>
              <a:ext uri="{FF2B5EF4-FFF2-40B4-BE49-F238E27FC236}">
                <a16:creationId xmlns:a16="http://schemas.microsoft.com/office/drawing/2014/main" id="{344B1188-943E-446B-B0F1-D3708DE6501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7000BA2-7586-4B6F-9EFB-1B63EC383A66}"/>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81333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D1E7A5-4CCE-4E96-A692-6BF3AD203C5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FBBCC4D-88DA-4F75-AFD3-26007334AD8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5C0C482-58C0-47E7-B01E-A55E1447D736}"/>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01B10AD2-B45C-47C6-8B19-FF23F3316DD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D01BA42-C7AC-4C47-871B-B5B3452C98F7}"/>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2479093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5C5A5326-CB4A-4DF3-9768-33C371331F6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A330EDA2-62E9-469C-A2FA-4CD96C4D7FF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6A4EEE0-F114-4631-9599-A2B8B7EF81DB}"/>
              </a:ext>
            </a:extLst>
          </p:cNvPr>
          <p:cNvSpPr>
            <a:spLocks noGrp="1"/>
          </p:cNvSpPr>
          <p:nvPr>
            <p:ph type="dt" sz="half" idx="10"/>
          </p:nvPr>
        </p:nvSpPr>
        <p:spPr/>
        <p:txBody>
          <a:body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FC01E6CE-8715-4BEF-9BEC-C57D727EFEA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D07F921-0C98-41B0-9B22-1CC0390A7DDB}"/>
              </a:ext>
            </a:extLst>
          </p:cNvPr>
          <p:cNvSpPr>
            <a:spLocks noGrp="1"/>
          </p:cNvSpPr>
          <p:nvPr>
            <p:ph type="sldNum" sz="quarter" idx="12"/>
          </p:nvPr>
        </p:nvSpPr>
        <p:spPr/>
        <p:txBody>
          <a:bodyPr/>
          <a:lstStyle/>
          <a:p>
            <a:fld id="{1B9D7EBB-1CEA-4BD5-987D-602654EA51CE}" type="slidenum">
              <a:rPr lang="tr-TR" smtClean="0"/>
              <a:t>‹#›</a:t>
            </a:fld>
            <a:endParaRPr lang="tr-TR"/>
          </a:p>
        </p:txBody>
      </p:sp>
    </p:spTree>
    <p:extLst>
      <p:ext uri="{BB962C8B-B14F-4D97-AF65-F5344CB8AC3E}">
        <p14:creationId xmlns:p14="http://schemas.microsoft.com/office/powerpoint/2010/main" val="246549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72C36C8-85D5-4EBD-823C-93BB6ACD9D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BAC02B2-623C-45A0-8EEC-959ED3E829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66D131E-5EBB-4BC8-941A-44FCE7F650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B9423-D505-4296-B0AB-9B24380E14BA}" type="datetimeFigureOut">
              <a:rPr lang="tr-TR" smtClean="0"/>
              <a:t>21.04.2025</a:t>
            </a:fld>
            <a:endParaRPr lang="tr-TR"/>
          </a:p>
        </p:txBody>
      </p:sp>
      <p:sp>
        <p:nvSpPr>
          <p:cNvPr id="5" name="Alt Bilgi Yer Tutucusu 4">
            <a:extLst>
              <a:ext uri="{FF2B5EF4-FFF2-40B4-BE49-F238E27FC236}">
                <a16:creationId xmlns:a16="http://schemas.microsoft.com/office/drawing/2014/main" id="{740CFF18-38DF-4747-A6C9-0F2E5AD041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259E2DB8-2751-42B7-9E40-8A2207E7E2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D7EBB-1CEA-4BD5-987D-602654EA51CE}" type="slidenum">
              <a:rPr lang="tr-TR" smtClean="0"/>
              <a:t>‹#›</a:t>
            </a:fld>
            <a:endParaRPr lang="tr-TR"/>
          </a:p>
        </p:txBody>
      </p:sp>
    </p:spTree>
    <p:extLst>
      <p:ext uri="{BB962C8B-B14F-4D97-AF65-F5344CB8AC3E}">
        <p14:creationId xmlns:p14="http://schemas.microsoft.com/office/powerpoint/2010/main" val="3290566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8C9D26-1C75-45A5-A907-7CE0966EBE52}"/>
              </a:ext>
            </a:extLst>
          </p:cNvPr>
          <p:cNvSpPr>
            <a:spLocks noGrp="1"/>
          </p:cNvSpPr>
          <p:nvPr>
            <p:ph type="ctrTitle"/>
          </p:nvPr>
        </p:nvSpPr>
        <p:spPr/>
        <p:txBody>
          <a:bodyPr/>
          <a:lstStyle/>
          <a:p>
            <a:r>
              <a:rPr lang="tr-TR" dirty="0"/>
              <a:t>Başlatma Blokları</a:t>
            </a:r>
          </a:p>
        </p:txBody>
      </p:sp>
      <p:sp>
        <p:nvSpPr>
          <p:cNvPr id="3" name="Alt Başlık 2">
            <a:extLst>
              <a:ext uri="{FF2B5EF4-FFF2-40B4-BE49-F238E27FC236}">
                <a16:creationId xmlns:a16="http://schemas.microsoft.com/office/drawing/2014/main" id="{22B23EEE-2B96-4EE9-A685-024C9AF26A82}"/>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587217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5BA75D-20B0-10FF-1FBB-BDDCA719D78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C31C505F-0D44-3C64-51B7-15BE0FF4DD00}"/>
              </a:ext>
            </a:extLst>
          </p:cNvPr>
          <p:cNvSpPr>
            <a:spLocks noGrp="1"/>
          </p:cNvSpPr>
          <p:nvPr>
            <p:ph idx="1"/>
          </p:nvPr>
        </p:nvSpPr>
        <p:spPr/>
        <p:txBody>
          <a:bodyPr/>
          <a:lstStyle/>
          <a:p>
            <a:r>
              <a:rPr lang="tr-TR" dirty="0"/>
              <a:t>Java’da üye değişkenlere ilk değer atama;</a:t>
            </a:r>
          </a:p>
          <a:p>
            <a:pPr lvl="1"/>
            <a:r>
              <a:rPr lang="tr-TR" dirty="0"/>
              <a:t>Tanımlama cümleleri</a:t>
            </a:r>
          </a:p>
          <a:p>
            <a:pPr lvl="1"/>
            <a:r>
              <a:rPr lang="tr-TR" dirty="0"/>
              <a:t>Yapılandırıcılar</a:t>
            </a:r>
          </a:p>
          <a:p>
            <a:pPr lvl="1"/>
            <a:r>
              <a:rPr lang="tr-TR" dirty="0"/>
              <a:t>Metot çağrısı</a:t>
            </a:r>
          </a:p>
          <a:p>
            <a:pPr lvl="1"/>
            <a:r>
              <a:rPr lang="tr-TR" dirty="0"/>
              <a:t>Nesne başlatma blokları</a:t>
            </a:r>
          </a:p>
          <a:p>
            <a:pPr lvl="1"/>
            <a:r>
              <a:rPr lang="tr-TR" dirty="0" err="1"/>
              <a:t>Static</a:t>
            </a:r>
            <a:r>
              <a:rPr lang="tr-TR" dirty="0"/>
              <a:t> başlatma blokları</a:t>
            </a:r>
          </a:p>
        </p:txBody>
      </p:sp>
    </p:spTree>
    <p:extLst>
      <p:ext uri="{BB962C8B-B14F-4D97-AF65-F5344CB8AC3E}">
        <p14:creationId xmlns:p14="http://schemas.microsoft.com/office/powerpoint/2010/main" val="163830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E94CB8-EE0A-45D4-B4E1-DA364231E366}"/>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F2C5F1A-626F-ABB7-59D1-7536B76EDCD9}"/>
              </a:ext>
            </a:extLst>
          </p:cNvPr>
          <p:cNvSpPr>
            <a:spLocks noGrp="1"/>
          </p:cNvSpPr>
          <p:nvPr>
            <p:ph idx="1"/>
          </p:nvPr>
        </p:nvSpPr>
        <p:spPr/>
        <p:txBody>
          <a:bodyPr>
            <a:normAutofit fontScale="92500" lnSpcReduction="10000"/>
          </a:bodyPr>
          <a:lstStyle/>
          <a:p>
            <a:r>
              <a:rPr lang="tr-TR" dirty="0"/>
              <a:t>Tanımlama cümlelerinde ileri referans vermemeye dikkat edilmelidir.</a:t>
            </a:r>
          </a:p>
          <a:p>
            <a:r>
              <a:rPr lang="tr-TR" dirty="0"/>
              <a:t>İleri referans verilen alan </a:t>
            </a:r>
            <a:r>
              <a:rPr lang="tr-TR" dirty="0" err="1"/>
              <a:t>static</a:t>
            </a:r>
            <a:r>
              <a:rPr lang="tr-TR" dirty="0"/>
              <a:t>, başlatılan alan nesne değişkeni ise; </a:t>
            </a:r>
            <a:r>
              <a:rPr lang="tr-TR" dirty="0" err="1"/>
              <a:t>static</a:t>
            </a:r>
            <a:r>
              <a:rPr lang="tr-TR" dirty="0"/>
              <a:t> alanın önce başlatılıyor olması sebebiyle sıkıntı olmayacaktır. </a:t>
            </a:r>
          </a:p>
          <a:p>
            <a:pPr lvl="1"/>
            <a:r>
              <a:rPr lang="tr-TR" dirty="0" err="1">
                <a:solidFill>
                  <a:srgbClr val="FF0000"/>
                </a:solidFill>
              </a:rPr>
              <a:t>Double</a:t>
            </a:r>
            <a:r>
              <a:rPr lang="tr-TR" dirty="0">
                <a:solidFill>
                  <a:srgbClr val="FF0000"/>
                </a:solidFill>
              </a:rPr>
              <a:t> </a:t>
            </a:r>
            <a:r>
              <a:rPr lang="tr-TR" dirty="0" err="1">
                <a:solidFill>
                  <a:srgbClr val="FF0000"/>
                </a:solidFill>
              </a:rPr>
              <a:t>hsp</a:t>
            </a:r>
            <a:r>
              <a:rPr lang="tr-TR" dirty="0">
                <a:solidFill>
                  <a:srgbClr val="FF0000"/>
                </a:solidFill>
              </a:rPr>
              <a:t>=x * y;				</a:t>
            </a:r>
            <a:r>
              <a:rPr lang="tr-TR" dirty="0" err="1">
                <a:solidFill>
                  <a:schemeClr val="accent6"/>
                </a:solidFill>
              </a:rPr>
              <a:t>int</a:t>
            </a:r>
            <a:r>
              <a:rPr lang="tr-TR" dirty="0">
                <a:solidFill>
                  <a:schemeClr val="accent6"/>
                </a:solidFill>
              </a:rPr>
              <a:t> x=3;</a:t>
            </a:r>
            <a:r>
              <a:rPr lang="tr-TR" dirty="0">
                <a:solidFill>
                  <a:srgbClr val="FF0000"/>
                </a:solidFill>
              </a:rPr>
              <a:t> </a:t>
            </a:r>
          </a:p>
          <a:p>
            <a:pPr marL="457200" lvl="1" indent="0">
              <a:buNone/>
            </a:pPr>
            <a:r>
              <a:rPr lang="tr-TR" dirty="0">
                <a:solidFill>
                  <a:srgbClr val="FF0000"/>
                </a:solidFill>
              </a:rPr>
              <a:t>    </a:t>
            </a:r>
            <a:r>
              <a:rPr lang="tr-TR" dirty="0" err="1">
                <a:solidFill>
                  <a:srgbClr val="FF0000"/>
                </a:solidFill>
              </a:rPr>
              <a:t>int</a:t>
            </a:r>
            <a:r>
              <a:rPr lang="tr-TR" dirty="0">
                <a:solidFill>
                  <a:srgbClr val="FF0000"/>
                </a:solidFill>
              </a:rPr>
              <a:t> x=3;					</a:t>
            </a:r>
            <a:r>
              <a:rPr lang="tr-TR" dirty="0" err="1">
                <a:solidFill>
                  <a:schemeClr val="accent6"/>
                </a:solidFill>
              </a:rPr>
              <a:t>Double</a:t>
            </a:r>
            <a:r>
              <a:rPr lang="tr-TR" dirty="0">
                <a:solidFill>
                  <a:schemeClr val="accent6"/>
                </a:solidFill>
              </a:rPr>
              <a:t> </a:t>
            </a:r>
            <a:r>
              <a:rPr lang="tr-TR" dirty="0" err="1">
                <a:solidFill>
                  <a:schemeClr val="accent6"/>
                </a:solidFill>
              </a:rPr>
              <a:t>hsp</a:t>
            </a:r>
            <a:r>
              <a:rPr lang="tr-TR" dirty="0">
                <a:solidFill>
                  <a:schemeClr val="accent6"/>
                </a:solidFill>
              </a:rPr>
              <a:t>=x * y;</a:t>
            </a:r>
          </a:p>
          <a:p>
            <a:pPr marL="457200" lvl="1" indent="0">
              <a:buNone/>
            </a:pPr>
            <a:r>
              <a:rPr lang="tr-TR" dirty="0">
                <a:solidFill>
                  <a:srgbClr val="FF0000"/>
                </a:solidFill>
              </a:rPr>
              <a:t>    </a:t>
            </a:r>
            <a:r>
              <a:rPr lang="tr-TR" dirty="0" err="1">
                <a:solidFill>
                  <a:srgbClr val="FF0000"/>
                </a:solidFill>
              </a:rPr>
              <a:t>static</a:t>
            </a:r>
            <a:r>
              <a:rPr lang="tr-TR" dirty="0">
                <a:solidFill>
                  <a:srgbClr val="FF0000"/>
                </a:solidFill>
              </a:rPr>
              <a:t> </a:t>
            </a:r>
            <a:r>
              <a:rPr lang="tr-TR" dirty="0" err="1">
                <a:solidFill>
                  <a:srgbClr val="FF0000"/>
                </a:solidFill>
              </a:rPr>
              <a:t>double</a:t>
            </a:r>
            <a:r>
              <a:rPr lang="tr-TR" dirty="0">
                <a:solidFill>
                  <a:srgbClr val="FF0000"/>
                </a:solidFill>
              </a:rPr>
              <a:t> y=5;				</a:t>
            </a:r>
            <a:r>
              <a:rPr lang="tr-TR" dirty="0" err="1">
                <a:solidFill>
                  <a:schemeClr val="accent6"/>
                </a:solidFill>
              </a:rPr>
              <a:t>static</a:t>
            </a:r>
            <a:r>
              <a:rPr lang="tr-TR" dirty="0">
                <a:solidFill>
                  <a:schemeClr val="accent6"/>
                </a:solidFill>
              </a:rPr>
              <a:t> </a:t>
            </a:r>
            <a:r>
              <a:rPr lang="tr-TR" dirty="0" err="1">
                <a:solidFill>
                  <a:schemeClr val="accent6"/>
                </a:solidFill>
              </a:rPr>
              <a:t>double</a:t>
            </a:r>
            <a:r>
              <a:rPr lang="tr-TR" dirty="0">
                <a:solidFill>
                  <a:schemeClr val="accent6"/>
                </a:solidFill>
              </a:rPr>
              <a:t> y=5;</a:t>
            </a:r>
            <a:r>
              <a:rPr lang="tr-TR" dirty="0">
                <a:solidFill>
                  <a:srgbClr val="FF0000"/>
                </a:solidFill>
              </a:rPr>
              <a:t>  </a:t>
            </a:r>
          </a:p>
          <a:p>
            <a:r>
              <a:rPr lang="tr-TR" dirty="0"/>
              <a:t>Nesne alanı sadece nesne oluşturulduğunda oluşacağından sınıf değişkeni tanımında nesne alan ve metodu kullanılamaz ama nesne alanı tanımında </a:t>
            </a:r>
            <a:r>
              <a:rPr lang="tr-TR" dirty="0" err="1"/>
              <a:t>static</a:t>
            </a:r>
            <a:r>
              <a:rPr lang="tr-TR" dirty="0"/>
              <a:t> alan kullanılabilir. </a:t>
            </a:r>
          </a:p>
          <a:p>
            <a:pPr marL="457200" lvl="1" indent="0">
              <a:buNone/>
            </a:pPr>
            <a:r>
              <a:rPr lang="tr-TR" dirty="0" err="1">
                <a:solidFill>
                  <a:srgbClr val="FF0000"/>
                </a:solidFill>
              </a:rPr>
              <a:t>int</a:t>
            </a:r>
            <a:r>
              <a:rPr lang="tr-TR" dirty="0">
                <a:solidFill>
                  <a:srgbClr val="FF0000"/>
                </a:solidFill>
              </a:rPr>
              <a:t> x=3;					</a:t>
            </a:r>
            <a:r>
              <a:rPr lang="tr-TR" dirty="0" err="1">
                <a:solidFill>
                  <a:schemeClr val="accent6"/>
                </a:solidFill>
              </a:rPr>
              <a:t>int</a:t>
            </a:r>
            <a:r>
              <a:rPr lang="tr-TR" dirty="0">
                <a:solidFill>
                  <a:schemeClr val="accent6"/>
                </a:solidFill>
              </a:rPr>
              <a:t> x=3;</a:t>
            </a:r>
          </a:p>
          <a:p>
            <a:pPr marL="457200" lvl="1" indent="0">
              <a:buNone/>
            </a:pPr>
            <a:r>
              <a:rPr lang="tr-TR" dirty="0" err="1">
                <a:solidFill>
                  <a:srgbClr val="FF0000"/>
                </a:solidFill>
              </a:rPr>
              <a:t>static</a:t>
            </a:r>
            <a:r>
              <a:rPr lang="tr-TR" dirty="0">
                <a:solidFill>
                  <a:srgbClr val="FF0000"/>
                </a:solidFill>
              </a:rPr>
              <a:t> </a:t>
            </a:r>
            <a:r>
              <a:rPr lang="tr-TR" dirty="0" err="1">
                <a:solidFill>
                  <a:srgbClr val="FF0000"/>
                </a:solidFill>
              </a:rPr>
              <a:t>double</a:t>
            </a:r>
            <a:r>
              <a:rPr lang="tr-TR" dirty="0">
                <a:solidFill>
                  <a:srgbClr val="FF0000"/>
                </a:solidFill>
              </a:rPr>
              <a:t> y=5;				</a:t>
            </a:r>
            <a:r>
              <a:rPr lang="tr-TR" dirty="0" err="1">
                <a:solidFill>
                  <a:schemeClr val="accent6"/>
                </a:solidFill>
              </a:rPr>
              <a:t>static</a:t>
            </a:r>
            <a:r>
              <a:rPr lang="tr-TR" dirty="0">
                <a:solidFill>
                  <a:schemeClr val="accent6"/>
                </a:solidFill>
              </a:rPr>
              <a:t> </a:t>
            </a:r>
            <a:r>
              <a:rPr lang="tr-TR" dirty="0" err="1">
                <a:solidFill>
                  <a:schemeClr val="accent6"/>
                </a:solidFill>
              </a:rPr>
              <a:t>double</a:t>
            </a:r>
            <a:r>
              <a:rPr lang="tr-TR" dirty="0">
                <a:solidFill>
                  <a:schemeClr val="accent6"/>
                </a:solidFill>
              </a:rPr>
              <a:t> y=5;</a:t>
            </a:r>
          </a:p>
          <a:p>
            <a:pPr marL="457200" lvl="1" indent="0">
              <a:buNone/>
            </a:pPr>
            <a:r>
              <a:rPr lang="tr-TR" dirty="0" err="1">
                <a:solidFill>
                  <a:srgbClr val="FF0000"/>
                </a:solidFill>
              </a:rPr>
              <a:t>Static</a:t>
            </a:r>
            <a:r>
              <a:rPr lang="tr-TR" dirty="0">
                <a:solidFill>
                  <a:srgbClr val="FF0000"/>
                </a:solidFill>
              </a:rPr>
              <a:t> </a:t>
            </a:r>
            <a:r>
              <a:rPr lang="tr-TR" dirty="0" err="1">
                <a:solidFill>
                  <a:srgbClr val="FF0000"/>
                </a:solidFill>
              </a:rPr>
              <a:t>double</a:t>
            </a:r>
            <a:r>
              <a:rPr lang="tr-TR" dirty="0">
                <a:solidFill>
                  <a:srgbClr val="FF0000"/>
                </a:solidFill>
              </a:rPr>
              <a:t> </a:t>
            </a:r>
            <a:r>
              <a:rPr lang="tr-TR" dirty="0" err="1">
                <a:solidFill>
                  <a:srgbClr val="FF0000"/>
                </a:solidFill>
              </a:rPr>
              <a:t>hsp</a:t>
            </a:r>
            <a:r>
              <a:rPr lang="tr-TR" dirty="0">
                <a:solidFill>
                  <a:srgbClr val="FF0000"/>
                </a:solidFill>
              </a:rPr>
              <a:t>=x * y;			</a:t>
            </a:r>
            <a:r>
              <a:rPr lang="tr-TR" dirty="0" err="1">
                <a:solidFill>
                  <a:schemeClr val="accent6"/>
                </a:solidFill>
              </a:rPr>
              <a:t>Double</a:t>
            </a:r>
            <a:r>
              <a:rPr lang="tr-TR" dirty="0">
                <a:solidFill>
                  <a:schemeClr val="accent6"/>
                </a:solidFill>
              </a:rPr>
              <a:t> </a:t>
            </a:r>
            <a:r>
              <a:rPr lang="tr-TR" dirty="0" err="1">
                <a:solidFill>
                  <a:schemeClr val="accent6"/>
                </a:solidFill>
              </a:rPr>
              <a:t>hsp</a:t>
            </a:r>
            <a:r>
              <a:rPr lang="tr-TR" dirty="0">
                <a:solidFill>
                  <a:schemeClr val="accent6"/>
                </a:solidFill>
              </a:rPr>
              <a:t>=x * y;</a:t>
            </a:r>
          </a:p>
          <a:p>
            <a:pPr marL="457200" lvl="1" indent="0">
              <a:buNone/>
            </a:pPr>
            <a:endParaRPr lang="tr-TR" dirty="0"/>
          </a:p>
        </p:txBody>
      </p:sp>
    </p:spTree>
    <p:extLst>
      <p:ext uri="{BB962C8B-B14F-4D97-AF65-F5344CB8AC3E}">
        <p14:creationId xmlns:p14="http://schemas.microsoft.com/office/powerpoint/2010/main" val="479505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7BCDA2-20F4-D546-2E08-1CC6DE6E690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8060CC4-CC06-B62C-2405-EA2915E6BDC2}"/>
              </a:ext>
            </a:extLst>
          </p:cNvPr>
          <p:cNvSpPr>
            <a:spLocks noGrp="1"/>
          </p:cNvSpPr>
          <p:nvPr>
            <p:ph idx="1"/>
          </p:nvPr>
        </p:nvSpPr>
        <p:spPr/>
        <p:txBody>
          <a:bodyPr/>
          <a:lstStyle/>
          <a:p>
            <a:r>
              <a:rPr lang="tr-TR" dirty="0"/>
              <a:t>Metot çağrısı ile ilk değer ataması yapılabilir.</a:t>
            </a:r>
          </a:p>
          <a:p>
            <a:pPr lvl="1"/>
            <a:r>
              <a:rPr lang="tr-TR" dirty="0" err="1">
                <a:solidFill>
                  <a:schemeClr val="accent6"/>
                </a:solidFill>
              </a:rPr>
              <a:t>double</a:t>
            </a:r>
            <a:r>
              <a:rPr lang="tr-TR" dirty="0">
                <a:solidFill>
                  <a:schemeClr val="accent6"/>
                </a:solidFill>
              </a:rPr>
              <a:t> pi=</a:t>
            </a:r>
            <a:r>
              <a:rPr lang="tr-TR" dirty="0" err="1">
                <a:solidFill>
                  <a:schemeClr val="accent6"/>
                </a:solidFill>
              </a:rPr>
              <a:t>getPi</a:t>
            </a:r>
            <a:r>
              <a:rPr lang="tr-TR" dirty="0">
                <a:solidFill>
                  <a:schemeClr val="accent6"/>
                </a:solidFill>
              </a:rPr>
              <a:t>();</a:t>
            </a:r>
          </a:p>
          <a:p>
            <a:r>
              <a:rPr lang="tr-TR" dirty="0"/>
              <a:t>Eğer çağrılan metotlarda değerleri atanmamış başka üye değişkenler varsa hata meydana gelebilir. Bu durumda ileri referans hatası oluşmaz ama beklenmeyen değerlerle ilk değer ataması yapılır. </a:t>
            </a:r>
          </a:p>
          <a:p>
            <a:pPr lvl="1"/>
            <a:r>
              <a:rPr lang="tr-TR" dirty="0" err="1">
                <a:solidFill>
                  <a:schemeClr val="accent6"/>
                </a:solidFill>
              </a:rPr>
              <a:t>İnt</a:t>
            </a:r>
            <a:r>
              <a:rPr lang="tr-TR" dirty="0">
                <a:solidFill>
                  <a:schemeClr val="accent6"/>
                </a:solidFill>
              </a:rPr>
              <a:t> x=</a:t>
            </a:r>
            <a:r>
              <a:rPr lang="tr-TR" dirty="0" err="1">
                <a:solidFill>
                  <a:schemeClr val="accent6"/>
                </a:solidFill>
              </a:rPr>
              <a:t>getY</a:t>
            </a:r>
            <a:r>
              <a:rPr lang="tr-TR" dirty="0">
                <a:solidFill>
                  <a:schemeClr val="accent6"/>
                </a:solidFill>
              </a:rPr>
              <a:t>();  //henüz y=0;</a:t>
            </a:r>
          </a:p>
          <a:p>
            <a:pPr marL="457200" lvl="1" indent="0">
              <a:buNone/>
            </a:pPr>
            <a:r>
              <a:rPr lang="tr-TR" dirty="0">
                <a:solidFill>
                  <a:schemeClr val="accent6"/>
                </a:solidFill>
              </a:rPr>
              <a:t>   </a:t>
            </a:r>
            <a:r>
              <a:rPr lang="tr-TR" dirty="0" err="1">
                <a:solidFill>
                  <a:schemeClr val="accent6"/>
                </a:solidFill>
              </a:rPr>
              <a:t>int</a:t>
            </a:r>
            <a:r>
              <a:rPr lang="tr-TR" dirty="0">
                <a:solidFill>
                  <a:schemeClr val="accent6"/>
                </a:solidFill>
              </a:rPr>
              <a:t> y=3;</a:t>
            </a:r>
          </a:p>
          <a:p>
            <a:pPr marL="457200" lvl="1" indent="0">
              <a:buNone/>
            </a:pPr>
            <a:r>
              <a:rPr lang="tr-TR" dirty="0">
                <a:solidFill>
                  <a:schemeClr val="accent6"/>
                </a:solidFill>
              </a:rPr>
              <a:t>    </a:t>
            </a:r>
            <a:r>
              <a:rPr lang="tr-TR" dirty="0" err="1">
                <a:solidFill>
                  <a:schemeClr val="accent6"/>
                </a:solidFill>
              </a:rPr>
              <a:t>int</a:t>
            </a:r>
            <a:r>
              <a:rPr lang="tr-TR" dirty="0">
                <a:solidFill>
                  <a:schemeClr val="accent6"/>
                </a:solidFill>
              </a:rPr>
              <a:t> </a:t>
            </a:r>
            <a:r>
              <a:rPr lang="tr-TR" dirty="0" err="1">
                <a:solidFill>
                  <a:schemeClr val="accent6"/>
                </a:solidFill>
              </a:rPr>
              <a:t>getY</a:t>
            </a:r>
            <a:r>
              <a:rPr lang="tr-TR" dirty="0">
                <a:solidFill>
                  <a:schemeClr val="accent6"/>
                </a:solidFill>
              </a:rPr>
              <a:t>(){ </a:t>
            </a:r>
            <a:r>
              <a:rPr lang="tr-TR" dirty="0" err="1">
                <a:solidFill>
                  <a:schemeClr val="accent6"/>
                </a:solidFill>
              </a:rPr>
              <a:t>return</a:t>
            </a:r>
            <a:r>
              <a:rPr lang="tr-TR" dirty="0">
                <a:solidFill>
                  <a:schemeClr val="accent6"/>
                </a:solidFill>
              </a:rPr>
              <a:t> y;}</a:t>
            </a:r>
          </a:p>
        </p:txBody>
      </p:sp>
    </p:spTree>
    <p:extLst>
      <p:ext uri="{BB962C8B-B14F-4D97-AF65-F5344CB8AC3E}">
        <p14:creationId xmlns:p14="http://schemas.microsoft.com/office/powerpoint/2010/main" val="3458735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075A01-D85E-46EA-8F9D-1FB06C50CB25}"/>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1A9BA6A4-C620-47DF-8ED8-CD5935737C3B}"/>
              </a:ext>
            </a:extLst>
          </p:cNvPr>
          <p:cNvSpPr>
            <a:spLocks noGrp="1"/>
          </p:cNvSpPr>
          <p:nvPr>
            <p:ph idx="1"/>
          </p:nvPr>
        </p:nvSpPr>
        <p:spPr/>
        <p:txBody>
          <a:bodyPr/>
          <a:lstStyle/>
          <a:p>
            <a:r>
              <a:rPr lang="tr-TR" dirty="0"/>
              <a:t>Bir sınıfta aşağıdaki gibi tanımlama sonrası yapılan atama hataya sebep olacaktır. Bu tür işlemi eğer atama uzunca bir hesap </a:t>
            </a:r>
            <a:r>
              <a:rPr lang="tr-TR"/>
              <a:t>gerektirecekse düşünebiliriz </a:t>
            </a:r>
            <a:r>
              <a:rPr lang="tr-TR" dirty="0"/>
              <a:t>ama hata meydana gelir. </a:t>
            </a:r>
          </a:p>
          <a:p>
            <a:r>
              <a:rPr lang="tr-TR" dirty="0" err="1"/>
              <a:t>public</a:t>
            </a:r>
            <a:r>
              <a:rPr lang="tr-TR" dirty="0"/>
              <a:t> </a:t>
            </a:r>
            <a:r>
              <a:rPr lang="tr-TR" dirty="0" err="1"/>
              <a:t>class</a:t>
            </a:r>
            <a:r>
              <a:rPr lang="tr-TR" dirty="0"/>
              <a:t> Mağaza {</a:t>
            </a:r>
          </a:p>
          <a:p>
            <a:pPr marL="0" indent="0">
              <a:buNone/>
            </a:pPr>
            <a:r>
              <a:rPr lang="tr-TR" dirty="0"/>
              <a:t>    	</a:t>
            </a:r>
            <a:r>
              <a:rPr lang="tr-TR" dirty="0" err="1"/>
              <a:t>int</a:t>
            </a:r>
            <a:r>
              <a:rPr lang="tr-TR" dirty="0"/>
              <a:t> </a:t>
            </a:r>
            <a:r>
              <a:rPr lang="tr-TR" dirty="0" err="1"/>
              <a:t>siparişKod</a:t>
            </a:r>
            <a:r>
              <a:rPr lang="tr-TR" dirty="0"/>
              <a:t>;</a:t>
            </a:r>
          </a:p>
          <a:p>
            <a:pPr marL="0" indent="0">
              <a:buNone/>
            </a:pPr>
            <a:r>
              <a:rPr lang="tr-TR" dirty="0"/>
              <a:t>    	</a:t>
            </a:r>
            <a:r>
              <a:rPr lang="tr-TR" dirty="0" err="1"/>
              <a:t>siparişKod</a:t>
            </a:r>
            <a:r>
              <a:rPr lang="tr-TR" dirty="0"/>
              <a:t>=0;</a:t>
            </a:r>
          </a:p>
          <a:p>
            <a:pPr marL="0" indent="0">
              <a:buNone/>
            </a:pPr>
            <a:r>
              <a:rPr lang="tr-TR" dirty="0"/>
              <a:t>   }</a:t>
            </a:r>
          </a:p>
          <a:p>
            <a:r>
              <a:rPr lang="tr-TR" dirty="0"/>
              <a:t>Bu hatayı ortadan kaldırabilmek için ya metot içinde ya yapılandırıcıda ya da başlatma bloklarında tanımlamaya ihtiyaç vardır.</a:t>
            </a:r>
          </a:p>
        </p:txBody>
      </p:sp>
    </p:spTree>
    <p:extLst>
      <p:ext uri="{BB962C8B-B14F-4D97-AF65-F5344CB8AC3E}">
        <p14:creationId xmlns:p14="http://schemas.microsoft.com/office/powerpoint/2010/main" val="2337621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1A1D44-6112-4D01-A3DF-F89099F7BAD4}"/>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DC1179D3-071B-435D-ACD2-F60333CB50D5}"/>
              </a:ext>
            </a:extLst>
          </p:cNvPr>
          <p:cNvSpPr>
            <a:spLocks noGrp="1"/>
          </p:cNvSpPr>
          <p:nvPr>
            <p:ph idx="1"/>
          </p:nvPr>
        </p:nvSpPr>
        <p:spPr/>
        <p:txBody>
          <a:bodyPr>
            <a:normAutofit fontScale="92500"/>
          </a:bodyPr>
          <a:lstStyle/>
          <a:p>
            <a:r>
              <a:rPr lang="tr-TR" dirty="0"/>
              <a:t>Üye değişkenlere ait yapılacak atama hesaplama gerektiriyorsa sıra dışı durum fırlatma ihtimali varsa  en uygun çözüm başlatma bloklarıdır. </a:t>
            </a:r>
          </a:p>
          <a:p>
            <a:r>
              <a:rPr lang="tr-TR" dirty="0" err="1"/>
              <a:t>public</a:t>
            </a:r>
            <a:r>
              <a:rPr lang="tr-TR" dirty="0"/>
              <a:t> </a:t>
            </a:r>
            <a:r>
              <a:rPr lang="tr-TR" dirty="0" err="1"/>
              <a:t>class</a:t>
            </a:r>
            <a:r>
              <a:rPr lang="tr-TR" dirty="0"/>
              <a:t> Mağaza {</a:t>
            </a:r>
          </a:p>
          <a:p>
            <a:pPr marL="0" indent="0">
              <a:buNone/>
            </a:pPr>
            <a:r>
              <a:rPr lang="tr-TR" dirty="0"/>
              <a:t>    	</a:t>
            </a:r>
            <a:r>
              <a:rPr lang="tr-TR" dirty="0" err="1"/>
              <a:t>int</a:t>
            </a:r>
            <a:r>
              <a:rPr lang="tr-TR" dirty="0"/>
              <a:t> </a:t>
            </a:r>
            <a:r>
              <a:rPr lang="tr-TR" dirty="0" err="1"/>
              <a:t>siparişKod</a:t>
            </a:r>
            <a:r>
              <a:rPr lang="tr-TR" dirty="0"/>
              <a:t>;</a:t>
            </a:r>
          </a:p>
          <a:p>
            <a:pPr marL="0" indent="0">
              <a:buNone/>
            </a:pPr>
            <a:r>
              <a:rPr lang="tr-TR" dirty="0"/>
              <a:t>	{</a:t>
            </a:r>
          </a:p>
          <a:p>
            <a:pPr marL="0" indent="0">
              <a:buNone/>
            </a:pPr>
            <a:r>
              <a:rPr lang="tr-TR" dirty="0"/>
              <a:t>    		</a:t>
            </a:r>
            <a:r>
              <a:rPr lang="tr-TR" dirty="0" err="1"/>
              <a:t>siparişKod</a:t>
            </a:r>
            <a:r>
              <a:rPr lang="tr-TR" dirty="0"/>
              <a:t>=0;</a:t>
            </a:r>
          </a:p>
          <a:p>
            <a:pPr marL="0" indent="0">
              <a:buNone/>
            </a:pPr>
            <a:r>
              <a:rPr lang="tr-TR" dirty="0"/>
              <a:t>	}</a:t>
            </a:r>
          </a:p>
          <a:p>
            <a:pPr marL="0" indent="0">
              <a:buNone/>
            </a:pPr>
            <a:r>
              <a:rPr lang="tr-TR" dirty="0"/>
              <a:t>   }</a:t>
            </a:r>
          </a:p>
          <a:p>
            <a:r>
              <a:rPr lang="tr-TR" dirty="0"/>
              <a:t>Benzer durum </a:t>
            </a:r>
            <a:r>
              <a:rPr lang="tr-TR" dirty="0" err="1"/>
              <a:t>static</a:t>
            </a:r>
            <a:r>
              <a:rPr lang="tr-TR" dirty="0"/>
              <a:t> değişkenler için de geçerlidir. </a:t>
            </a:r>
          </a:p>
          <a:p>
            <a:endParaRPr lang="tr-TR" dirty="0"/>
          </a:p>
        </p:txBody>
      </p:sp>
    </p:spTree>
    <p:extLst>
      <p:ext uri="{BB962C8B-B14F-4D97-AF65-F5344CB8AC3E}">
        <p14:creationId xmlns:p14="http://schemas.microsoft.com/office/powerpoint/2010/main" val="190166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D04A9C-A4B3-9A80-394A-A7B3ED77361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2EA237C-F1F5-C6A1-FEB8-6EB776F84572}"/>
              </a:ext>
            </a:extLst>
          </p:cNvPr>
          <p:cNvSpPr>
            <a:spLocks noGrp="1"/>
          </p:cNvSpPr>
          <p:nvPr>
            <p:ph idx="1"/>
          </p:nvPr>
        </p:nvSpPr>
        <p:spPr/>
        <p:txBody>
          <a:bodyPr/>
          <a:lstStyle/>
          <a:p>
            <a:r>
              <a:rPr lang="tr-TR" dirty="0"/>
              <a:t>Nesne değişkenlerine ilk değer ataması yapılandırıcılarda yapılabilir.</a:t>
            </a:r>
          </a:p>
          <a:p>
            <a:r>
              <a:rPr lang="tr-TR" dirty="0"/>
              <a:t>Bu kodların tüm kuruculara </a:t>
            </a:r>
            <a:r>
              <a:rPr lang="tr-TR" dirty="0" err="1"/>
              <a:t>copy-paste</a:t>
            </a:r>
            <a:r>
              <a:rPr lang="tr-TR" dirty="0"/>
              <a:t> yapılmasının önüne geçmek için </a:t>
            </a:r>
            <a:r>
              <a:rPr lang="tr-TR" dirty="0" err="1"/>
              <a:t>this</a:t>
            </a:r>
            <a:r>
              <a:rPr lang="tr-TR" dirty="0"/>
              <a:t>() anahtar kelimesi kullanılır. </a:t>
            </a:r>
          </a:p>
          <a:p>
            <a:r>
              <a:rPr lang="tr-TR" dirty="0"/>
              <a:t>Ayrıca ilk değer atama metotları yazılarak yapılandırıcı tarafından çağırılması da </a:t>
            </a:r>
            <a:r>
              <a:rPr lang="tr-TR" dirty="0" err="1"/>
              <a:t>copy-paste’e</a:t>
            </a:r>
            <a:r>
              <a:rPr lang="tr-TR" dirty="0"/>
              <a:t> ve hatalara sebep olabilir. </a:t>
            </a:r>
          </a:p>
        </p:txBody>
      </p:sp>
    </p:spTree>
    <p:extLst>
      <p:ext uri="{BB962C8B-B14F-4D97-AF65-F5344CB8AC3E}">
        <p14:creationId xmlns:p14="http://schemas.microsoft.com/office/powerpoint/2010/main" val="2934737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A1610E-C9E1-9793-7E0F-4C7250260855}"/>
              </a:ext>
            </a:extLst>
          </p:cNvPr>
          <p:cNvSpPr>
            <a:spLocks noGrp="1"/>
          </p:cNvSpPr>
          <p:nvPr>
            <p:ph type="title"/>
          </p:nvPr>
        </p:nvSpPr>
        <p:spPr/>
        <p:txBody>
          <a:bodyPr/>
          <a:lstStyle/>
          <a:p>
            <a:r>
              <a:rPr lang="tr-TR" dirty="0"/>
              <a:t>Neden Başlatma Blokları</a:t>
            </a:r>
          </a:p>
        </p:txBody>
      </p:sp>
      <p:sp>
        <p:nvSpPr>
          <p:cNvPr id="3" name="İçerik Yer Tutucusu 2">
            <a:extLst>
              <a:ext uri="{FF2B5EF4-FFF2-40B4-BE49-F238E27FC236}">
                <a16:creationId xmlns:a16="http://schemas.microsoft.com/office/drawing/2014/main" id="{7C5F3D31-7E93-23BC-FE0E-D85B582F689F}"/>
              </a:ext>
            </a:extLst>
          </p:cNvPr>
          <p:cNvSpPr>
            <a:spLocks noGrp="1"/>
          </p:cNvSpPr>
          <p:nvPr>
            <p:ph idx="1"/>
          </p:nvPr>
        </p:nvSpPr>
        <p:spPr/>
        <p:txBody>
          <a:bodyPr>
            <a:normAutofit lnSpcReduction="10000"/>
          </a:bodyPr>
          <a:lstStyle/>
          <a:p>
            <a:r>
              <a:rPr lang="tr-TR" dirty="0"/>
              <a:t>İleri referans hataları, yapılandırıcıda atama problemleri, sınıf değişkenlerinin basit değer atamasıyla yapılamayacak kadar karmaşık (</a:t>
            </a:r>
            <a:r>
              <a:rPr lang="tr-TR" dirty="0" err="1"/>
              <a:t>for</a:t>
            </a:r>
            <a:r>
              <a:rPr lang="tr-TR" dirty="0"/>
              <a:t> döngüsü ile) ilk değer atanması problemleri, </a:t>
            </a:r>
            <a:r>
              <a:rPr lang="tr-TR" dirty="0" err="1"/>
              <a:t>static</a:t>
            </a:r>
            <a:r>
              <a:rPr lang="tr-TR" dirty="0"/>
              <a:t> değişkenlerin başlatılmasında kullanılacak </a:t>
            </a:r>
            <a:r>
              <a:rPr lang="tr-TR" dirty="0" err="1"/>
              <a:t>static</a:t>
            </a:r>
            <a:r>
              <a:rPr lang="tr-TR" dirty="0"/>
              <a:t> metotların özel olarak çağırılması gerektiği problemleri sebebiyle kullanılır. </a:t>
            </a:r>
          </a:p>
          <a:p>
            <a:r>
              <a:rPr lang="tr-TR" dirty="0"/>
              <a:t>Sınıf başlatma blokları </a:t>
            </a:r>
            <a:r>
              <a:rPr lang="tr-TR" dirty="0" err="1"/>
              <a:t>static</a:t>
            </a:r>
            <a:r>
              <a:rPr lang="tr-TR" dirty="0"/>
              <a:t> olarak nitelendirilir. </a:t>
            </a:r>
          </a:p>
          <a:p>
            <a:r>
              <a:rPr lang="tr-TR" dirty="0"/>
              <a:t>Nesne başlatma blokları nesneye ilk değer atamak için idealdir ve derleyici tarafından </a:t>
            </a:r>
            <a:r>
              <a:rPr lang="tr-TR" dirty="0" err="1"/>
              <a:t>class</a:t>
            </a:r>
            <a:r>
              <a:rPr lang="tr-TR" dirty="0"/>
              <a:t> dosyasının içinde </a:t>
            </a:r>
            <a:r>
              <a:rPr lang="tr-TR" dirty="0" err="1"/>
              <a:t>this</a:t>
            </a:r>
            <a:r>
              <a:rPr lang="tr-TR" dirty="0"/>
              <a:t> olmayan tüm kuruculara kopyalanır. </a:t>
            </a:r>
          </a:p>
          <a:p>
            <a:r>
              <a:rPr lang="tr-TR" dirty="0"/>
              <a:t>Sonuç olarak nesne başlatma blokları sınıf başlatma bloklarından sonra, eğer nesne oluşturuluyorsa her nesne oluşturmada çalışırlar. </a:t>
            </a:r>
          </a:p>
        </p:txBody>
      </p:sp>
    </p:spTree>
    <p:extLst>
      <p:ext uri="{BB962C8B-B14F-4D97-AF65-F5344CB8AC3E}">
        <p14:creationId xmlns:p14="http://schemas.microsoft.com/office/powerpoint/2010/main" val="284361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663E47-8240-210A-6423-105D8B3026D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F238883-CE16-EDAC-044E-BC0754E2DEAD}"/>
              </a:ext>
            </a:extLst>
          </p:cNvPr>
          <p:cNvSpPr>
            <a:spLocks noGrp="1"/>
          </p:cNvSpPr>
          <p:nvPr>
            <p:ph idx="1"/>
          </p:nvPr>
        </p:nvSpPr>
        <p:spPr/>
        <p:txBody>
          <a:bodyPr/>
          <a:lstStyle/>
          <a:p>
            <a:r>
              <a:rPr lang="tr-TR" dirty="0"/>
              <a:t>Başlatma bloklarında </a:t>
            </a:r>
            <a:r>
              <a:rPr lang="tr-TR" dirty="0" err="1"/>
              <a:t>return</a:t>
            </a:r>
            <a:r>
              <a:rPr lang="tr-TR" dirty="0"/>
              <a:t> kullanılmaz</a:t>
            </a:r>
          </a:p>
          <a:p>
            <a:r>
              <a:rPr lang="tr-TR" dirty="0"/>
              <a:t>Metot çağırılabilir</a:t>
            </a:r>
          </a:p>
          <a:p>
            <a:r>
              <a:rPr lang="tr-TR" dirty="0"/>
              <a:t>Alt bloklar tanımlanabilir</a:t>
            </a:r>
          </a:p>
          <a:p>
            <a:r>
              <a:rPr lang="tr-TR" dirty="0"/>
              <a:t>Bir değişkene birden fazla başlatma bloğunda değer atanabilir</a:t>
            </a:r>
          </a:p>
          <a:p>
            <a:r>
              <a:rPr lang="tr-TR" dirty="0"/>
              <a:t>İleri </a:t>
            </a:r>
            <a:r>
              <a:rPr lang="tr-TR"/>
              <a:t>referans veremezler</a:t>
            </a:r>
          </a:p>
        </p:txBody>
      </p:sp>
    </p:spTree>
    <p:extLst>
      <p:ext uri="{BB962C8B-B14F-4D97-AF65-F5344CB8AC3E}">
        <p14:creationId xmlns:p14="http://schemas.microsoft.com/office/powerpoint/2010/main" val="161969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40012-FA87-41EC-A00B-7F0AB82C20EC}"/>
              </a:ext>
            </a:extLst>
          </p:cNvPr>
          <p:cNvSpPr>
            <a:spLocks noGrp="1"/>
          </p:cNvSpPr>
          <p:nvPr>
            <p:ph type="title"/>
          </p:nvPr>
        </p:nvSpPr>
        <p:spPr/>
        <p:txBody>
          <a:bodyPr/>
          <a:lstStyle/>
          <a:p>
            <a:r>
              <a:rPr lang="tr-TR" dirty="0"/>
              <a:t>Ekran Çıktısı nedir?</a:t>
            </a:r>
          </a:p>
        </p:txBody>
      </p:sp>
      <p:sp>
        <p:nvSpPr>
          <p:cNvPr id="3" name="İçerik Yer Tutucusu 2">
            <a:extLst>
              <a:ext uri="{FF2B5EF4-FFF2-40B4-BE49-F238E27FC236}">
                <a16:creationId xmlns:a16="http://schemas.microsoft.com/office/drawing/2014/main" id="{7A9DAD25-3960-4EFE-9D78-08754E8E564B}"/>
              </a:ext>
            </a:extLst>
          </p:cNvPr>
          <p:cNvSpPr>
            <a:spLocks noGrp="1"/>
          </p:cNvSpPr>
          <p:nvPr>
            <p:ph idx="1"/>
          </p:nvPr>
        </p:nvSpPr>
        <p:spPr/>
        <p:txBody>
          <a:bodyPr>
            <a:normAutofit/>
          </a:bodyPr>
          <a:lstStyle/>
          <a:p>
            <a:r>
              <a:rPr lang="tr-TR" dirty="0" err="1"/>
              <a:t>public</a:t>
            </a:r>
            <a:r>
              <a:rPr lang="tr-TR" dirty="0"/>
              <a:t> </a:t>
            </a:r>
            <a:r>
              <a:rPr lang="tr-TR" dirty="0" err="1"/>
              <a:t>class</a:t>
            </a:r>
            <a:r>
              <a:rPr lang="tr-TR" dirty="0"/>
              <a:t> JavaApplication5 {</a:t>
            </a:r>
          </a:p>
          <a:p>
            <a:pPr marL="457200" lvl="1" indent="0">
              <a:buNone/>
            </a:pPr>
            <a:r>
              <a:rPr lang="tr-TR" dirty="0" err="1"/>
              <a:t>int</a:t>
            </a:r>
            <a:r>
              <a:rPr lang="tr-TR" dirty="0"/>
              <a:t> i;</a:t>
            </a:r>
          </a:p>
          <a:p>
            <a:pPr marL="457200" lvl="1" indent="0">
              <a:buNone/>
            </a:pPr>
            <a:r>
              <a:rPr lang="tr-TR" dirty="0"/>
              <a:t>    {</a:t>
            </a:r>
          </a:p>
          <a:p>
            <a:pPr marL="457200" lvl="1" indent="0">
              <a:buNone/>
            </a:pPr>
            <a:r>
              <a:rPr lang="tr-TR" dirty="0"/>
              <a:t>        i=5;</a:t>
            </a:r>
          </a:p>
          <a:p>
            <a:pPr marL="457200" lvl="1" indent="0">
              <a:buNone/>
            </a:pPr>
            <a:r>
              <a:rPr lang="tr-TR" dirty="0"/>
              <a:t>        </a:t>
            </a:r>
            <a:r>
              <a:rPr lang="tr-TR" dirty="0" err="1"/>
              <a:t>System.out.println</a:t>
            </a:r>
            <a:r>
              <a:rPr lang="tr-TR" dirty="0"/>
              <a:t>(i);</a:t>
            </a:r>
          </a:p>
          <a:p>
            <a:pPr marL="457200" lvl="1" indent="0">
              <a:buNone/>
            </a:pPr>
            <a:r>
              <a:rPr lang="tr-TR" dirty="0"/>
              <a:t>    }</a:t>
            </a:r>
          </a:p>
          <a:p>
            <a:pPr marL="457200" lvl="1" indent="0">
              <a:buNone/>
            </a:pPr>
            <a:r>
              <a:rPr lang="tr-TR" dirty="0" err="1"/>
              <a:t>public</a:t>
            </a:r>
            <a:r>
              <a:rPr lang="tr-TR" dirty="0"/>
              <a:t> </a:t>
            </a:r>
            <a:r>
              <a:rPr lang="tr-TR" dirty="0" err="1"/>
              <a:t>static</a:t>
            </a:r>
            <a:r>
              <a:rPr lang="tr-TR" dirty="0"/>
              <a:t> </a:t>
            </a:r>
            <a:r>
              <a:rPr lang="tr-TR" dirty="0" err="1"/>
              <a:t>void</a:t>
            </a:r>
            <a:r>
              <a:rPr lang="tr-TR" dirty="0"/>
              <a:t> main(</a:t>
            </a:r>
            <a:r>
              <a:rPr lang="tr-TR" dirty="0" err="1"/>
              <a:t>String</a:t>
            </a:r>
            <a:r>
              <a:rPr lang="tr-TR" dirty="0"/>
              <a:t>[] </a:t>
            </a:r>
            <a:r>
              <a:rPr lang="tr-TR" dirty="0" err="1"/>
              <a:t>args</a:t>
            </a:r>
            <a:r>
              <a:rPr lang="tr-TR" dirty="0"/>
              <a:t>) {</a:t>
            </a:r>
          </a:p>
          <a:p>
            <a:pPr marL="457200" lvl="1" indent="0">
              <a:buNone/>
            </a:pPr>
            <a:endParaRPr lang="tr-TR" dirty="0"/>
          </a:p>
          <a:p>
            <a:pPr marL="457200" lvl="1" indent="0">
              <a:buNone/>
            </a:pPr>
            <a:r>
              <a:rPr lang="tr-TR" dirty="0"/>
              <a:t>}</a:t>
            </a:r>
          </a:p>
        </p:txBody>
      </p:sp>
    </p:spTree>
    <p:extLst>
      <p:ext uri="{BB962C8B-B14F-4D97-AF65-F5344CB8AC3E}">
        <p14:creationId xmlns:p14="http://schemas.microsoft.com/office/powerpoint/2010/main" val="545410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40012-FA87-41EC-A00B-7F0AB82C20EC}"/>
              </a:ext>
            </a:extLst>
          </p:cNvPr>
          <p:cNvSpPr>
            <a:spLocks noGrp="1"/>
          </p:cNvSpPr>
          <p:nvPr>
            <p:ph type="title"/>
          </p:nvPr>
        </p:nvSpPr>
        <p:spPr/>
        <p:txBody>
          <a:bodyPr/>
          <a:lstStyle/>
          <a:p>
            <a:r>
              <a:rPr lang="tr-TR" dirty="0"/>
              <a:t>Ekran Çıktısı nedir?</a:t>
            </a:r>
          </a:p>
        </p:txBody>
      </p:sp>
      <p:sp>
        <p:nvSpPr>
          <p:cNvPr id="3" name="İçerik Yer Tutucusu 2">
            <a:extLst>
              <a:ext uri="{FF2B5EF4-FFF2-40B4-BE49-F238E27FC236}">
                <a16:creationId xmlns:a16="http://schemas.microsoft.com/office/drawing/2014/main" id="{7A9DAD25-3960-4EFE-9D78-08754E8E564B}"/>
              </a:ext>
            </a:extLst>
          </p:cNvPr>
          <p:cNvSpPr>
            <a:spLocks noGrp="1"/>
          </p:cNvSpPr>
          <p:nvPr>
            <p:ph idx="1"/>
          </p:nvPr>
        </p:nvSpPr>
        <p:spPr/>
        <p:txBody>
          <a:bodyPr>
            <a:normAutofit/>
          </a:bodyPr>
          <a:lstStyle/>
          <a:p>
            <a:r>
              <a:rPr lang="tr-TR" dirty="0" err="1"/>
              <a:t>public</a:t>
            </a:r>
            <a:r>
              <a:rPr lang="tr-TR" dirty="0"/>
              <a:t> </a:t>
            </a:r>
            <a:r>
              <a:rPr lang="tr-TR" dirty="0" err="1"/>
              <a:t>class</a:t>
            </a:r>
            <a:r>
              <a:rPr lang="tr-TR" dirty="0"/>
              <a:t> JavaApplication5 {</a:t>
            </a:r>
          </a:p>
          <a:p>
            <a:pPr marL="457200" lvl="1" indent="0">
              <a:buNone/>
            </a:pPr>
            <a:r>
              <a:rPr lang="tr-TR" dirty="0"/>
              <a:t> </a:t>
            </a:r>
            <a:r>
              <a:rPr lang="tr-TR" dirty="0" err="1"/>
              <a:t>static</a:t>
            </a:r>
            <a:r>
              <a:rPr lang="tr-TR" dirty="0"/>
              <a:t> </a:t>
            </a:r>
            <a:r>
              <a:rPr lang="tr-TR" dirty="0" err="1"/>
              <a:t>int</a:t>
            </a:r>
            <a:r>
              <a:rPr lang="tr-TR" dirty="0"/>
              <a:t> m;</a:t>
            </a:r>
          </a:p>
          <a:p>
            <a:pPr marL="457200" lvl="1" indent="0">
              <a:buNone/>
            </a:pPr>
            <a:r>
              <a:rPr lang="tr-TR" dirty="0"/>
              <a:t>    </a:t>
            </a:r>
            <a:r>
              <a:rPr lang="tr-TR" dirty="0" err="1"/>
              <a:t>static</a:t>
            </a:r>
            <a:r>
              <a:rPr lang="tr-TR" dirty="0"/>
              <a:t> {</a:t>
            </a:r>
          </a:p>
          <a:p>
            <a:pPr marL="457200" lvl="1" indent="0">
              <a:buNone/>
            </a:pPr>
            <a:r>
              <a:rPr lang="tr-TR" dirty="0"/>
              <a:t>        m=0;</a:t>
            </a:r>
          </a:p>
          <a:p>
            <a:pPr marL="457200" lvl="1" indent="0">
              <a:buNone/>
            </a:pPr>
            <a:r>
              <a:rPr lang="tr-TR" dirty="0"/>
              <a:t>        </a:t>
            </a:r>
            <a:r>
              <a:rPr lang="tr-TR" dirty="0" err="1"/>
              <a:t>System.out.println</a:t>
            </a:r>
            <a:r>
              <a:rPr lang="tr-TR" dirty="0"/>
              <a:t>(m);</a:t>
            </a:r>
          </a:p>
          <a:p>
            <a:pPr marL="457200" lvl="1" indent="0">
              <a:buNone/>
            </a:pPr>
            <a:r>
              <a:rPr lang="tr-TR" dirty="0"/>
              <a:t>}</a:t>
            </a:r>
          </a:p>
          <a:p>
            <a:pPr marL="457200" lvl="1" indent="0">
              <a:buNone/>
            </a:pPr>
            <a:r>
              <a:rPr lang="tr-TR" dirty="0" err="1"/>
              <a:t>public</a:t>
            </a:r>
            <a:r>
              <a:rPr lang="tr-TR" dirty="0"/>
              <a:t> </a:t>
            </a:r>
            <a:r>
              <a:rPr lang="tr-TR" dirty="0" err="1"/>
              <a:t>static</a:t>
            </a:r>
            <a:r>
              <a:rPr lang="tr-TR" dirty="0"/>
              <a:t> </a:t>
            </a:r>
            <a:r>
              <a:rPr lang="tr-TR" dirty="0" err="1"/>
              <a:t>void</a:t>
            </a:r>
            <a:r>
              <a:rPr lang="tr-TR" dirty="0"/>
              <a:t> main(</a:t>
            </a:r>
            <a:r>
              <a:rPr lang="tr-TR" dirty="0" err="1"/>
              <a:t>String</a:t>
            </a:r>
            <a:r>
              <a:rPr lang="tr-TR" dirty="0"/>
              <a:t>[] </a:t>
            </a:r>
            <a:r>
              <a:rPr lang="tr-TR" dirty="0" err="1"/>
              <a:t>args</a:t>
            </a:r>
            <a:r>
              <a:rPr lang="tr-TR" dirty="0"/>
              <a:t>) {</a:t>
            </a:r>
          </a:p>
          <a:p>
            <a:pPr marL="457200" lvl="1" indent="0">
              <a:buNone/>
            </a:pPr>
            <a:endParaRPr lang="tr-TR" dirty="0"/>
          </a:p>
          <a:p>
            <a:pPr marL="457200" lvl="1" indent="0">
              <a:buNone/>
            </a:pPr>
            <a:r>
              <a:rPr lang="tr-TR" dirty="0"/>
              <a:t>}</a:t>
            </a:r>
          </a:p>
        </p:txBody>
      </p:sp>
    </p:spTree>
    <p:extLst>
      <p:ext uri="{BB962C8B-B14F-4D97-AF65-F5344CB8AC3E}">
        <p14:creationId xmlns:p14="http://schemas.microsoft.com/office/powerpoint/2010/main" val="306003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40012-FA87-41EC-A00B-7F0AB82C20EC}"/>
              </a:ext>
            </a:extLst>
          </p:cNvPr>
          <p:cNvSpPr>
            <a:spLocks noGrp="1"/>
          </p:cNvSpPr>
          <p:nvPr>
            <p:ph type="title"/>
          </p:nvPr>
        </p:nvSpPr>
        <p:spPr/>
        <p:txBody>
          <a:bodyPr/>
          <a:lstStyle/>
          <a:p>
            <a:r>
              <a:rPr lang="tr-TR" dirty="0"/>
              <a:t>Ekran Çıktısı nedir?</a:t>
            </a:r>
          </a:p>
        </p:txBody>
      </p:sp>
      <p:sp>
        <p:nvSpPr>
          <p:cNvPr id="3" name="İçerik Yer Tutucusu 2">
            <a:extLst>
              <a:ext uri="{FF2B5EF4-FFF2-40B4-BE49-F238E27FC236}">
                <a16:creationId xmlns:a16="http://schemas.microsoft.com/office/drawing/2014/main" id="{7A9DAD25-3960-4EFE-9D78-08754E8E564B}"/>
              </a:ext>
            </a:extLst>
          </p:cNvPr>
          <p:cNvSpPr>
            <a:spLocks noGrp="1"/>
          </p:cNvSpPr>
          <p:nvPr>
            <p:ph idx="1"/>
          </p:nvPr>
        </p:nvSpPr>
        <p:spPr/>
        <p:txBody>
          <a:bodyPr>
            <a:normAutofit fontScale="85000" lnSpcReduction="20000"/>
          </a:bodyPr>
          <a:lstStyle/>
          <a:p>
            <a:r>
              <a:rPr lang="tr-TR" dirty="0" err="1"/>
              <a:t>public</a:t>
            </a:r>
            <a:r>
              <a:rPr lang="tr-TR" dirty="0"/>
              <a:t> </a:t>
            </a:r>
            <a:r>
              <a:rPr lang="tr-TR" dirty="0" err="1"/>
              <a:t>class</a:t>
            </a:r>
            <a:r>
              <a:rPr lang="tr-TR" dirty="0"/>
              <a:t> JavaApplication5 {</a:t>
            </a:r>
          </a:p>
          <a:p>
            <a:pPr marL="457200" lvl="1" indent="0">
              <a:buNone/>
            </a:pPr>
            <a:r>
              <a:rPr lang="tr-TR" dirty="0" err="1"/>
              <a:t>int</a:t>
            </a:r>
            <a:r>
              <a:rPr lang="tr-TR" dirty="0"/>
              <a:t> i;</a:t>
            </a:r>
          </a:p>
          <a:p>
            <a:pPr marL="457200" lvl="1" indent="0">
              <a:buNone/>
            </a:pPr>
            <a:r>
              <a:rPr lang="tr-TR" dirty="0"/>
              <a:t>    {</a:t>
            </a:r>
          </a:p>
          <a:p>
            <a:pPr marL="457200" lvl="1" indent="0">
              <a:buNone/>
            </a:pPr>
            <a:r>
              <a:rPr lang="tr-TR" dirty="0"/>
              <a:t>        i=5;</a:t>
            </a:r>
          </a:p>
          <a:p>
            <a:pPr marL="457200" lvl="1" indent="0">
              <a:buNone/>
            </a:pPr>
            <a:r>
              <a:rPr lang="tr-TR" dirty="0"/>
              <a:t>        </a:t>
            </a:r>
            <a:r>
              <a:rPr lang="tr-TR" dirty="0" err="1"/>
              <a:t>System.out.println</a:t>
            </a:r>
            <a:r>
              <a:rPr lang="tr-TR" dirty="0"/>
              <a:t>(i);</a:t>
            </a:r>
          </a:p>
          <a:p>
            <a:pPr marL="457200" lvl="1" indent="0">
              <a:buNone/>
            </a:pPr>
            <a:r>
              <a:rPr lang="tr-TR" dirty="0"/>
              <a:t>    }</a:t>
            </a:r>
          </a:p>
          <a:p>
            <a:pPr marL="457200" lvl="1" indent="0">
              <a:buNone/>
            </a:pPr>
            <a:r>
              <a:rPr lang="tr-TR" dirty="0"/>
              <a:t> </a:t>
            </a:r>
            <a:r>
              <a:rPr lang="tr-TR" dirty="0" err="1"/>
              <a:t>static</a:t>
            </a:r>
            <a:r>
              <a:rPr lang="tr-TR" dirty="0"/>
              <a:t> </a:t>
            </a:r>
            <a:r>
              <a:rPr lang="tr-TR" dirty="0" err="1"/>
              <a:t>int</a:t>
            </a:r>
            <a:r>
              <a:rPr lang="tr-TR" dirty="0"/>
              <a:t> m;</a:t>
            </a:r>
          </a:p>
          <a:p>
            <a:pPr marL="457200" lvl="1" indent="0">
              <a:buNone/>
            </a:pPr>
            <a:r>
              <a:rPr lang="tr-TR" dirty="0"/>
              <a:t>    </a:t>
            </a:r>
            <a:r>
              <a:rPr lang="tr-TR" dirty="0" err="1"/>
              <a:t>static</a:t>
            </a:r>
            <a:r>
              <a:rPr lang="tr-TR" dirty="0"/>
              <a:t> {</a:t>
            </a:r>
          </a:p>
          <a:p>
            <a:pPr marL="457200" lvl="1" indent="0">
              <a:buNone/>
            </a:pPr>
            <a:r>
              <a:rPr lang="tr-TR" dirty="0"/>
              <a:t>        m=0;</a:t>
            </a:r>
          </a:p>
          <a:p>
            <a:pPr marL="457200" lvl="1" indent="0">
              <a:buNone/>
            </a:pPr>
            <a:r>
              <a:rPr lang="tr-TR" dirty="0"/>
              <a:t>        </a:t>
            </a:r>
            <a:r>
              <a:rPr lang="tr-TR" dirty="0" err="1"/>
              <a:t>System.out.println</a:t>
            </a:r>
            <a:r>
              <a:rPr lang="tr-TR" dirty="0"/>
              <a:t>(m);</a:t>
            </a:r>
          </a:p>
          <a:p>
            <a:pPr marL="457200" lvl="1" indent="0">
              <a:buNone/>
            </a:pPr>
            <a:r>
              <a:rPr lang="tr-TR" dirty="0"/>
              <a:t>}</a:t>
            </a:r>
          </a:p>
          <a:p>
            <a:pPr marL="457200" lvl="1" indent="0">
              <a:buNone/>
            </a:pPr>
            <a:r>
              <a:rPr lang="tr-TR" dirty="0" err="1"/>
              <a:t>public</a:t>
            </a:r>
            <a:r>
              <a:rPr lang="tr-TR" dirty="0"/>
              <a:t> </a:t>
            </a:r>
            <a:r>
              <a:rPr lang="tr-TR" dirty="0" err="1"/>
              <a:t>static</a:t>
            </a:r>
            <a:r>
              <a:rPr lang="tr-TR" dirty="0"/>
              <a:t> </a:t>
            </a:r>
            <a:r>
              <a:rPr lang="tr-TR" dirty="0" err="1"/>
              <a:t>void</a:t>
            </a:r>
            <a:r>
              <a:rPr lang="tr-TR" dirty="0"/>
              <a:t> main(</a:t>
            </a:r>
            <a:r>
              <a:rPr lang="tr-TR" dirty="0" err="1"/>
              <a:t>String</a:t>
            </a:r>
            <a:r>
              <a:rPr lang="tr-TR" dirty="0"/>
              <a:t>[] </a:t>
            </a:r>
            <a:r>
              <a:rPr lang="tr-TR" dirty="0" err="1"/>
              <a:t>args</a:t>
            </a:r>
            <a:r>
              <a:rPr lang="tr-TR" dirty="0"/>
              <a:t>) {</a:t>
            </a:r>
          </a:p>
          <a:p>
            <a:pPr marL="457200" lvl="1" indent="0">
              <a:buNone/>
            </a:pPr>
            <a:endParaRPr lang="tr-TR" dirty="0"/>
          </a:p>
          <a:p>
            <a:pPr marL="457200" lvl="1" indent="0">
              <a:buNone/>
            </a:pPr>
            <a:r>
              <a:rPr lang="tr-TR" dirty="0"/>
              <a:t>}</a:t>
            </a:r>
          </a:p>
        </p:txBody>
      </p:sp>
    </p:spTree>
    <p:extLst>
      <p:ext uri="{BB962C8B-B14F-4D97-AF65-F5344CB8AC3E}">
        <p14:creationId xmlns:p14="http://schemas.microsoft.com/office/powerpoint/2010/main" val="4163644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40012-FA87-41EC-A00B-7F0AB82C20EC}"/>
              </a:ext>
            </a:extLst>
          </p:cNvPr>
          <p:cNvSpPr>
            <a:spLocks noGrp="1"/>
          </p:cNvSpPr>
          <p:nvPr>
            <p:ph type="title"/>
          </p:nvPr>
        </p:nvSpPr>
        <p:spPr/>
        <p:txBody>
          <a:bodyPr/>
          <a:lstStyle/>
          <a:p>
            <a:r>
              <a:rPr lang="tr-TR" dirty="0"/>
              <a:t>Ekran Çıktısı nedir?</a:t>
            </a:r>
          </a:p>
        </p:txBody>
      </p:sp>
      <p:sp>
        <p:nvSpPr>
          <p:cNvPr id="3" name="İçerik Yer Tutucusu 2">
            <a:extLst>
              <a:ext uri="{FF2B5EF4-FFF2-40B4-BE49-F238E27FC236}">
                <a16:creationId xmlns:a16="http://schemas.microsoft.com/office/drawing/2014/main" id="{7A9DAD25-3960-4EFE-9D78-08754E8E564B}"/>
              </a:ext>
            </a:extLst>
          </p:cNvPr>
          <p:cNvSpPr>
            <a:spLocks noGrp="1"/>
          </p:cNvSpPr>
          <p:nvPr>
            <p:ph idx="1"/>
          </p:nvPr>
        </p:nvSpPr>
        <p:spPr/>
        <p:txBody>
          <a:bodyPr>
            <a:normAutofit fontScale="85000" lnSpcReduction="20000"/>
          </a:bodyPr>
          <a:lstStyle/>
          <a:p>
            <a:r>
              <a:rPr lang="tr-TR" dirty="0" err="1"/>
              <a:t>public</a:t>
            </a:r>
            <a:r>
              <a:rPr lang="tr-TR" dirty="0"/>
              <a:t> </a:t>
            </a:r>
            <a:r>
              <a:rPr lang="tr-TR" dirty="0" err="1"/>
              <a:t>class</a:t>
            </a:r>
            <a:r>
              <a:rPr lang="tr-TR" dirty="0"/>
              <a:t> JavaApplication5 {</a:t>
            </a:r>
          </a:p>
          <a:p>
            <a:pPr marL="457200" lvl="1" indent="0">
              <a:buNone/>
            </a:pPr>
            <a:r>
              <a:rPr lang="tr-TR" dirty="0" err="1"/>
              <a:t>int</a:t>
            </a:r>
            <a:r>
              <a:rPr lang="tr-TR" dirty="0"/>
              <a:t> i;</a:t>
            </a:r>
          </a:p>
          <a:p>
            <a:pPr marL="457200" lvl="1" indent="0">
              <a:buNone/>
            </a:pPr>
            <a:r>
              <a:rPr lang="tr-TR" dirty="0"/>
              <a:t>    {</a:t>
            </a:r>
          </a:p>
          <a:p>
            <a:pPr marL="457200" lvl="1" indent="0">
              <a:buNone/>
            </a:pPr>
            <a:r>
              <a:rPr lang="tr-TR" dirty="0"/>
              <a:t>        i=5;</a:t>
            </a:r>
          </a:p>
          <a:p>
            <a:pPr marL="457200" lvl="1" indent="0">
              <a:buNone/>
            </a:pPr>
            <a:r>
              <a:rPr lang="tr-TR" dirty="0"/>
              <a:t>        </a:t>
            </a:r>
            <a:r>
              <a:rPr lang="tr-TR" dirty="0" err="1"/>
              <a:t>System.out.println</a:t>
            </a:r>
            <a:r>
              <a:rPr lang="tr-TR" dirty="0"/>
              <a:t>(i);</a:t>
            </a:r>
          </a:p>
          <a:p>
            <a:pPr marL="457200" lvl="1" indent="0">
              <a:buNone/>
            </a:pPr>
            <a:r>
              <a:rPr lang="tr-TR" dirty="0"/>
              <a:t>    }</a:t>
            </a:r>
          </a:p>
          <a:p>
            <a:pPr marL="457200" lvl="1" indent="0">
              <a:buNone/>
            </a:pPr>
            <a:r>
              <a:rPr lang="tr-TR" dirty="0"/>
              <a:t> </a:t>
            </a:r>
            <a:r>
              <a:rPr lang="tr-TR" dirty="0" err="1"/>
              <a:t>static</a:t>
            </a:r>
            <a:r>
              <a:rPr lang="tr-TR" dirty="0"/>
              <a:t> </a:t>
            </a:r>
            <a:r>
              <a:rPr lang="tr-TR" dirty="0" err="1"/>
              <a:t>int</a:t>
            </a:r>
            <a:r>
              <a:rPr lang="tr-TR" dirty="0"/>
              <a:t> m;</a:t>
            </a:r>
          </a:p>
          <a:p>
            <a:pPr marL="457200" lvl="1" indent="0">
              <a:buNone/>
            </a:pPr>
            <a:r>
              <a:rPr lang="tr-TR" dirty="0"/>
              <a:t>    </a:t>
            </a:r>
            <a:r>
              <a:rPr lang="tr-TR" dirty="0" err="1"/>
              <a:t>static</a:t>
            </a:r>
            <a:r>
              <a:rPr lang="tr-TR" dirty="0"/>
              <a:t> {</a:t>
            </a:r>
          </a:p>
          <a:p>
            <a:pPr marL="457200" lvl="1" indent="0">
              <a:buNone/>
            </a:pPr>
            <a:r>
              <a:rPr lang="tr-TR" dirty="0"/>
              <a:t>        m=0;</a:t>
            </a:r>
          </a:p>
          <a:p>
            <a:pPr marL="457200" lvl="1" indent="0">
              <a:buNone/>
            </a:pPr>
            <a:r>
              <a:rPr lang="tr-TR" dirty="0"/>
              <a:t>        </a:t>
            </a:r>
            <a:r>
              <a:rPr lang="tr-TR" dirty="0" err="1"/>
              <a:t>System.out.println</a:t>
            </a:r>
            <a:r>
              <a:rPr lang="tr-TR" dirty="0"/>
              <a:t>(m);</a:t>
            </a:r>
          </a:p>
          <a:p>
            <a:pPr marL="457200" lvl="1" indent="0">
              <a:buNone/>
            </a:pPr>
            <a:r>
              <a:rPr lang="tr-TR" dirty="0"/>
              <a:t>}</a:t>
            </a:r>
          </a:p>
          <a:p>
            <a:pPr marL="457200" lvl="1" indent="0">
              <a:buNone/>
            </a:pPr>
            <a:r>
              <a:rPr lang="tr-TR" dirty="0" err="1"/>
              <a:t>public</a:t>
            </a:r>
            <a:r>
              <a:rPr lang="tr-TR" dirty="0"/>
              <a:t> </a:t>
            </a:r>
            <a:r>
              <a:rPr lang="tr-TR" dirty="0" err="1"/>
              <a:t>static</a:t>
            </a:r>
            <a:r>
              <a:rPr lang="tr-TR" dirty="0"/>
              <a:t> </a:t>
            </a:r>
            <a:r>
              <a:rPr lang="tr-TR" dirty="0" err="1"/>
              <a:t>void</a:t>
            </a:r>
            <a:r>
              <a:rPr lang="tr-TR" dirty="0"/>
              <a:t> main(</a:t>
            </a:r>
            <a:r>
              <a:rPr lang="tr-TR" dirty="0" err="1"/>
              <a:t>String</a:t>
            </a:r>
            <a:r>
              <a:rPr lang="tr-TR" dirty="0"/>
              <a:t>[] </a:t>
            </a:r>
            <a:r>
              <a:rPr lang="tr-TR" dirty="0" err="1"/>
              <a:t>args</a:t>
            </a:r>
            <a:r>
              <a:rPr lang="tr-TR" dirty="0"/>
              <a:t>) {</a:t>
            </a:r>
          </a:p>
          <a:p>
            <a:pPr marL="457200" lvl="1" indent="0">
              <a:buNone/>
            </a:pPr>
            <a:r>
              <a:rPr lang="tr-TR" dirty="0"/>
              <a:t>	</a:t>
            </a:r>
            <a:r>
              <a:rPr lang="tr-TR" dirty="0" err="1"/>
              <a:t>new</a:t>
            </a:r>
            <a:r>
              <a:rPr lang="tr-TR" dirty="0"/>
              <a:t> JavaApplication5();</a:t>
            </a:r>
          </a:p>
          <a:p>
            <a:pPr marL="457200" lvl="1" indent="0">
              <a:buNone/>
            </a:pPr>
            <a:r>
              <a:rPr lang="tr-TR" dirty="0"/>
              <a:t>}</a:t>
            </a:r>
          </a:p>
        </p:txBody>
      </p:sp>
    </p:spTree>
    <p:extLst>
      <p:ext uri="{BB962C8B-B14F-4D97-AF65-F5344CB8AC3E}">
        <p14:creationId xmlns:p14="http://schemas.microsoft.com/office/powerpoint/2010/main" val="1799294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840012-FA87-41EC-A00B-7F0AB82C20EC}"/>
              </a:ext>
            </a:extLst>
          </p:cNvPr>
          <p:cNvSpPr>
            <a:spLocks noGrp="1"/>
          </p:cNvSpPr>
          <p:nvPr>
            <p:ph type="title"/>
          </p:nvPr>
        </p:nvSpPr>
        <p:spPr/>
        <p:txBody>
          <a:bodyPr/>
          <a:lstStyle/>
          <a:p>
            <a:r>
              <a:rPr lang="tr-TR" dirty="0"/>
              <a:t>Ekran Çıktısı nedir?</a:t>
            </a:r>
          </a:p>
        </p:txBody>
      </p:sp>
      <p:sp>
        <p:nvSpPr>
          <p:cNvPr id="3" name="İçerik Yer Tutucusu 2">
            <a:extLst>
              <a:ext uri="{FF2B5EF4-FFF2-40B4-BE49-F238E27FC236}">
                <a16:creationId xmlns:a16="http://schemas.microsoft.com/office/drawing/2014/main" id="{7A9DAD25-3960-4EFE-9D78-08754E8E564B}"/>
              </a:ext>
            </a:extLst>
          </p:cNvPr>
          <p:cNvSpPr>
            <a:spLocks noGrp="1"/>
          </p:cNvSpPr>
          <p:nvPr>
            <p:ph idx="1"/>
          </p:nvPr>
        </p:nvSpPr>
        <p:spPr/>
        <p:txBody>
          <a:bodyPr>
            <a:normAutofit fontScale="77500" lnSpcReduction="20000"/>
          </a:bodyPr>
          <a:lstStyle/>
          <a:p>
            <a:r>
              <a:rPr lang="tr-TR" dirty="0" err="1"/>
              <a:t>public</a:t>
            </a:r>
            <a:r>
              <a:rPr lang="tr-TR" dirty="0"/>
              <a:t> </a:t>
            </a:r>
            <a:r>
              <a:rPr lang="tr-TR" dirty="0" err="1"/>
              <a:t>class</a:t>
            </a:r>
            <a:r>
              <a:rPr lang="tr-TR" dirty="0"/>
              <a:t> JavaApplication5 {</a:t>
            </a:r>
          </a:p>
          <a:p>
            <a:pPr marL="457200" lvl="1" indent="0">
              <a:buNone/>
            </a:pPr>
            <a:r>
              <a:rPr lang="tr-TR" dirty="0" err="1"/>
              <a:t>int</a:t>
            </a:r>
            <a:r>
              <a:rPr lang="tr-TR" dirty="0"/>
              <a:t> i;</a:t>
            </a:r>
          </a:p>
          <a:p>
            <a:pPr marL="457200" lvl="1" indent="0">
              <a:buNone/>
            </a:pPr>
            <a:r>
              <a:rPr lang="tr-TR" dirty="0"/>
              <a:t>    {</a:t>
            </a:r>
          </a:p>
          <a:p>
            <a:pPr marL="457200" lvl="1" indent="0">
              <a:buNone/>
            </a:pPr>
            <a:r>
              <a:rPr lang="tr-TR" dirty="0"/>
              <a:t>        i=5;</a:t>
            </a:r>
          </a:p>
          <a:p>
            <a:pPr marL="457200" lvl="1" indent="0">
              <a:buNone/>
            </a:pPr>
            <a:r>
              <a:rPr lang="tr-TR" dirty="0"/>
              <a:t>        </a:t>
            </a:r>
            <a:r>
              <a:rPr lang="tr-TR" dirty="0" err="1"/>
              <a:t>System.out.println</a:t>
            </a:r>
            <a:r>
              <a:rPr lang="tr-TR" dirty="0"/>
              <a:t>(i);</a:t>
            </a:r>
          </a:p>
          <a:p>
            <a:pPr marL="457200" lvl="1" indent="0">
              <a:buNone/>
            </a:pPr>
            <a:r>
              <a:rPr lang="tr-TR" dirty="0"/>
              <a:t>    }</a:t>
            </a:r>
          </a:p>
          <a:p>
            <a:pPr marL="457200" lvl="1" indent="0">
              <a:buNone/>
            </a:pPr>
            <a:r>
              <a:rPr lang="tr-TR" dirty="0"/>
              <a:t> </a:t>
            </a:r>
            <a:r>
              <a:rPr lang="tr-TR" dirty="0" err="1"/>
              <a:t>static</a:t>
            </a:r>
            <a:r>
              <a:rPr lang="tr-TR" dirty="0"/>
              <a:t> </a:t>
            </a:r>
            <a:r>
              <a:rPr lang="tr-TR" dirty="0" err="1"/>
              <a:t>int</a:t>
            </a:r>
            <a:r>
              <a:rPr lang="tr-TR" dirty="0"/>
              <a:t> m;</a:t>
            </a:r>
          </a:p>
          <a:p>
            <a:pPr marL="457200" lvl="1" indent="0">
              <a:buNone/>
            </a:pPr>
            <a:r>
              <a:rPr lang="tr-TR" dirty="0"/>
              <a:t>    </a:t>
            </a:r>
            <a:r>
              <a:rPr lang="tr-TR" dirty="0" err="1"/>
              <a:t>static</a:t>
            </a:r>
            <a:r>
              <a:rPr lang="tr-TR" dirty="0"/>
              <a:t> {</a:t>
            </a:r>
          </a:p>
          <a:p>
            <a:pPr marL="457200" lvl="1" indent="0">
              <a:buNone/>
            </a:pPr>
            <a:r>
              <a:rPr lang="tr-TR" dirty="0"/>
              <a:t>        m=0;</a:t>
            </a:r>
          </a:p>
          <a:p>
            <a:pPr marL="457200" lvl="1" indent="0">
              <a:buNone/>
            </a:pPr>
            <a:r>
              <a:rPr lang="tr-TR" dirty="0"/>
              <a:t>        </a:t>
            </a:r>
            <a:r>
              <a:rPr lang="tr-TR" dirty="0" err="1"/>
              <a:t>System.out.println</a:t>
            </a:r>
            <a:r>
              <a:rPr lang="tr-TR" dirty="0"/>
              <a:t>(m);</a:t>
            </a:r>
          </a:p>
          <a:p>
            <a:pPr marL="457200" lvl="1" indent="0">
              <a:buNone/>
            </a:pPr>
            <a:r>
              <a:rPr lang="tr-TR" dirty="0"/>
              <a:t>}</a:t>
            </a:r>
          </a:p>
          <a:p>
            <a:pPr marL="457200" lvl="1" indent="0">
              <a:buNone/>
            </a:pPr>
            <a:r>
              <a:rPr lang="tr-TR" dirty="0" err="1"/>
              <a:t>public</a:t>
            </a:r>
            <a:r>
              <a:rPr lang="tr-TR" dirty="0"/>
              <a:t> </a:t>
            </a:r>
            <a:r>
              <a:rPr lang="tr-TR" dirty="0" err="1"/>
              <a:t>static</a:t>
            </a:r>
            <a:r>
              <a:rPr lang="tr-TR" dirty="0"/>
              <a:t> </a:t>
            </a:r>
            <a:r>
              <a:rPr lang="tr-TR" dirty="0" err="1"/>
              <a:t>void</a:t>
            </a:r>
            <a:r>
              <a:rPr lang="tr-TR" dirty="0"/>
              <a:t> main(</a:t>
            </a:r>
            <a:r>
              <a:rPr lang="tr-TR" dirty="0" err="1"/>
              <a:t>String</a:t>
            </a:r>
            <a:r>
              <a:rPr lang="tr-TR" dirty="0"/>
              <a:t>[] </a:t>
            </a:r>
            <a:r>
              <a:rPr lang="tr-TR" dirty="0" err="1"/>
              <a:t>args</a:t>
            </a:r>
            <a:r>
              <a:rPr lang="tr-TR" dirty="0"/>
              <a:t>) {</a:t>
            </a:r>
          </a:p>
          <a:p>
            <a:pPr marL="457200" lvl="1" indent="0">
              <a:buNone/>
            </a:pPr>
            <a:r>
              <a:rPr lang="tr-TR" dirty="0"/>
              <a:t>	</a:t>
            </a:r>
            <a:r>
              <a:rPr lang="tr-TR" dirty="0" err="1"/>
              <a:t>new</a:t>
            </a:r>
            <a:r>
              <a:rPr lang="tr-TR" dirty="0"/>
              <a:t> JavaApplication5();</a:t>
            </a:r>
          </a:p>
          <a:p>
            <a:pPr marL="457200" lvl="1" indent="0">
              <a:buNone/>
            </a:pPr>
            <a:r>
              <a:rPr lang="tr-TR" dirty="0"/>
              <a:t>	</a:t>
            </a:r>
            <a:r>
              <a:rPr lang="tr-TR" dirty="0" err="1"/>
              <a:t>new</a:t>
            </a:r>
            <a:r>
              <a:rPr lang="tr-TR" dirty="0"/>
              <a:t> JavaApplication5();</a:t>
            </a:r>
          </a:p>
          <a:p>
            <a:pPr marL="457200" lvl="1" indent="0">
              <a:buNone/>
            </a:pPr>
            <a:r>
              <a:rPr lang="tr-TR" dirty="0"/>
              <a:t>}</a:t>
            </a:r>
          </a:p>
          <a:p>
            <a:pPr marL="457200" lvl="1" indent="0">
              <a:buNone/>
            </a:pPr>
            <a:r>
              <a:rPr lang="tr-TR" dirty="0"/>
              <a:t>}</a:t>
            </a:r>
          </a:p>
        </p:txBody>
      </p:sp>
    </p:spTree>
    <p:extLst>
      <p:ext uri="{BB962C8B-B14F-4D97-AF65-F5344CB8AC3E}">
        <p14:creationId xmlns:p14="http://schemas.microsoft.com/office/powerpoint/2010/main" val="301855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Garbage</a:t>
            </a:r>
            <a:r>
              <a:rPr lang="tr-TR" dirty="0"/>
              <a:t> </a:t>
            </a:r>
            <a:r>
              <a:rPr lang="tr-TR" dirty="0" err="1"/>
              <a:t>Collection</a:t>
            </a:r>
            <a:endParaRPr lang="tr-TR" dirty="0"/>
          </a:p>
        </p:txBody>
      </p:sp>
      <p:sp>
        <p:nvSpPr>
          <p:cNvPr id="3" name="2 İçerik Yer Tutucusu"/>
          <p:cNvSpPr>
            <a:spLocks noGrp="1"/>
          </p:cNvSpPr>
          <p:nvPr>
            <p:ph idx="1"/>
          </p:nvPr>
        </p:nvSpPr>
        <p:spPr/>
        <p:txBody>
          <a:bodyPr>
            <a:normAutofit lnSpcReduction="10000"/>
          </a:bodyPr>
          <a:lstStyle/>
          <a:p>
            <a:r>
              <a:rPr lang="tr-TR" dirty="0" err="1"/>
              <a:t>Garbage</a:t>
            </a:r>
            <a:r>
              <a:rPr lang="tr-TR" dirty="0"/>
              <a:t> </a:t>
            </a:r>
            <a:r>
              <a:rPr lang="tr-TR" dirty="0" err="1"/>
              <a:t>collection</a:t>
            </a:r>
            <a:r>
              <a:rPr lang="tr-TR" dirty="0"/>
              <a:t> kaynak yönetiminin özel bir adımıdır. Bilgisayar hafızasının yönetilmesi işlemlerinde kullanılır.</a:t>
            </a:r>
          </a:p>
          <a:p>
            <a:r>
              <a:rPr lang="tr-TR" dirty="0"/>
              <a:t>Nesnelerin oluşturulması, bellekten silinmesi şeklindeki bellek organizasyon yönetimidir. </a:t>
            </a:r>
          </a:p>
          <a:p>
            <a:r>
              <a:rPr lang="tr-TR" dirty="0"/>
              <a:t>Kullanılan hafıza alanlarının izini sürerek ihtiyaç duyulmayan alanları işletim sistemine iade eder. </a:t>
            </a:r>
          </a:p>
          <a:p>
            <a:r>
              <a:rPr lang="tr-TR" dirty="0"/>
              <a:t>Zorunlu olarak bellekteki gereksiz objeleri kaldırması istenebilir.</a:t>
            </a:r>
          </a:p>
          <a:p>
            <a:r>
              <a:rPr lang="tr-TR" dirty="0" err="1"/>
              <a:t>Class</a:t>
            </a:r>
            <a:r>
              <a:rPr lang="tr-TR" dirty="0"/>
              <a:t> içerisinde </a:t>
            </a:r>
            <a:r>
              <a:rPr lang="tr-TR" dirty="0" err="1"/>
              <a:t>unmanaged</a:t>
            </a:r>
            <a:r>
              <a:rPr lang="tr-TR" dirty="0"/>
              <a:t> objeler tanımlanmışsa bu objelerin bellek üzerindeki durumları ile ilgili (kaldırma vb.) işlemler burada yapılır.</a:t>
            </a:r>
          </a:p>
          <a:p>
            <a:r>
              <a:rPr lang="tr-TR" dirty="0" err="1"/>
              <a:t>Loglama</a:t>
            </a:r>
            <a:r>
              <a:rPr lang="tr-TR" dirty="0"/>
              <a:t>, </a:t>
            </a:r>
            <a:r>
              <a:rPr lang="tr-TR" dirty="0" err="1"/>
              <a:t>connection</a:t>
            </a:r>
            <a:r>
              <a:rPr lang="tr-TR" dirty="0"/>
              <a:t>, kapama vb. işlemleri yapabilir.</a:t>
            </a:r>
          </a:p>
        </p:txBody>
      </p:sp>
      <p:sp>
        <p:nvSpPr>
          <p:cNvPr id="4" name="3 Slayt Numarası Yer Tutucusu"/>
          <p:cNvSpPr>
            <a:spLocks noGrp="1"/>
          </p:cNvSpPr>
          <p:nvPr>
            <p:ph type="sldNum" sz="quarter" idx="12"/>
          </p:nvPr>
        </p:nvSpPr>
        <p:spPr/>
        <p:txBody>
          <a:bodyPr/>
          <a:lstStyle/>
          <a:p>
            <a:fld id="{A1087339-6887-40DF-932C-F4A209077338}" type="slidenum">
              <a:rPr lang="tr-TR" smtClean="0"/>
              <a:pPr/>
              <a:t>15</a:t>
            </a:fld>
            <a:endParaRPr lang="tr-T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Kapsülleme</a:t>
            </a:r>
            <a:r>
              <a:rPr lang="tr-TR" dirty="0"/>
              <a:t> (</a:t>
            </a:r>
            <a:r>
              <a:rPr lang="tr-TR" dirty="0" err="1"/>
              <a:t>Encapsulation</a:t>
            </a:r>
            <a:r>
              <a:rPr lang="tr-TR" dirty="0"/>
              <a:t> - Sarmalama)</a:t>
            </a:r>
          </a:p>
        </p:txBody>
      </p:sp>
      <p:sp>
        <p:nvSpPr>
          <p:cNvPr id="3" name="İçerik Yer Tutucusu 2"/>
          <p:cNvSpPr>
            <a:spLocks noGrp="1"/>
          </p:cNvSpPr>
          <p:nvPr>
            <p:ph idx="1"/>
          </p:nvPr>
        </p:nvSpPr>
        <p:spPr/>
        <p:txBody>
          <a:bodyPr>
            <a:normAutofit/>
          </a:bodyPr>
          <a:lstStyle/>
          <a:p>
            <a:r>
              <a:rPr lang="tr-TR" dirty="0" err="1"/>
              <a:t>Kapsülleme</a:t>
            </a:r>
            <a:r>
              <a:rPr lang="tr-TR" dirty="0"/>
              <a:t>, kendi amacına göre yönettiği kod ve veriyi birbirine bağlayan, kod ve veriyi dış kaynaklı karışıklık ve hatalı kullanımdan koruyan bir sistemdir. </a:t>
            </a:r>
          </a:p>
          <a:p>
            <a:r>
              <a:rPr lang="tr-TR" dirty="0" err="1"/>
              <a:t>Kapsülleme</a:t>
            </a:r>
            <a:r>
              <a:rPr lang="tr-TR" dirty="0"/>
              <a:t> yapmanın sebebi her programcının yaptığı basit yanlışlarla verinin veya kodların bozulmasını önlemektir. </a:t>
            </a:r>
          </a:p>
          <a:p>
            <a:r>
              <a:rPr lang="tr-TR" dirty="0"/>
              <a:t>Nesne tabanlı programlamada </a:t>
            </a:r>
            <a:r>
              <a:rPr lang="tr-TR" dirty="0" err="1"/>
              <a:t>kapsülleme</a:t>
            </a:r>
            <a:r>
              <a:rPr lang="tr-TR" dirty="0"/>
              <a:t> birimi sınıftır.</a:t>
            </a:r>
          </a:p>
          <a:p>
            <a:r>
              <a:rPr lang="tr-TR" dirty="0"/>
              <a:t>İstemciler ile onlara hizmet veren nesneler arasındaki bağımlılık </a:t>
            </a:r>
            <a:r>
              <a:rPr lang="tr-TR" dirty="0" err="1"/>
              <a:t>arayüzler</a:t>
            </a:r>
            <a:r>
              <a:rPr lang="tr-TR" dirty="0"/>
              <a:t> üzerinden olmalı. </a:t>
            </a:r>
          </a:p>
        </p:txBody>
      </p:sp>
      <p:sp>
        <p:nvSpPr>
          <p:cNvPr id="4" name="3 Slayt Numarası Yer Tutucusu"/>
          <p:cNvSpPr>
            <a:spLocks noGrp="1"/>
          </p:cNvSpPr>
          <p:nvPr>
            <p:ph type="sldNum" sz="quarter" idx="12"/>
          </p:nvPr>
        </p:nvSpPr>
        <p:spPr/>
        <p:txBody>
          <a:bodyPr/>
          <a:lstStyle/>
          <a:p>
            <a:fld id="{A07298D0-3B23-47A2-8C8A-8962E2E8F0B1}" type="slidenum">
              <a:rPr lang="tr-TR" smtClean="0"/>
              <a:pPr/>
              <a:t>16</a:t>
            </a:fld>
            <a:endParaRPr lang="tr-TR"/>
          </a:p>
        </p:txBody>
      </p:sp>
    </p:spTree>
    <p:extLst>
      <p:ext uri="{BB962C8B-B14F-4D97-AF65-F5344CB8AC3E}">
        <p14:creationId xmlns:p14="http://schemas.microsoft.com/office/powerpoint/2010/main" val="14894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err="1"/>
              <a:t>Kapsüllemenin</a:t>
            </a:r>
            <a:r>
              <a:rPr lang="tr-TR" dirty="0"/>
              <a:t> 2 önemli amacı vardır.</a:t>
            </a:r>
          </a:p>
          <a:p>
            <a:pPr marL="914400" lvl="1" indent="-514350">
              <a:buFont typeface="+mj-lt"/>
              <a:buAutoNum type="arabicPeriod"/>
            </a:pPr>
            <a:r>
              <a:rPr lang="tr-TR" b="1" dirty="0"/>
              <a:t>Arka Plan Kodlarını Gizleme: </a:t>
            </a:r>
            <a:r>
              <a:rPr lang="tr-TR" dirty="0"/>
              <a:t>Oluşturulan bir </a:t>
            </a:r>
            <a:r>
              <a:rPr lang="tr-TR" dirty="0" err="1"/>
              <a:t>class</a:t>
            </a:r>
            <a:r>
              <a:rPr lang="tr-TR" dirty="0"/>
              <a:t> içinde kullanıcının işlemleri daha kolay gerçekleştirebilmesi için bazı işlemler birleştirilerek (</a:t>
            </a:r>
            <a:r>
              <a:rPr lang="tr-TR" dirty="0" err="1"/>
              <a:t>Kapsüllenerek</a:t>
            </a:r>
            <a:r>
              <a:rPr lang="tr-TR" dirty="0"/>
              <a:t>) tek bir işlem gibi gösterilir. Örneğin </a:t>
            </a:r>
            <a:r>
              <a:rPr lang="tr-TR" dirty="0" err="1"/>
              <a:t>veritabanına</a:t>
            </a:r>
            <a:r>
              <a:rPr lang="tr-TR" dirty="0"/>
              <a:t> bağlantı işleminde, biz sadece bağlantı değişkeninin Open() metodunu kullanıyoruz. Fakat sınıf içinde kullanıcıdan alınan parametrelerle bağlantıyı gerçekleştirebilmek için birçok metot bulunmakta. Böylece kullanıcının işi kolaylaşmıştır. </a:t>
            </a:r>
          </a:p>
          <a:p>
            <a:pPr marL="914400" lvl="1" indent="-514350">
              <a:buFont typeface="+mj-lt"/>
              <a:buAutoNum type="arabicPeriod"/>
            </a:pPr>
            <a:r>
              <a:rPr lang="tr-TR" b="1" dirty="0"/>
              <a:t>Değişkenlere Tam Erişimi Engelleme:</a:t>
            </a:r>
            <a:r>
              <a:rPr lang="tr-TR" dirty="0"/>
              <a:t> Sınıftaki global değişkenlere ulaşım için </a:t>
            </a:r>
            <a:r>
              <a:rPr lang="tr-TR" dirty="0" err="1"/>
              <a:t>public</a:t>
            </a:r>
            <a:r>
              <a:rPr lang="tr-TR" dirty="0"/>
              <a:t> tanımlanmalıdır. Fakat bu değişkenlerin değerini değiştirmek istemeyebiliriz. Böyle bir durumda </a:t>
            </a:r>
            <a:r>
              <a:rPr lang="tr-TR" dirty="0" err="1"/>
              <a:t>kapsülleme</a:t>
            </a:r>
            <a:r>
              <a:rPr lang="tr-TR" dirty="0"/>
              <a:t> yaparız. Değişken </a:t>
            </a:r>
            <a:r>
              <a:rPr lang="tr-TR" dirty="0" err="1"/>
              <a:t>private</a:t>
            </a:r>
            <a:r>
              <a:rPr lang="tr-TR" dirty="0"/>
              <a:t> tanımlanır ve </a:t>
            </a:r>
            <a:r>
              <a:rPr lang="tr-TR" dirty="0" err="1"/>
              <a:t>read-only</a:t>
            </a:r>
            <a:r>
              <a:rPr lang="tr-TR" dirty="0"/>
              <a:t> </a:t>
            </a:r>
            <a:r>
              <a:rPr lang="tr-TR" dirty="0" err="1"/>
              <a:t>property</a:t>
            </a:r>
            <a:r>
              <a:rPr lang="tr-TR" dirty="0"/>
              <a:t> ile bu değişkene yazma işlemini ortadan kaldırırız. </a:t>
            </a:r>
          </a:p>
        </p:txBody>
      </p:sp>
      <p:sp>
        <p:nvSpPr>
          <p:cNvPr id="4" name="3 Slayt Numarası Yer Tutucusu"/>
          <p:cNvSpPr>
            <a:spLocks noGrp="1"/>
          </p:cNvSpPr>
          <p:nvPr>
            <p:ph type="sldNum" sz="quarter" idx="12"/>
          </p:nvPr>
        </p:nvSpPr>
        <p:spPr/>
        <p:txBody>
          <a:bodyPr/>
          <a:lstStyle/>
          <a:p>
            <a:fld id="{A07298D0-3B23-47A2-8C8A-8962E2E8F0B1}" type="slidenum">
              <a:rPr lang="tr-TR" smtClean="0"/>
              <a:pPr/>
              <a:t>17</a:t>
            </a:fld>
            <a:endParaRPr lang="tr-TR"/>
          </a:p>
        </p:txBody>
      </p:sp>
    </p:spTree>
    <p:extLst>
      <p:ext uri="{BB962C8B-B14F-4D97-AF65-F5344CB8AC3E}">
        <p14:creationId xmlns:p14="http://schemas.microsoft.com/office/powerpoint/2010/main" val="651272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51C388-4FFE-4B05-AF14-F29D7CD9731F}"/>
              </a:ext>
            </a:extLst>
          </p:cNvPr>
          <p:cNvSpPr>
            <a:spLocks noGrp="1"/>
          </p:cNvSpPr>
          <p:nvPr>
            <p:ph type="title"/>
          </p:nvPr>
        </p:nvSpPr>
        <p:spPr/>
        <p:txBody>
          <a:bodyPr/>
          <a:lstStyle/>
          <a:p>
            <a:r>
              <a:rPr lang="tr-TR" dirty="0"/>
              <a:t>API (Application Programming </a:t>
            </a:r>
            <a:r>
              <a:rPr lang="tr-TR" dirty="0" err="1"/>
              <a:t>Interface</a:t>
            </a:r>
            <a:r>
              <a:rPr lang="tr-TR" dirty="0"/>
              <a:t>)</a:t>
            </a:r>
          </a:p>
        </p:txBody>
      </p:sp>
      <p:sp>
        <p:nvSpPr>
          <p:cNvPr id="3" name="İçerik Yer Tutucusu 2">
            <a:extLst>
              <a:ext uri="{FF2B5EF4-FFF2-40B4-BE49-F238E27FC236}">
                <a16:creationId xmlns:a16="http://schemas.microsoft.com/office/drawing/2014/main" id="{F792CC26-9406-4D31-8A76-271D2F783A01}"/>
              </a:ext>
            </a:extLst>
          </p:cNvPr>
          <p:cNvSpPr>
            <a:spLocks noGrp="1"/>
          </p:cNvSpPr>
          <p:nvPr>
            <p:ph idx="1"/>
          </p:nvPr>
        </p:nvSpPr>
        <p:spPr/>
        <p:txBody>
          <a:bodyPr/>
          <a:lstStyle/>
          <a:p>
            <a:r>
              <a:rPr lang="tr-TR" dirty="0"/>
              <a:t>Bir sistemin ve ya sınıfın dışarıdan ulaşılabilen özellikleridir.</a:t>
            </a:r>
          </a:p>
          <a:p>
            <a:r>
              <a:rPr lang="tr-TR" dirty="0"/>
              <a:t>İstemciler bir sistem ya da sınıftan API ile hizmet alabilir. </a:t>
            </a:r>
          </a:p>
          <a:p>
            <a:r>
              <a:rPr lang="tr-TR" dirty="0"/>
              <a:t>API, bir sınıfın </a:t>
            </a:r>
            <a:r>
              <a:rPr lang="tr-TR" dirty="0" err="1"/>
              <a:t>public</a:t>
            </a:r>
            <a:r>
              <a:rPr lang="tr-TR" dirty="0"/>
              <a:t> olan üyelerinden ya da miras amaçlı </a:t>
            </a:r>
            <a:r>
              <a:rPr lang="tr-TR" dirty="0" err="1"/>
              <a:t>protected</a:t>
            </a:r>
            <a:r>
              <a:rPr lang="tr-TR" dirty="0"/>
              <a:t> üyelerinden oluşur. Yani bir sınıfın </a:t>
            </a:r>
            <a:r>
              <a:rPr lang="tr-TR" dirty="0" err="1"/>
              <a:t>API’si</a:t>
            </a:r>
            <a:r>
              <a:rPr lang="tr-TR" dirty="0"/>
              <a:t> </a:t>
            </a:r>
            <a:r>
              <a:rPr lang="tr-TR" dirty="0" err="1"/>
              <a:t>public</a:t>
            </a:r>
            <a:r>
              <a:rPr lang="tr-TR" dirty="0"/>
              <a:t> ve </a:t>
            </a:r>
            <a:r>
              <a:rPr lang="tr-TR" dirty="0" err="1"/>
              <a:t>protected</a:t>
            </a:r>
            <a:r>
              <a:rPr lang="tr-TR" dirty="0"/>
              <a:t> üyelerdir. </a:t>
            </a:r>
          </a:p>
          <a:p>
            <a:endParaRPr lang="tr-TR" dirty="0"/>
          </a:p>
        </p:txBody>
      </p:sp>
    </p:spTree>
    <p:extLst>
      <p:ext uri="{BB962C8B-B14F-4D97-AF65-F5344CB8AC3E}">
        <p14:creationId xmlns:p14="http://schemas.microsoft.com/office/powerpoint/2010/main" val="321205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Java’da Erişim Belirleyiciler</a:t>
            </a:r>
          </a:p>
        </p:txBody>
      </p:sp>
      <p:sp>
        <p:nvSpPr>
          <p:cNvPr id="3" name="İçerik Yer Tutucusu 2"/>
          <p:cNvSpPr>
            <a:spLocks noGrp="1"/>
          </p:cNvSpPr>
          <p:nvPr>
            <p:ph idx="1"/>
          </p:nvPr>
        </p:nvSpPr>
        <p:spPr/>
        <p:txBody>
          <a:bodyPr/>
          <a:lstStyle/>
          <a:p>
            <a:r>
              <a:rPr lang="tr-TR" dirty="0"/>
              <a:t>Varsayılan Erişim: Sadece paket içinden erişim söz konusudur, paket dışından ulaşılamazlar. </a:t>
            </a:r>
          </a:p>
          <a:p>
            <a:r>
              <a:rPr lang="tr-TR" dirty="0" err="1"/>
              <a:t>Public</a:t>
            </a:r>
            <a:r>
              <a:rPr lang="tr-TR" dirty="0"/>
              <a:t>: Tüm erişimlere açık</a:t>
            </a:r>
          </a:p>
          <a:p>
            <a:r>
              <a:rPr lang="tr-TR" dirty="0" err="1"/>
              <a:t>Private</a:t>
            </a:r>
            <a:r>
              <a:rPr lang="tr-TR" dirty="0"/>
              <a:t>: Sadece üyesi olduğu sınıf tarafından erişilir.</a:t>
            </a:r>
          </a:p>
          <a:p>
            <a:r>
              <a:rPr lang="tr-TR" dirty="0" err="1"/>
              <a:t>Protected</a:t>
            </a:r>
            <a:r>
              <a:rPr lang="tr-TR" dirty="0"/>
              <a:t>: Üyesi olduğu sınıftan ve bu </a:t>
            </a:r>
            <a:r>
              <a:rPr lang="tr-TR"/>
              <a:t>sınıftan türemiş </a:t>
            </a:r>
            <a:r>
              <a:rPr lang="tr-TR" dirty="0"/>
              <a:t>sınıflardan erişilir.</a:t>
            </a:r>
          </a:p>
        </p:txBody>
      </p:sp>
      <p:sp>
        <p:nvSpPr>
          <p:cNvPr id="4" name="3 Slayt Numarası Yer Tutucusu"/>
          <p:cNvSpPr>
            <a:spLocks noGrp="1"/>
          </p:cNvSpPr>
          <p:nvPr>
            <p:ph type="sldNum" sz="quarter" idx="12"/>
          </p:nvPr>
        </p:nvSpPr>
        <p:spPr/>
        <p:txBody>
          <a:bodyPr/>
          <a:lstStyle/>
          <a:p>
            <a:fld id="{A07298D0-3B23-47A2-8C8A-8962E2E8F0B1}" type="slidenum">
              <a:rPr lang="tr-TR" smtClean="0"/>
              <a:pPr/>
              <a:t>19</a:t>
            </a:fld>
            <a:endParaRPr lang="tr-TR"/>
          </a:p>
        </p:txBody>
      </p:sp>
    </p:spTree>
    <p:extLst>
      <p:ext uri="{BB962C8B-B14F-4D97-AF65-F5344CB8AC3E}">
        <p14:creationId xmlns:p14="http://schemas.microsoft.com/office/powerpoint/2010/main" val="2835377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E2309A-F56A-406B-96D8-335EEEC34FE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049B1F1-34D9-4807-AEC5-56465E016BEB}"/>
              </a:ext>
            </a:extLst>
          </p:cNvPr>
          <p:cNvSpPr>
            <a:spLocks noGrp="1"/>
          </p:cNvSpPr>
          <p:nvPr>
            <p:ph idx="1"/>
          </p:nvPr>
        </p:nvSpPr>
        <p:spPr/>
        <p:txBody>
          <a:bodyPr>
            <a:normAutofit lnSpcReduction="10000"/>
          </a:bodyPr>
          <a:lstStyle/>
          <a:p>
            <a:r>
              <a:rPr lang="tr-TR" dirty="0"/>
              <a:t>Sınıflar sadece ya </a:t>
            </a:r>
            <a:r>
              <a:rPr lang="tr-TR" dirty="0" err="1"/>
              <a:t>public’dir</a:t>
            </a:r>
            <a:r>
              <a:rPr lang="tr-TR" dirty="0"/>
              <a:t> ya da değildir.</a:t>
            </a:r>
          </a:p>
          <a:p>
            <a:r>
              <a:rPr lang="tr-TR" dirty="0"/>
              <a:t>Sınıfın erişim belirleyicisi </a:t>
            </a:r>
            <a:r>
              <a:rPr lang="tr-TR" dirty="0" err="1"/>
              <a:t>public</a:t>
            </a:r>
            <a:r>
              <a:rPr lang="tr-TR" dirty="0"/>
              <a:t> olursa her yerden erişilebilir (paket dışından da), erişim belirleyicisi yazılmazsa bu sınıfa sadece içinde bulunduğu paketten ulaşılabilir. </a:t>
            </a:r>
          </a:p>
          <a:p>
            <a:r>
              <a:rPr lang="tr-TR" dirty="0"/>
              <a:t>Bir sistemin </a:t>
            </a:r>
            <a:r>
              <a:rPr lang="tr-TR" dirty="0" err="1"/>
              <a:t>API’sinde</a:t>
            </a:r>
            <a:r>
              <a:rPr lang="tr-TR" dirty="0"/>
              <a:t> olacak sınıflar </a:t>
            </a:r>
            <a:r>
              <a:rPr lang="tr-TR" dirty="0" err="1"/>
              <a:t>public</a:t>
            </a:r>
            <a:r>
              <a:rPr lang="tr-TR" dirty="0"/>
              <a:t> yapılmalıdır. </a:t>
            </a:r>
          </a:p>
          <a:p>
            <a:r>
              <a:rPr lang="tr-TR" dirty="0"/>
              <a:t>Üye erişiminde erişim belirleyicisi belirtilmezse o üyeye erişim sadece paketteki sınıflardan gerçekleşebilir. </a:t>
            </a:r>
          </a:p>
          <a:p>
            <a:r>
              <a:rPr lang="tr-TR" dirty="0" err="1"/>
              <a:t>Static</a:t>
            </a:r>
            <a:r>
              <a:rPr lang="tr-TR" dirty="0"/>
              <a:t> final olarak tanımladığımız sabitleri paketten ulaşım için </a:t>
            </a:r>
            <a:r>
              <a:rPr lang="tr-TR" dirty="0" err="1"/>
              <a:t>default</a:t>
            </a:r>
            <a:r>
              <a:rPr lang="tr-TR" dirty="0"/>
              <a:t>, tüm sınıflardan ulaşım için </a:t>
            </a:r>
            <a:r>
              <a:rPr lang="tr-TR" dirty="0" err="1"/>
              <a:t>public</a:t>
            </a:r>
            <a:r>
              <a:rPr lang="tr-TR" dirty="0"/>
              <a:t>, sadece sınıfın içinden ulaşım için </a:t>
            </a:r>
            <a:r>
              <a:rPr lang="tr-TR" dirty="0" err="1"/>
              <a:t>private</a:t>
            </a:r>
            <a:r>
              <a:rPr lang="tr-TR" dirty="0"/>
              <a:t> tanımlayabiliriz. </a:t>
            </a:r>
          </a:p>
        </p:txBody>
      </p:sp>
    </p:spTree>
    <p:extLst>
      <p:ext uri="{BB962C8B-B14F-4D97-AF65-F5344CB8AC3E}">
        <p14:creationId xmlns:p14="http://schemas.microsoft.com/office/powerpoint/2010/main" val="1870088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E0A4AA-AF39-40D6-B1CC-8918E81681E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D73C9D9-6C87-428F-AEF5-4FDFD55B6FCC}"/>
              </a:ext>
            </a:extLst>
          </p:cNvPr>
          <p:cNvSpPr>
            <a:spLocks noGrp="1"/>
          </p:cNvSpPr>
          <p:nvPr>
            <p:ph idx="1"/>
          </p:nvPr>
        </p:nvSpPr>
        <p:spPr/>
        <p:txBody>
          <a:bodyPr/>
          <a:lstStyle/>
          <a:p>
            <a:r>
              <a:rPr lang="tr-TR" dirty="0"/>
              <a:t>Genel olarak metotlar </a:t>
            </a:r>
            <a:r>
              <a:rPr lang="tr-TR" dirty="0" err="1"/>
              <a:t>public</a:t>
            </a:r>
            <a:r>
              <a:rPr lang="tr-TR" dirty="0"/>
              <a:t> tanımlanır çünkü nesnenin </a:t>
            </a:r>
            <a:r>
              <a:rPr lang="tr-TR" dirty="0" err="1"/>
              <a:t>arayüzleridir</a:t>
            </a:r>
            <a:r>
              <a:rPr lang="tr-TR" dirty="0"/>
              <a:t>.</a:t>
            </a:r>
          </a:p>
          <a:p>
            <a:r>
              <a:rPr lang="tr-TR" dirty="0"/>
              <a:t>Üye veriler </a:t>
            </a:r>
            <a:r>
              <a:rPr lang="tr-TR" dirty="0" err="1"/>
              <a:t>public</a:t>
            </a:r>
            <a:r>
              <a:rPr lang="tr-TR" dirty="0"/>
              <a:t> değil </a:t>
            </a:r>
            <a:r>
              <a:rPr lang="tr-TR" dirty="0" err="1"/>
              <a:t>private</a:t>
            </a:r>
            <a:r>
              <a:rPr lang="tr-TR" dirty="0"/>
              <a:t> olur çünkü nesnenin bilgisidirler ve bilgi saklanır.</a:t>
            </a:r>
          </a:p>
        </p:txBody>
      </p:sp>
    </p:spTree>
    <p:extLst>
      <p:ext uri="{BB962C8B-B14F-4D97-AF65-F5344CB8AC3E}">
        <p14:creationId xmlns:p14="http://schemas.microsoft.com/office/powerpoint/2010/main" val="3524058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843680-5807-11F9-6481-7360EF54427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58E09CA-B4EE-0897-B4D5-197FE31C83BB}"/>
              </a:ext>
            </a:extLst>
          </p:cNvPr>
          <p:cNvSpPr>
            <a:spLocks noGrp="1"/>
          </p:cNvSpPr>
          <p:nvPr>
            <p:ph idx="1"/>
          </p:nvPr>
        </p:nvSpPr>
        <p:spPr/>
        <p:txBody>
          <a:bodyPr/>
          <a:lstStyle/>
          <a:p>
            <a:r>
              <a:rPr lang="tr-TR" dirty="0" err="1"/>
              <a:t>Protected</a:t>
            </a:r>
            <a:r>
              <a:rPr lang="tr-TR" dirty="0"/>
              <a:t> üyeler alt sınıflardan devralınır fakat farklı pakette iseler yavru sınıftan erişilemezler. </a:t>
            </a:r>
          </a:p>
        </p:txBody>
      </p:sp>
    </p:spTree>
    <p:extLst>
      <p:ext uri="{BB962C8B-B14F-4D97-AF65-F5344CB8AC3E}">
        <p14:creationId xmlns:p14="http://schemas.microsoft.com/office/powerpoint/2010/main" val="2055413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D81512-9E9E-46CC-9A9F-E71E6D4309EB}"/>
              </a:ext>
            </a:extLst>
          </p:cNvPr>
          <p:cNvSpPr>
            <a:spLocks noGrp="1"/>
          </p:cNvSpPr>
          <p:nvPr>
            <p:ph type="title"/>
          </p:nvPr>
        </p:nvSpPr>
        <p:spPr/>
        <p:txBody>
          <a:bodyPr/>
          <a:lstStyle/>
          <a:p>
            <a:r>
              <a:rPr lang="tr-TR" dirty="0"/>
              <a:t>Set/</a:t>
            </a:r>
            <a:r>
              <a:rPr lang="tr-TR" dirty="0" err="1"/>
              <a:t>Get</a:t>
            </a:r>
            <a:endParaRPr lang="tr-TR" dirty="0"/>
          </a:p>
        </p:txBody>
      </p:sp>
      <p:sp>
        <p:nvSpPr>
          <p:cNvPr id="3" name="İçerik Yer Tutucusu 2">
            <a:extLst>
              <a:ext uri="{FF2B5EF4-FFF2-40B4-BE49-F238E27FC236}">
                <a16:creationId xmlns:a16="http://schemas.microsoft.com/office/drawing/2014/main" id="{6F6314AE-06ED-4183-9BED-95493BE8587B}"/>
              </a:ext>
            </a:extLst>
          </p:cNvPr>
          <p:cNvSpPr>
            <a:spLocks noGrp="1"/>
          </p:cNvSpPr>
          <p:nvPr>
            <p:ph idx="1"/>
          </p:nvPr>
        </p:nvSpPr>
        <p:spPr/>
        <p:txBody>
          <a:bodyPr>
            <a:normAutofit fontScale="92500"/>
          </a:bodyPr>
          <a:lstStyle/>
          <a:p>
            <a:r>
              <a:rPr lang="tr-TR" dirty="0"/>
              <a:t>Korumak istediğimiz verileri </a:t>
            </a:r>
            <a:r>
              <a:rPr lang="tr-TR" dirty="0" err="1"/>
              <a:t>private</a:t>
            </a:r>
            <a:r>
              <a:rPr lang="tr-TR" dirty="0"/>
              <a:t> niteleriz. Bu verilere  </a:t>
            </a:r>
            <a:r>
              <a:rPr lang="tr-TR" dirty="0" err="1"/>
              <a:t>getter</a:t>
            </a:r>
            <a:r>
              <a:rPr lang="tr-TR" dirty="0"/>
              <a:t>(</a:t>
            </a:r>
            <a:r>
              <a:rPr lang="tr-TR" dirty="0" err="1"/>
              <a:t>accessor</a:t>
            </a:r>
            <a:r>
              <a:rPr lang="tr-TR" dirty="0"/>
              <a:t>)/</a:t>
            </a:r>
            <a:r>
              <a:rPr lang="tr-TR" dirty="0" err="1"/>
              <a:t>setter</a:t>
            </a:r>
            <a:r>
              <a:rPr lang="tr-TR" dirty="0"/>
              <a:t>(</a:t>
            </a:r>
            <a:r>
              <a:rPr lang="tr-TR" dirty="0" err="1"/>
              <a:t>mutator</a:t>
            </a:r>
            <a:r>
              <a:rPr lang="tr-TR" dirty="0"/>
              <a:t>) (</a:t>
            </a:r>
            <a:r>
              <a:rPr lang="tr-TR" dirty="0" err="1"/>
              <a:t>get</a:t>
            </a:r>
            <a:r>
              <a:rPr lang="tr-TR" dirty="0"/>
              <a:t>/set)işlemleri ile ulaşılabilir. </a:t>
            </a:r>
          </a:p>
          <a:p>
            <a:r>
              <a:rPr lang="tr-TR" dirty="0"/>
              <a:t>Doğrudan erişim sınıf ile istemci arasındaki bağımlılığı artırır.</a:t>
            </a:r>
          </a:p>
          <a:p>
            <a:r>
              <a:rPr lang="tr-TR" dirty="0"/>
              <a:t>Bu metotlar sayesinde alanların isim, tip, erişim gibi özelliklerinde değişiklik yapılacak olursa başka sınıflardan ya da istemci tarafında değişikliğe ihtiyaç azalır. </a:t>
            </a:r>
          </a:p>
          <a:p>
            <a:r>
              <a:rPr lang="tr-TR" dirty="0" err="1"/>
              <a:t>Loglama</a:t>
            </a:r>
            <a:r>
              <a:rPr lang="tr-TR" dirty="0"/>
              <a:t> işleri yapılabilir.</a:t>
            </a:r>
          </a:p>
          <a:p>
            <a:r>
              <a:rPr lang="tr-TR" dirty="0"/>
              <a:t>Set metotlarında alana gönderilen değerlerin doğruluğu kontrol ettirilebilir.</a:t>
            </a:r>
          </a:p>
          <a:p>
            <a:r>
              <a:rPr lang="tr-TR" dirty="0"/>
              <a:t>Set metotları ile nesnenin varsayılan yapılandırıcı ile oluşturulup durumunun sonra inşa edildiği durumlarda kullanılır.</a:t>
            </a:r>
          </a:p>
          <a:p>
            <a:endParaRPr lang="tr-TR" dirty="0"/>
          </a:p>
        </p:txBody>
      </p:sp>
    </p:spTree>
    <p:extLst>
      <p:ext uri="{BB962C8B-B14F-4D97-AF65-F5344CB8AC3E}">
        <p14:creationId xmlns:p14="http://schemas.microsoft.com/office/powerpoint/2010/main" val="2331134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549D19-4CE4-4E16-8544-F42D233560B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EA82513-CDAB-434E-BC4E-109AD575FE5B}"/>
              </a:ext>
            </a:extLst>
          </p:cNvPr>
          <p:cNvSpPr>
            <a:spLocks noGrp="1"/>
          </p:cNvSpPr>
          <p:nvPr>
            <p:ph idx="1"/>
          </p:nvPr>
        </p:nvSpPr>
        <p:spPr/>
        <p:txBody>
          <a:bodyPr/>
          <a:lstStyle/>
          <a:p>
            <a:r>
              <a:rPr lang="tr-TR" dirty="0"/>
              <a:t>Bu metotlar nesneyi gereksiz ulaşılabilir kılacağı için bağımlılık artar. </a:t>
            </a:r>
          </a:p>
          <a:p>
            <a:r>
              <a:rPr lang="tr-TR" dirty="0"/>
              <a:t>Gereksiz kullanımı nesneler arasındaki alışverişi artırır.</a:t>
            </a:r>
          </a:p>
          <a:p>
            <a:r>
              <a:rPr lang="tr-TR" dirty="0"/>
              <a:t>Set metotları nesnenin durumunu dışarıya sürekli değişebilir olarak sunar.</a:t>
            </a:r>
          </a:p>
          <a:p>
            <a:endParaRPr lang="tr-TR" dirty="0"/>
          </a:p>
        </p:txBody>
      </p:sp>
    </p:spTree>
    <p:extLst>
      <p:ext uri="{BB962C8B-B14F-4D97-AF65-F5344CB8AC3E}">
        <p14:creationId xmlns:p14="http://schemas.microsoft.com/office/powerpoint/2010/main" val="3554734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05E115-BB2D-4162-8C5D-769AD65063DC}"/>
              </a:ext>
            </a:extLst>
          </p:cNvPr>
          <p:cNvSpPr>
            <a:spLocks noGrp="1"/>
          </p:cNvSpPr>
          <p:nvPr>
            <p:ph type="title"/>
          </p:nvPr>
        </p:nvSpPr>
        <p:spPr/>
        <p:txBody>
          <a:bodyPr/>
          <a:lstStyle/>
          <a:p>
            <a:r>
              <a:rPr lang="tr-TR" dirty="0" err="1"/>
              <a:t>JavaBean</a:t>
            </a:r>
            <a:endParaRPr lang="tr-TR" dirty="0"/>
          </a:p>
        </p:txBody>
      </p:sp>
      <p:sp>
        <p:nvSpPr>
          <p:cNvPr id="3" name="İçerik Yer Tutucusu 2">
            <a:extLst>
              <a:ext uri="{FF2B5EF4-FFF2-40B4-BE49-F238E27FC236}">
                <a16:creationId xmlns:a16="http://schemas.microsoft.com/office/drawing/2014/main" id="{D562ED36-5F03-4B1D-AB20-ACDC28B15F14}"/>
              </a:ext>
            </a:extLst>
          </p:cNvPr>
          <p:cNvSpPr>
            <a:spLocks noGrp="1"/>
          </p:cNvSpPr>
          <p:nvPr>
            <p:ph idx="1"/>
          </p:nvPr>
        </p:nvSpPr>
        <p:spPr/>
        <p:txBody>
          <a:bodyPr/>
          <a:lstStyle/>
          <a:p>
            <a:r>
              <a:rPr lang="tr-TR" dirty="0"/>
              <a:t>Java’nın yazılım bileşeni standardıdır.</a:t>
            </a:r>
          </a:p>
          <a:p>
            <a:r>
              <a:rPr lang="tr-TR" dirty="0"/>
              <a:t>Yazılım bileşeni (</a:t>
            </a:r>
            <a:r>
              <a:rPr lang="tr-TR" dirty="0" err="1"/>
              <a:t>component</a:t>
            </a:r>
            <a:r>
              <a:rPr lang="tr-TR" dirty="0"/>
              <a:t>) tanımlı, kendi kendine yeten ve bir işi yerine getiren yazılım bileşenidir. Birden fazla sınıftan oluşabilir.</a:t>
            </a:r>
          </a:p>
          <a:p>
            <a:r>
              <a:rPr lang="tr-TR" dirty="0"/>
              <a:t>Tekrar kullanımı sağlaması sebebiyle </a:t>
            </a:r>
            <a:r>
              <a:rPr lang="tr-TR" dirty="0" err="1"/>
              <a:t>clean</a:t>
            </a:r>
            <a:r>
              <a:rPr lang="tr-TR" dirty="0"/>
              <a:t> </a:t>
            </a:r>
            <a:r>
              <a:rPr lang="tr-TR" dirty="0" err="1"/>
              <a:t>code’dur</a:t>
            </a:r>
            <a:r>
              <a:rPr lang="tr-TR" dirty="0"/>
              <a:t>.</a:t>
            </a:r>
          </a:p>
          <a:p>
            <a:r>
              <a:rPr lang="tr-TR" dirty="0"/>
              <a:t>Yazılım bileşeni basit bir iş yapabileceği gibi bir süreç yönetimi de olabilir. </a:t>
            </a:r>
          </a:p>
        </p:txBody>
      </p:sp>
    </p:spTree>
    <p:extLst>
      <p:ext uri="{BB962C8B-B14F-4D97-AF65-F5344CB8AC3E}">
        <p14:creationId xmlns:p14="http://schemas.microsoft.com/office/powerpoint/2010/main" val="1990437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DAE103-ABEF-4DFA-9C74-DCE25BD2282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A824A7C-8169-4EE2-BF26-00648978333A}"/>
              </a:ext>
            </a:extLst>
          </p:cNvPr>
          <p:cNvSpPr>
            <a:spLocks noGrp="1"/>
          </p:cNvSpPr>
          <p:nvPr>
            <p:ph idx="1"/>
          </p:nvPr>
        </p:nvSpPr>
        <p:spPr/>
        <p:txBody>
          <a:bodyPr/>
          <a:lstStyle/>
          <a:p>
            <a:r>
              <a:rPr lang="tr-TR" dirty="0"/>
              <a:t>Sınıfın </a:t>
            </a:r>
            <a:r>
              <a:rPr lang="tr-TR" dirty="0" err="1"/>
              <a:t>JavaBean</a:t>
            </a:r>
            <a:r>
              <a:rPr lang="tr-TR" dirty="0"/>
              <a:t> olabilmesi için;</a:t>
            </a:r>
          </a:p>
          <a:p>
            <a:pPr lvl="1"/>
            <a:r>
              <a:rPr lang="tr-TR" dirty="0" err="1"/>
              <a:t>Public</a:t>
            </a:r>
            <a:r>
              <a:rPr lang="tr-TR" dirty="0"/>
              <a:t> varsayılan yapılandırıcısı olmalı.</a:t>
            </a:r>
          </a:p>
          <a:p>
            <a:pPr lvl="1"/>
            <a:r>
              <a:rPr lang="tr-TR" dirty="0"/>
              <a:t>Durum bilgisini </a:t>
            </a:r>
            <a:r>
              <a:rPr lang="tr-TR"/>
              <a:t>oluşturan değişkenler </a:t>
            </a:r>
            <a:r>
              <a:rPr lang="tr-TR" dirty="0"/>
              <a:t>özellik (</a:t>
            </a:r>
            <a:r>
              <a:rPr lang="tr-TR" dirty="0" err="1"/>
              <a:t>property</a:t>
            </a:r>
            <a:r>
              <a:rPr lang="tr-TR" dirty="0"/>
              <a:t>) olarak tanımlanmış olmalı. </a:t>
            </a:r>
          </a:p>
          <a:p>
            <a:pPr lvl="1"/>
            <a:r>
              <a:rPr lang="tr-TR" dirty="0"/>
              <a:t>Varsayılan yapılandırıcı hariç başka yapılandırıcıları ya da başka metotları da olabilir.</a:t>
            </a:r>
          </a:p>
        </p:txBody>
      </p:sp>
    </p:spTree>
    <p:extLst>
      <p:ext uri="{BB962C8B-B14F-4D97-AF65-F5344CB8AC3E}">
        <p14:creationId xmlns:p14="http://schemas.microsoft.com/office/powerpoint/2010/main" val="4020626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49D3A6-0D94-4379-AC32-ED2DE941A0C5}"/>
              </a:ext>
            </a:extLst>
          </p:cNvPr>
          <p:cNvSpPr>
            <a:spLocks noGrp="1"/>
          </p:cNvSpPr>
          <p:nvPr>
            <p:ph type="title"/>
          </p:nvPr>
        </p:nvSpPr>
        <p:spPr/>
        <p:txBody>
          <a:bodyPr/>
          <a:lstStyle/>
          <a:p>
            <a:r>
              <a:rPr lang="tr-TR" dirty="0"/>
              <a:t>Değişmez Nesne (</a:t>
            </a:r>
            <a:r>
              <a:rPr lang="tr-TR" dirty="0" err="1"/>
              <a:t>Immutable</a:t>
            </a:r>
            <a:r>
              <a:rPr lang="tr-TR" dirty="0"/>
              <a:t> Object)</a:t>
            </a:r>
          </a:p>
        </p:txBody>
      </p:sp>
      <p:sp>
        <p:nvSpPr>
          <p:cNvPr id="3" name="İçerik Yer Tutucusu 2">
            <a:extLst>
              <a:ext uri="{FF2B5EF4-FFF2-40B4-BE49-F238E27FC236}">
                <a16:creationId xmlns:a16="http://schemas.microsoft.com/office/drawing/2014/main" id="{878FA82C-F5D6-4566-8CC6-EE6323AD9A64}"/>
              </a:ext>
            </a:extLst>
          </p:cNvPr>
          <p:cNvSpPr>
            <a:spLocks noGrp="1"/>
          </p:cNvSpPr>
          <p:nvPr>
            <p:ph idx="1"/>
          </p:nvPr>
        </p:nvSpPr>
        <p:spPr/>
        <p:txBody>
          <a:bodyPr>
            <a:normAutofit/>
          </a:bodyPr>
          <a:lstStyle/>
          <a:p>
            <a:r>
              <a:rPr lang="tr-TR" dirty="0"/>
              <a:t>Oluşturulduktan sonra durumu sabit kalan nesnelerdir.</a:t>
            </a:r>
          </a:p>
          <a:p>
            <a:r>
              <a:rPr lang="tr-TR" dirty="0"/>
              <a:t>Değişimin getirebileceği yan etkilerden etkilenmezler. </a:t>
            </a:r>
          </a:p>
          <a:p>
            <a:r>
              <a:rPr lang="tr-TR" dirty="0"/>
              <a:t>Çok kanallı (</a:t>
            </a:r>
            <a:r>
              <a:rPr lang="tr-TR" dirty="0" err="1"/>
              <a:t>multi</a:t>
            </a:r>
            <a:r>
              <a:rPr lang="tr-TR" dirty="0"/>
              <a:t> – </a:t>
            </a:r>
            <a:r>
              <a:rPr lang="tr-TR" dirty="0" err="1"/>
              <a:t>threaded</a:t>
            </a:r>
            <a:r>
              <a:rPr lang="tr-TR" dirty="0"/>
              <a:t>) ortamda rahatlıkla kullanılabilir. </a:t>
            </a:r>
          </a:p>
          <a:p>
            <a:r>
              <a:rPr lang="tr-TR" dirty="0"/>
              <a:t>Nesnenin durumu istenen hale geldikten sonra değişmez. </a:t>
            </a:r>
          </a:p>
          <a:p>
            <a:r>
              <a:rPr lang="tr-TR" dirty="0"/>
              <a:t>Java </a:t>
            </a:r>
            <a:r>
              <a:rPr lang="tr-TR" dirty="0" err="1"/>
              <a:t>API’sinde</a:t>
            </a:r>
            <a:r>
              <a:rPr lang="tr-TR" dirty="0"/>
              <a:t> pek çok değişmeyen nesne vardır (</a:t>
            </a:r>
            <a:r>
              <a:rPr lang="tr-TR" dirty="0" err="1"/>
              <a:t>String</a:t>
            </a:r>
            <a:r>
              <a:rPr lang="tr-TR" dirty="0"/>
              <a:t>)</a:t>
            </a:r>
          </a:p>
        </p:txBody>
      </p:sp>
    </p:spTree>
    <p:extLst>
      <p:ext uri="{BB962C8B-B14F-4D97-AF65-F5344CB8AC3E}">
        <p14:creationId xmlns:p14="http://schemas.microsoft.com/office/powerpoint/2010/main" val="4000379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6B621F-7250-4590-B147-25A1D2A7AF99}"/>
              </a:ext>
            </a:extLst>
          </p:cNvPr>
          <p:cNvSpPr>
            <a:spLocks noGrp="1"/>
          </p:cNvSpPr>
          <p:nvPr>
            <p:ph type="title"/>
          </p:nvPr>
        </p:nvSpPr>
        <p:spPr/>
        <p:txBody>
          <a:bodyPr/>
          <a:lstStyle/>
          <a:p>
            <a:r>
              <a:rPr lang="tr-TR" dirty="0"/>
              <a:t>Ekran çıktısı?</a:t>
            </a:r>
          </a:p>
        </p:txBody>
      </p:sp>
      <p:sp>
        <p:nvSpPr>
          <p:cNvPr id="3" name="İçerik Yer Tutucusu 2">
            <a:extLst>
              <a:ext uri="{FF2B5EF4-FFF2-40B4-BE49-F238E27FC236}">
                <a16:creationId xmlns:a16="http://schemas.microsoft.com/office/drawing/2014/main" id="{ACAE721B-2AF3-4EE2-84A0-9985D51395F9}"/>
              </a:ext>
            </a:extLst>
          </p:cNvPr>
          <p:cNvSpPr>
            <a:spLocks noGrp="1"/>
          </p:cNvSpPr>
          <p:nvPr>
            <p:ph idx="1"/>
          </p:nvPr>
        </p:nvSpPr>
        <p:spPr/>
        <p:txBody>
          <a:bodyPr/>
          <a:lstStyle/>
          <a:p>
            <a:pPr marL="457200" lvl="1" indent="0">
              <a:buNone/>
            </a:pPr>
            <a:r>
              <a:rPr lang="tr-TR" dirty="0" err="1"/>
              <a:t>String</a:t>
            </a:r>
            <a:r>
              <a:rPr lang="tr-TR" dirty="0"/>
              <a:t> </a:t>
            </a:r>
            <a:r>
              <a:rPr lang="tr-TR" dirty="0" err="1"/>
              <a:t>str</a:t>
            </a:r>
            <a:r>
              <a:rPr lang="tr-TR" dirty="0"/>
              <a:t> = "merhaba dünya";</a:t>
            </a:r>
          </a:p>
          <a:p>
            <a:pPr lvl="1">
              <a:buNone/>
            </a:pPr>
            <a:r>
              <a:rPr lang="tr-TR" dirty="0" err="1"/>
              <a:t>str.replace</a:t>
            </a:r>
            <a:r>
              <a:rPr lang="tr-TR" dirty="0"/>
              <a:t>("</a:t>
            </a:r>
            <a:r>
              <a:rPr lang="tr-TR" dirty="0" err="1"/>
              <a:t>merhaba","selam</a:t>
            </a:r>
            <a:r>
              <a:rPr lang="tr-TR" dirty="0"/>
              <a:t>");</a:t>
            </a:r>
          </a:p>
          <a:p>
            <a:pPr lvl="1">
              <a:buNone/>
            </a:pPr>
            <a:r>
              <a:rPr lang="tr-TR" dirty="0" err="1"/>
              <a:t>System.out.println</a:t>
            </a:r>
            <a:r>
              <a:rPr lang="tr-TR" dirty="0"/>
              <a:t>(</a:t>
            </a:r>
            <a:r>
              <a:rPr lang="tr-TR" dirty="0" err="1"/>
              <a:t>str</a:t>
            </a:r>
            <a:r>
              <a:rPr lang="tr-TR" dirty="0"/>
              <a:t>);</a:t>
            </a:r>
          </a:p>
          <a:p>
            <a:endParaRPr lang="tr-TR" dirty="0"/>
          </a:p>
        </p:txBody>
      </p:sp>
    </p:spTree>
    <p:extLst>
      <p:ext uri="{BB962C8B-B14F-4D97-AF65-F5344CB8AC3E}">
        <p14:creationId xmlns:p14="http://schemas.microsoft.com/office/powerpoint/2010/main" val="2176990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E12921-A2F0-4976-83F8-FE9F8DD9473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5911920-88A9-473B-8754-6DD5AE0ABE1C}"/>
              </a:ext>
            </a:extLst>
          </p:cNvPr>
          <p:cNvSpPr>
            <a:spLocks noGrp="1"/>
          </p:cNvSpPr>
          <p:nvPr>
            <p:ph idx="1"/>
          </p:nvPr>
        </p:nvSpPr>
        <p:spPr/>
        <p:txBody>
          <a:bodyPr>
            <a:normAutofit lnSpcReduction="10000"/>
          </a:bodyPr>
          <a:lstStyle/>
          <a:p>
            <a:r>
              <a:rPr lang="tr-TR" dirty="0"/>
              <a:t>Durumu değişmeyen nesnelerin;</a:t>
            </a:r>
          </a:p>
          <a:p>
            <a:pPr lvl="1"/>
            <a:r>
              <a:rPr lang="tr-TR" dirty="0"/>
              <a:t>Tüm alanları final ve </a:t>
            </a:r>
            <a:r>
              <a:rPr lang="tr-TR" dirty="0" err="1"/>
              <a:t>private’dır</a:t>
            </a:r>
            <a:r>
              <a:rPr lang="tr-TR" dirty="0"/>
              <a:t>.</a:t>
            </a:r>
          </a:p>
          <a:p>
            <a:pPr lvl="1"/>
            <a:r>
              <a:rPr lang="tr-TR" dirty="0"/>
              <a:t>Set metotları kullanımı yoktur.</a:t>
            </a:r>
          </a:p>
          <a:p>
            <a:pPr lvl="1"/>
            <a:r>
              <a:rPr lang="tr-TR" dirty="0"/>
              <a:t>Varsayılan yapılandırıcısı olmaz, parametreli yapılandırıcıdan da mümkünse sadece bir tane olur. Final alanların ilk değer atamaları da bu yapılandırıcıda olur.</a:t>
            </a:r>
          </a:p>
          <a:p>
            <a:pPr lvl="1"/>
            <a:r>
              <a:rPr lang="tr-TR" dirty="0"/>
              <a:t>Hiçbir metodunda durum değişikliği olmaz. </a:t>
            </a:r>
          </a:p>
          <a:p>
            <a:pPr lvl="1"/>
            <a:r>
              <a:rPr lang="tr-TR" dirty="0"/>
              <a:t>Sınıflar final yapılabilir.</a:t>
            </a:r>
          </a:p>
          <a:p>
            <a:r>
              <a:rPr lang="tr-TR" dirty="0"/>
              <a:t>Eğer bir alanın mutlaka değişmesi gerekirse nesnenin durumu yeni bir nesneye kopyalanıp, değişen alanın yeni değerine sahip yeni nesnenin referansı döndürülebilir.</a:t>
            </a:r>
          </a:p>
        </p:txBody>
      </p:sp>
    </p:spTree>
    <p:extLst>
      <p:ext uri="{BB962C8B-B14F-4D97-AF65-F5344CB8AC3E}">
        <p14:creationId xmlns:p14="http://schemas.microsoft.com/office/powerpoint/2010/main" val="3217145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KALITIM(INHERITANCE)</a:t>
            </a:r>
          </a:p>
        </p:txBody>
      </p:sp>
      <p:sp>
        <p:nvSpPr>
          <p:cNvPr id="3" name="2 İçerik Yer Tutucusu"/>
          <p:cNvSpPr>
            <a:spLocks noGrp="1"/>
          </p:cNvSpPr>
          <p:nvPr>
            <p:ph idx="1"/>
          </p:nvPr>
        </p:nvSpPr>
        <p:spPr/>
        <p:txBody>
          <a:bodyPr>
            <a:normAutofit/>
          </a:bodyPr>
          <a:lstStyle/>
          <a:p>
            <a:r>
              <a:rPr lang="tr-TR" dirty="0"/>
              <a:t>Var olan bir sınıftan yeni bir sınıf türetme işlemidir. Bu işlem hem var olan sınıfları geliştirmemizi ve şekillendirmemizi hem de sil baştan sınıflar oluşturmamızı sağlar. </a:t>
            </a:r>
          </a:p>
          <a:p>
            <a:r>
              <a:rPr lang="tr-TR" dirty="0"/>
              <a:t>Yapılan işlem asıl sınıfı miras alıp ondan yeni bir sınıf türetmektir. Türetilen sınıflar, türediği sınıfın üyelerine sahip olup tüm özelliklerini taşır. Ana sınıftan birçok sınıf türetilebilir. Bir sınıfın ise sadece bir ana sınıfı vardır.</a:t>
            </a:r>
          </a:p>
        </p:txBody>
      </p:sp>
      <p:sp>
        <p:nvSpPr>
          <p:cNvPr id="4" name="3 Slayt Numarası Yer Tutucusu"/>
          <p:cNvSpPr>
            <a:spLocks noGrp="1"/>
          </p:cNvSpPr>
          <p:nvPr>
            <p:ph type="sldNum" sz="quarter" idx="12"/>
          </p:nvPr>
        </p:nvSpPr>
        <p:spPr/>
        <p:txBody>
          <a:bodyPr/>
          <a:lstStyle/>
          <a:p>
            <a:fld id="{CF5C68FA-E9AB-4C63-84C6-8699C421D4F5}" type="slidenum">
              <a:rPr lang="tr-TR" smtClean="0"/>
              <a:pP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a:t>Sınıflar arasında kalıtımla daha dinamik programlama yaparız.</a:t>
            </a:r>
          </a:p>
          <a:p>
            <a:r>
              <a:rPr lang="tr-TR" dirty="0"/>
              <a:t>Birçok sınıf birbirinden türetilmiştir. </a:t>
            </a:r>
          </a:p>
          <a:p>
            <a:r>
              <a:rPr lang="tr-TR" dirty="0"/>
              <a:t>Yapılar türetilemez ancak bir sınıfın türetilmişinden yapı oluşturulabilir.</a:t>
            </a:r>
          </a:p>
          <a:p>
            <a:r>
              <a:rPr lang="tr-TR" dirty="0" err="1"/>
              <a:t>Extends</a:t>
            </a:r>
            <a:r>
              <a:rPr lang="tr-TR" dirty="0"/>
              <a:t> kelimesi ile kalıtımı tanımlarız.</a:t>
            </a:r>
          </a:p>
          <a:p>
            <a:r>
              <a:rPr lang="tr-TR" dirty="0"/>
              <a:t>Yeni oluşturulmuş her sınıf için sadece bir temel sınıf belirtilir.</a:t>
            </a:r>
          </a:p>
          <a:p>
            <a:r>
              <a:rPr lang="tr-TR" dirty="0"/>
              <a:t>Türetilmiş bir sınıf başka bir türetilmiş sınıfın temel sınıfı olabilir. </a:t>
            </a:r>
          </a:p>
        </p:txBody>
      </p:sp>
      <p:sp>
        <p:nvSpPr>
          <p:cNvPr id="4" name="3 Slayt Numarası Yer Tutucusu"/>
          <p:cNvSpPr>
            <a:spLocks noGrp="1"/>
          </p:cNvSpPr>
          <p:nvPr>
            <p:ph type="sldNum" sz="quarter" idx="12"/>
          </p:nvPr>
        </p:nvSpPr>
        <p:spPr/>
        <p:txBody>
          <a:bodyPr/>
          <a:lstStyle/>
          <a:p>
            <a:fld id="{CF5C68FA-E9AB-4C63-84C6-8699C421D4F5}" type="slidenum">
              <a:rPr lang="tr-TR" smtClean="0"/>
              <a:pPr/>
              <a:t>31</a:t>
            </a:fld>
            <a:endParaRPr lang="tr-T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9D1BC0-553A-49A3-B85D-41691561AD6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45BB5FF-624B-44DA-B484-AF6009E09806}"/>
              </a:ext>
            </a:extLst>
          </p:cNvPr>
          <p:cNvSpPr>
            <a:spLocks noGrp="1"/>
          </p:cNvSpPr>
          <p:nvPr>
            <p:ph idx="1"/>
          </p:nvPr>
        </p:nvSpPr>
        <p:spPr/>
        <p:txBody>
          <a:bodyPr/>
          <a:lstStyle/>
          <a:p>
            <a:r>
              <a:rPr lang="tr-TR"/>
              <a:t>Çocuk sınıfı </a:t>
            </a:r>
            <a:r>
              <a:rPr lang="tr-TR" dirty="0"/>
              <a:t>ata sınıftan </a:t>
            </a:r>
            <a:r>
              <a:rPr lang="tr-TR" dirty="0" err="1"/>
              <a:t>public</a:t>
            </a:r>
            <a:r>
              <a:rPr lang="tr-TR" dirty="0"/>
              <a:t>, </a:t>
            </a:r>
            <a:r>
              <a:rPr lang="tr-TR" dirty="0" err="1"/>
              <a:t>protected</a:t>
            </a:r>
            <a:r>
              <a:rPr lang="tr-TR" dirty="0"/>
              <a:t> ve aynı pakette ise varsayılan olan değişken ve metotları devralabilir.</a:t>
            </a:r>
          </a:p>
          <a:p>
            <a:r>
              <a:rPr lang="tr-TR" dirty="0"/>
              <a:t>Yapılandırıcılar devralınamaz. </a:t>
            </a:r>
          </a:p>
          <a:p>
            <a:r>
              <a:rPr lang="tr-TR" dirty="0"/>
              <a:t>Farklı paketlerde bir ata bir de çocuk sınıf varsa;</a:t>
            </a:r>
          </a:p>
          <a:p>
            <a:pPr lvl="1"/>
            <a:r>
              <a:rPr lang="tr-TR" dirty="0"/>
              <a:t>Çocuk sınıf, ata sınıfın </a:t>
            </a:r>
            <a:r>
              <a:rPr lang="tr-TR" dirty="0" err="1"/>
              <a:t>protected</a:t>
            </a:r>
            <a:r>
              <a:rPr lang="tr-TR" dirty="0"/>
              <a:t> üyelerini devralabilir fakat bu üyelere erişemez.</a:t>
            </a:r>
          </a:p>
        </p:txBody>
      </p:sp>
    </p:spTree>
    <p:extLst>
      <p:ext uri="{BB962C8B-B14F-4D97-AF65-F5344CB8AC3E}">
        <p14:creationId xmlns:p14="http://schemas.microsoft.com/office/powerpoint/2010/main" val="2560264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Yapılandırıcı metotlar ve kalıtım</a:t>
            </a:r>
          </a:p>
        </p:txBody>
      </p:sp>
      <p:sp>
        <p:nvSpPr>
          <p:cNvPr id="3" name="2 İçerik Yer Tutucusu"/>
          <p:cNvSpPr>
            <a:spLocks noGrp="1"/>
          </p:cNvSpPr>
          <p:nvPr>
            <p:ph idx="1"/>
          </p:nvPr>
        </p:nvSpPr>
        <p:spPr/>
        <p:txBody>
          <a:bodyPr>
            <a:normAutofit lnSpcReduction="10000"/>
          </a:bodyPr>
          <a:lstStyle/>
          <a:p>
            <a:r>
              <a:rPr lang="tr-TR" dirty="0"/>
              <a:t>Java da yapılandırıcı metotlar fiziksel olarak türetilmez.</a:t>
            </a:r>
          </a:p>
          <a:p>
            <a:r>
              <a:rPr lang="tr-TR" dirty="0"/>
              <a:t>Çocuk sınıf, üst sınıftan yapılandırıcıyı </a:t>
            </a:r>
            <a:r>
              <a:rPr lang="tr-TR" dirty="0" err="1"/>
              <a:t>super</a:t>
            </a:r>
            <a:r>
              <a:rPr lang="tr-TR" dirty="0"/>
              <a:t>() ile çağırır.</a:t>
            </a:r>
          </a:p>
          <a:p>
            <a:r>
              <a:rPr lang="tr-TR" dirty="0" err="1"/>
              <a:t>Super</a:t>
            </a:r>
            <a:r>
              <a:rPr lang="tr-TR" dirty="0"/>
              <a:t> ilk çalışan kod olmalıdır.</a:t>
            </a:r>
          </a:p>
          <a:p>
            <a:r>
              <a:rPr lang="tr-TR" dirty="0" err="1"/>
              <a:t>Super</a:t>
            </a:r>
            <a:r>
              <a:rPr lang="tr-TR" dirty="0"/>
              <a:t> çağrısı zorunludur. Yazmazsak derleyici </a:t>
            </a:r>
            <a:r>
              <a:rPr lang="tr-TR" dirty="0" err="1"/>
              <a:t>this</a:t>
            </a:r>
            <a:r>
              <a:rPr lang="tr-TR"/>
              <a:t>() </a:t>
            </a:r>
            <a:r>
              <a:rPr lang="tr-TR" dirty="0"/>
              <a:t>olmayan bütün yapılandırıcılara bizim için koyar.  </a:t>
            </a:r>
          </a:p>
          <a:p>
            <a:r>
              <a:rPr lang="tr-TR" dirty="0"/>
              <a:t>Çocuk sınıf türünden bir nesne oluşturulduğunda önce ana sınıfın parametre almayan yapıcısı, sonra çocuk sınıftaki imzaya uyan yapıcısı çalışır.</a:t>
            </a:r>
          </a:p>
          <a:p>
            <a:r>
              <a:rPr lang="tr-TR" dirty="0"/>
              <a:t>Çocuk sınıf türünden nesne yaratımında, ana sınıfın parametre almayan yapıcı metodu yavru sınıfın üye elemanlarıyla işlem yapar.</a:t>
            </a:r>
          </a:p>
        </p:txBody>
      </p:sp>
      <p:sp>
        <p:nvSpPr>
          <p:cNvPr id="4" name="3 Slayt Numarası Yer Tutucusu"/>
          <p:cNvSpPr>
            <a:spLocks noGrp="1"/>
          </p:cNvSpPr>
          <p:nvPr>
            <p:ph type="sldNum" sz="quarter" idx="12"/>
          </p:nvPr>
        </p:nvSpPr>
        <p:spPr/>
        <p:txBody>
          <a:bodyPr/>
          <a:lstStyle/>
          <a:p>
            <a:fld id="{CF5C68FA-E9AB-4C63-84C6-8699C421D4F5}" type="slidenum">
              <a:rPr lang="tr-TR" smtClean="0"/>
              <a:pPr/>
              <a:t>33</a:t>
            </a:fld>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EA8CA1-33FD-7C68-AF62-6B4BCFA7923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84CB681-0461-2004-7FEE-D06AB21FD054}"/>
              </a:ext>
            </a:extLst>
          </p:cNvPr>
          <p:cNvSpPr>
            <a:spLocks noGrp="1"/>
          </p:cNvSpPr>
          <p:nvPr>
            <p:ph idx="1"/>
          </p:nvPr>
        </p:nvSpPr>
        <p:spPr/>
        <p:txBody>
          <a:bodyPr/>
          <a:lstStyle/>
          <a:p>
            <a:r>
              <a:rPr lang="tr-TR" dirty="0"/>
              <a:t>Nesne oluşturuluyorsa, yavru sınıf ata sınıfın yapılandırıcısı çağırmak zorundadır. Bunu </a:t>
            </a:r>
            <a:r>
              <a:rPr lang="tr-TR" dirty="0" err="1"/>
              <a:t>super</a:t>
            </a:r>
            <a:r>
              <a:rPr lang="tr-TR" dirty="0"/>
              <a:t>() anahtar kelimesi ile yapar.</a:t>
            </a:r>
          </a:p>
          <a:p>
            <a:r>
              <a:rPr lang="tr-TR" dirty="0"/>
              <a:t>Bu çağrılar en tepedeki ata sınıfa kadar devam eder.</a:t>
            </a:r>
          </a:p>
          <a:p>
            <a:r>
              <a:rPr lang="tr-TR" dirty="0"/>
              <a:t>Sonuç olarak alta doğru büyüyen çoklu mirasta en üst sınıfın yapılandırıcısı çağırılır ve nesne oluşur. </a:t>
            </a:r>
          </a:p>
          <a:p>
            <a:pPr marL="457200" lvl="1" indent="0">
              <a:buNone/>
            </a:pPr>
            <a:r>
              <a:rPr lang="tr-TR" dirty="0"/>
              <a:t> </a:t>
            </a:r>
          </a:p>
        </p:txBody>
      </p:sp>
    </p:spTree>
    <p:extLst>
      <p:ext uri="{BB962C8B-B14F-4D97-AF65-F5344CB8AC3E}">
        <p14:creationId xmlns:p14="http://schemas.microsoft.com/office/powerpoint/2010/main" val="3799340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32500" lnSpcReduction="20000"/>
          </a:bodyPr>
          <a:lstStyle/>
          <a:p>
            <a:pPr>
              <a:spcBef>
                <a:spcPts val="600"/>
              </a:spcBef>
              <a:buNone/>
            </a:pPr>
            <a:r>
              <a:rPr lang="tr-TR" sz="4000" dirty="0" err="1"/>
              <a:t>class</a:t>
            </a:r>
            <a:r>
              <a:rPr lang="tr-TR" sz="4000" dirty="0"/>
              <a:t> Ana</a:t>
            </a:r>
          </a:p>
          <a:p>
            <a:pPr>
              <a:spcBef>
                <a:spcPts val="600"/>
              </a:spcBef>
              <a:buNone/>
            </a:pPr>
            <a:r>
              <a:rPr lang="tr-TR" sz="4000" dirty="0"/>
              <a:t>    {</a:t>
            </a:r>
          </a:p>
          <a:p>
            <a:pPr>
              <a:spcBef>
                <a:spcPts val="600"/>
              </a:spcBef>
              <a:buNone/>
            </a:pPr>
            <a:r>
              <a:rPr lang="tr-TR" sz="4000" dirty="0"/>
              <a:t>        Ana( )</a:t>
            </a:r>
          </a:p>
          <a:p>
            <a:pPr>
              <a:spcBef>
                <a:spcPts val="600"/>
              </a:spcBef>
              <a:buNone/>
            </a:pPr>
            <a:r>
              <a:rPr lang="tr-TR" sz="4000" dirty="0"/>
              <a:t>        {</a:t>
            </a:r>
          </a:p>
          <a:p>
            <a:pPr>
              <a:spcBef>
                <a:spcPts val="600"/>
              </a:spcBef>
              <a:buNone/>
            </a:pPr>
            <a:r>
              <a:rPr lang="tr-TR" sz="4000" dirty="0"/>
              <a:t>            </a:t>
            </a:r>
            <a:r>
              <a:rPr lang="tr-TR" sz="4000" dirty="0" err="1"/>
              <a:t>System.out.println</a:t>
            </a:r>
            <a:r>
              <a:rPr lang="tr-TR" sz="4000" dirty="0"/>
              <a:t>("Ana sınıf");</a:t>
            </a:r>
          </a:p>
          <a:p>
            <a:pPr>
              <a:spcBef>
                <a:spcPts val="600"/>
              </a:spcBef>
              <a:buNone/>
            </a:pPr>
            <a:r>
              <a:rPr lang="tr-TR" sz="4000" dirty="0"/>
              <a:t>        }       </a:t>
            </a:r>
          </a:p>
          <a:p>
            <a:pPr>
              <a:spcBef>
                <a:spcPts val="600"/>
              </a:spcBef>
              <a:buNone/>
            </a:pPr>
            <a:r>
              <a:rPr lang="tr-TR" sz="4000" dirty="0"/>
              <a:t>    }</a:t>
            </a:r>
          </a:p>
          <a:p>
            <a:pPr>
              <a:spcBef>
                <a:spcPts val="600"/>
              </a:spcBef>
              <a:buNone/>
            </a:pPr>
            <a:r>
              <a:rPr lang="tr-TR" sz="4000" b="1" dirty="0"/>
              <a:t> </a:t>
            </a:r>
            <a:endParaRPr lang="tr-TR" sz="4000" dirty="0"/>
          </a:p>
          <a:p>
            <a:pPr>
              <a:spcBef>
                <a:spcPts val="600"/>
              </a:spcBef>
              <a:buNone/>
            </a:pPr>
            <a:r>
              <a:rPr lang="tr-TR" sz="4000" dirty="0" err="1"/>
              <a:t>class</a:t>
            </a:r>
            <a:r>
              <a:rPr lang="tr-TR" sz="4000" dirty="0"/>
              <a:t> Yavru </a:t>
            </a:r>
            <a:r>
              <a:rPr lang="tr-TR" sz="4000" dirty="0" err="1"/>
              <a:t>extends</a:t>
            </a:r>
            <a:r>
              <a:rPr lang="tr-TR" sz="4000" dirty="0"/>
              <a:t> Ana</a:t>
            </a:r>
          </a:p>
          <a:p>
            <a:pPr>
              <a:spcBef>
                <a:spcPts val="600"/>
              </a:spcBef>
              <a:buNone/>
            </a:pPr>
            <a:r>
              <a:rPr lang="tr-TR" sz="4000" dirty="0"/>
              <a:t>    {</a:t>
            </a:r>
          </a:p>
          <a:p>
            <a:pPr>
              <a:spcBef>
                <a:spcPts val="600"/>
              </a:spcBef>
              <a:buNone/>
            </a:pPr>
            <a:r>
              <a:rPr lang="tr-TR" sz="4000" dirty="0"/>
              <a:t>	Yavru( ){</a:t>
            </a:r>
          </a:p>
          <a:p>
            <a:pPr>
              <a:spcBef>
                <a:spcPts val="600"/>
              </a:spcBef>
              <a:buNone/>
            </a:pPr>
            <a:r>
              <a:rPr lang="tr-TR" sz="4000" dirty="0"/>
              <a:t>	     </a:t>
            </a:r>
            <a:r>
              <a:rPr lang="tr-TR" sz="4000" dirty="0" err="1"/>
              <a:t>super</a:t>
            </a:r>
            <a:r>
              <a:rPr lang="tr-TR" sz="4000" dirty="0"/>
              <a:t>();</a:t>
            </a:r>
          </a:p>
          <a:p>
            <a:pPr>
              <a:spcBef>
                <a:spcPts val="600"/>
              </a:spcBef>
              <a:buNone/>
            </a:pPr>
            <a:r>
              <a:rPr lang="tr-TR" sz="4000" dirty="0"/>
              <a:t>	     </a:t>
            </a:r>
            <a:r>
              <a:rPr lang="tr-TR" sz="4000" dirty="0" err="1"/>
              <a:t>System.out.println</a:t>
            </a:r>
            <a:r>
              <a:rPr lang="tr-TR" sz="4000" dirty="0"/>
              <a:t>("Yavru sınıf");</a:t>
            </a:r>
          </a:p>
          <a:p>
            <a:pPr>
              <a:spcBef>
                <a:spcPts val="600"/>
              </a:spcBef>
              <a:buNone/>
            </a:pPr>
            <a:r>
              <a:rPr lang="tr-TR" sz="4000" dirty="0"/>
              <a:t>	}</a:t>
            </a:r>
          </a:p>
          <a:p>
            <a:pPr>
              <a:spcBef>
                <a:spcPts val="600"/>
              </a:spcBef>
              <a:buNone/>
            </a:pPr>
            <a:r>
              <a:rPr lang="tr-TR" sz="4000" dirty="0"/>
              <a:t>    }</a:t>
            </a:r>
          </a:p>
          <a:p>
            <a:pPr>
              <a:spcBef>
                <a:spcPts val="600"/>
              </a:spcBef>
              <a:buNone/>
            </a:pPr>
            <a:r>
              <a:rPr lang="tr-TR" sz="4000" b="1" dirty="0"/>
              <a:t> </a:t>
            </a:r>
            <a:endParaRPr lang="tr-TR" sz="4000" dirty="0"/>
          </a:p>
          <a:p>
            <a:pPr>
              <a:spcBef>
                <a:spcPts val="600"/>
              </a:spcBef>
              <a:buNone/>
            </a:pPr>
            <a:r>
              <a:rPr lang="en-US" sz="4000" dirty="0"/>
              <a:t>public static void main(String[] </a:t>
            </a:r>
            <a:r>
              <a:rPr lang="en-US" sz="4000" dirty="0" err="1"/>
              <a:t>args</a:t>
            </a:r>
            <a:r>
              <a:rPr lang="en-US" sz="4000" dirty="0"/>
              <a:t>)</a:t>
            </a:r>
            <a:r>
              <a:rPr lang="tr-TR" sz="4000" dirty="0"/>
              <a:t>        {</a:t>
            </a:r>
          </a:p>
          <a:p>
            <a:pPr>
              <a:spcBef>
                <a:spcPts val="600"/>
              </a:spcBef>
              <a:buNone/>
            </a:pPr>
            <a:r>
              <a:rPr lang="tr-TR" sz="4000" dirty="0"/>
              <a:t>            Yavru nesne = </a:t>
            </a:r>
            <a:r>
              <a:rPr lang="tr-TR" sz="4000" dirty="0" err="1"/>
              <a:t>new</a:t>
            </a:r>
            <a:r>
              <a:rPr lang="tr-TR" sz="4000" dirty="0"/>
              <a:t> Yavru( );            </a:t>
            </a:r>
          </a:p>
          <a:p>
            <a:pPr>
              <a:spcBef>
                <a:spcPts val="600"/>
              </a:spcBef>
              <a:buNone/>
            </a:pPr>
            <a:r>
              <a:rPr lang="tr-TR" sz="4000"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35</a:t>
            </a:fld>
            <a:endParaRPr lang="tr-TR"/>
          </a:p>
        </p:txBody>
      </p:sp>
    </p:spTree>
    <p:extLst>
      <p:ext uri="{BB962C8B-B14F-4D97-AF65-F5344CB8AC3E}">
        <p14:creationId xmlns:p14="http://schemas.microsoft.com/office/powerpoint/2010/main" val="1672603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32500" lnSpcReduction="20000"/>
          </a:bodyPr>
          <a:lstStyle/>
          <a:p>
            <a:pPr>
              <a:spcBef>
                <a:spcPts val="600"/>
              </a:spcBef>
              <a:buNone/>
            </a:pPr>
            <a:r>
              <a:rPr lang="tr-TR" sz="4000" dirty="0" err="1"/>
              <a:t>class</a:t>
            </a:r>
            <a:r>
              <a:rPr lang="tr-TR" sz="4000" dirty="0"/>
              <a:t> Ana</a:t>
            </a:r>
          </a:p>
          <a:p>
            <a:pPr>
              <a:spcBef>
                <a:spcPts val="600"/>
              </a:spcBef>
              <a:buNone/>
            </a:pPr>
            <a:r>
              <a:rPr lang="tr-TR" sz="4000" dirty="0"/>
              <a:t>    {</a:t>
            </a:r>
          </a:p>
          <a:p>
            <a:pPr>
              <a:spcBef>
                <a:spcPts val="600"/>
              </a:spcBef>
              <a:buNone/>
            </a:pPr>
            <a:r>
              <a:rPr lang="tr-TR" sz="4000" dirty="0"/>
              <a:t>        Ana( )</a:t>
            </a:r>
          </a:p>
          <a:p>
            <a:pPr>
              <a:spcBef>
                <a:spcPts val="600"/>
              </a:spcBef>
              <a:buNone/>
            </a:pPr>
            <a:r>
              <a:rPr lang="tr-TR" sz="4000" dirty="0"/>
              <a:t>        {</a:t>
            </a:r>
          </a:p>
          <a:p>
            <a:pPr>
              <a:spcBef>
                <a:spcPts val="600"/>
              </a:spcBef>
              <a:buNone/>
            </a:pPr>
            <a:r>
              <a:rPr lang="tr-TR" sz="4000" dirty="0"/>
              <a:t>            </a:t>
            </a:r>
            <a:r>
              <a:rPr lang="tr-TR" sz="4000" dirty="0" err="1"/>
              <a:t>System.out.println</a:t>
            </a:r>
            <a:r>
              <a:rPr lang="tr-TR" sz="4000" dirty="0"/>
              <a:t>("Ana sınıf");</a:t>
            </a:r>
          </a:p>
          <a:p>
            <a:pPr>
              <a:spcBef>
                <a:spcPts val="600"/>
              </a:spcBef>
              <a:buNone/>
            </a:pPr>
            <a:r>
              <a:rPr lang="tr-TR" sz="4000" dirty="0"/>
              <a:t>        }       </a:t>
            </a:r>
          </a:p>
          <a:p>
            <a:pPr>
              <a:spcBef>
                <a:spcPts val="600"/>
              </a:spcBef>
              <a:buNone/>
            </a:pPr>
            <a:r>
              <a:rPr lang="tr-TR" sz="4000" dirty="0"/>
              <a:t>    }</a:t>
            </a:r>
          </a:p>
          <a:p>
            <a:pPr>
              <a:spcBef>
                <a:spcPts val="600"/>
              </a:spcBef>
              <a:buNone/>
            </a:pPr>
            <a:r>
              <a:rPr lang="tr-TR" sz="4000" b="1" dirty="0"/>
              <a:t> </a:t>
            </a:r>
            <a:endParaRPr lang="tr-TR" sz="4000" dirty="0"/>
          </a:p>
          <a:p>
            <a:pPr>
              <a:spcBef>
                <a:spcPts val="600"/>
              </a:spcBef>
              <a:buNone/>
            </a:pPr>
            <a:r>
              <a:rPr lang="tr-TR" sz="4000" dirty="0" err="1"/>
              <a:t>class</a:t>
            </a:r>
            <a:r>
              <a:rPr lang="tr-TR" sz="4000" dirty="0"/>
              <a:t> Yavru </a:t>
            </a:r>
            <a:r>
              <a:rPr lang="tr-TR" sz="4000" dirty="0" err="1"/>
              <a:t>extends</a:t>
            </a:r>
            <a:r>
              <a:rPr lang="tr-TR" sz="4000" dirty="0"/>
              <a:t> Ana</a:t>
            </a:r>
          </a:p>
          <a:p>
            <a:pPr>
              <a:spcBef>
                <a:spcPts val="600"/>
              </a:spcBef>
              <a:buNone/>
            </a:pPr>
            <a:r>
              <a:rPr lang="tr-TR" sz="4000" dirty="0"/>
              <a:t>    {</a:t>
            </a:r>
          </a:p>
          <a:p>
            <a:pPr>
              <a:spcBef>
                <a:spcPts val="600"/>
              </a:spcBef>
              <a:buNone/>
            </a:pPr>
            <a:r>
              <a:rPr lang="tr-TR" sz="4000" dirty="0"/>
              <a:t>	Yavru(</a:t>
            </a:r>
            <a:r>
              <a:rPr lang="tr-TR" sz="4000" dirty="0" err="1"/>
              <a:t>int</a:t>
            </a:r>
            <a:r>
              <a:rPr lang="tr-TR" sz="4000" dirty="0"/>
              <a:t> a ){</a:t>
            </a:r>
          </a:p>
          <a:p>
            <a:pPr>
              <a:spcBef>
                <a:spcPts val="600"/>
              </a:spcBef>
              <a:buNone/>
            </a:pPr>
            <a:r>
              <a:rPr lang="tr-TR" sz="4000" dirty="0"/>
              <a:t>	     </a:t>
            </a:r>
            <a:r>
              <a:rPr lang="tr-TR" sz="4000" dirty="0" err="1"/>
              <a:t>super</a:t>
            </a:r>
            <a:r>
              <a:rPr lang="tr-TR" sz="4000" dirty="0"/>
              <a:t>();</a:t>
            </a:r>
          </a:p>
          <a:p>
            <a:pPr>
              <a:spcBef>
                <a:spcPts val="600"/>
              </a:spcBef>
              <a:buNone/>
            </a:pPr>
            <a:r>
              <a:rPr lang="tr-TR" sz="4000" dirty="0"/>
              <a:t>	     </a:t>
            </a:r>
            <a:r>
              <a:rPr lang="tr-TR" sz="4000" dirty="0" err="1"/>
              <a:t>System.out.println</a:t>
            </a:r>
            <a:r>
              <a:rPr lang="tr-TR" sz="4000" dirty="0"/>
              <a:t>("Yavru sınıf");</a:t>
            </a:r>
          </a:p>
          <a:p>
            <a:pPr>
              <a:spcBef>
                <a:spcPts val="600"/>
              </a:spcBef>
              <a:buNone/>
            </a:pPr>
            <a:r>
              <a:rPr lang="tr-TR" sz="4000" dirty="0"/>
              <a:t>	}</a:t>
            </a:r>
          </a:p>
          <a:p>
            <a:pPr>
              <a:spcBef>
                <a:spcPts val="600"/>
              </a:spcBef>
              <a:buNone/>
            </a:pPr>
            <a:r>
              <a:rPr lang="tr-TR" sz="4000" dirty="0"/>
              <a:t>    }</a:t>
            </a:r>
          </a:p>
          <a:p>
            <a:pPr>
              <a:spcBef>
                <a:spcPts val="600"/>
              </a:spcBef>
              <a:buNone/>
            </a:pPr>
            <a:r>
              <a:rPr lang="tr-TR" sz="4000" b="1" dirty="0"/>
              <a:t> </a:t>
            </a:r>
            <a:endParaRPr lang="tr-TR" sz="4000" dirty="0"/>
          </a:p>
          <a:p>
            <a:pPr>
              <a:spcBef>
                <a:spcPts val="600"/>
              </a:spcBef>
              <a:buNone/>
            </a:pPr>
            <a:r>
              <a:rPr lang="en-US" sz="4000" dirty="0"/>
              <a:t>public static void main(String[] </a:t>
            </a:r>
            <a:r>
              <a:rPr lang="en-US" sz="4000" dirty="0" err="1"/>
              <a:t>args</a:t>
            </a:r>
            <a:r>
              <a:rPr lang="en-US" sz="4000" dirty="0"/>
              <a:t>)</a:t>
            </a:r>
            <a:r>
              <a:rPr lang="tr-TR" sz="4000" dirty="0"/>
              <a:t>        {</a:t>
            </a:r>
          </a:p>
          <a:p>
            <a:pPr>
              <a:spcBef>
                <a:spcPts val="600"/>
              </a:spcBef>
              <a:buNone/>
            </a:pPr>
            <a:r>
              <a:rPr lang="tr-TR" sz="4000" dirty="0"/>
              <a:t>            Yavru nesne = </a:t>
            </a:r>
            <a:r>
              <a:rPr lang="tr-TR" sz="4000" dirty="0" err="1"/>
              <a:t>new</a:t>
            </a:r>
            <a:r>
              <a:rPr lang="tr-TR" sz="4000" dirty="0"/>
              <a:t> Yavru( 5);            </a:t>
            </a:r>
          </a:p>
          <a:p>
            <a:pPr>
              <a:spcBef>
                <a:spcPts val="600"/>
              </a:spcBef>
              <a:buNone/>
            </a:pPr>
            <a:r>
              <a:rPr lang="tr-TR" sz="4000"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36</a:t>
            </a:fld>
            <a:endParaRPr lang="tr-TR"/>
          </a:p>
        </p:txBody>
      </p:sp>
    </p:spTree>
    <p:extLst>
      <p:ext uri="{BB962C8B-B14F-4D97-AF65-F5344CB8AC3E}">
        <p14:creationId xmlns:p14="http://schemas.microsoft.com/office/powerpoint/2010/main" val="2686512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55000" lnSpcReduction="20000"/>
          </a:bodyPr>
          <a:lstStyle/>
          <a:p>
            <a:pPr>
              <a:buNone/>
            </a:pPr>
            <a:r>
              <a:rPr lang="tr-TR" dirty="0" err="1"/>
              <a:t>class</a:t>
            </a:r>
            <a:r>
              <a:rPr lang="tr-TR" dirty="0"/>
              <a:t> Ana</a:t>
            </a:r>
          </a:p>
          <a:p>
            <a:pPr>
              <a:buNone/>
            </a:pPr>
            <a:r>
              <a:rPr lang="tr-TR" dirty="0"/>
              <a:t>    {</a:t>
            </a:r>
          </a:p>
          <a:p>
            <a:pPr>
              <a:buNone/>
            </a:pPr>
            <a:r>
              <a:rPr lang="tr-TR" dirty="0"/>
              <a:t>        Ana()</a:t>
            </a:r>
          </a:p>
          <a:p>
            <a:pPr>
              <a:buNone/>
            </a:pPr>
            <a:r>
              <a:rPr lang="tr-TR" dirty="0"/>
              <a:t>        {</a:t>
            </a:r>
          </a:p>
          <a:p>
            <a:pPr>
              <a:buNone/>
            </a:pPr>
            <a:r>
              <a:rPr lang="tr-TR" dirty="0"/>
              <a:t>            </a:t>
            </a:r>
            <a:r>
              <a:rPr lang="tr-TR" dirty="0" err="1"/>
              <a:t>System.out.println</a:t>
            </a:r>
            <a:r>
              <a:rPr lang="tr-TR" dirty="0"/>
              <a:t>("Ana sınıf");</a:t>
            </a:r>
          </a:p>
          <a:p>
            <a:pPr>
              <a:buNone/>
            </a:pPr>
            <a:r>
              <a:rPr lang="tr-TR" dirty="0"/>
              <a:t>        }       </a:t>
            </a:r>
          </a:p>
          <a:p>
            <a:pPr>
              <a:buNone/>
            </a:pPr>
            <a:r>
              <a:rPr lang="tr-TR" dirty="0"/>
              <a:t>    }</a:t>
            </a:r>
          </a:p>
          <a:p>
            <a:pPr>
              <a:buNone/>
            </a:pPr>
            <a:r>
              <a:rPr lang="tr-TR" b="1" dirty="0"/>
              <a:t> </a:t>
            </a:r>
            <a:endParaRPr lang="tr-TR" dirty="0"/>
          </a:p>
          <a:p>
            <a:pPr>
              <a:buNone/>
            </a:pPr>
            <a:r>
              <a:rPr lang="tr-TR" dirty="0" err="1"/>
              <a:t>class</a:t>
            </a:r>
            <a:r>
              <a:rPr lang="tr-TR" dirty="0"/>
              <a:t> Yavru </a:t>
            </a:r>
            <a:r>
              <a:rPr lang="tr-TR" dirty="0" err="1"/>
              <a:t>extends</a:t>
            </a:r>
            <a:r>
              <a:rPr lang="tr-TR" dirty="0"/>
              <a:t> Ana</a:t>
            </a:r>
          </a:p>
          <a:p>
            <a:pPr>
              <a:buNone/>
            </a:pPr>
            <a:r>
              <a:rPr lang="tr-TR" dirty="0"/>
              <a:t>    {</a:t>
            </a:r>
          </a:p>
          <a:p>
            <a:pPr>
              <a:buNone/>
            </a:pPr>
            <a:r>
              <a:rPr lang="tr-TR" dirty="0"/>
              <a:t>    }</a:t>
            </a:r>
          </a:p>
          <a:p>
            <a:pPr>
              <a:buNone/>
            </a:pPr>
            <a:r>
              <a:rPr lang="tr-TR" b="1" dirty="0"/>
              <a:t> </a:t>
            </a:r>
            <a:endParaRPr lang="tr-TR" dirty="0"/>
          </a:p>
          <a:p>
            <a:pPr>
              <a:buNone/>
            </a:pPr>
            <a:r>
              <a:rPr lang="en-US" dirty="0"/>
              <a:t>public static void main(String[] </a:t>
            </a:r>
            <a:r>
              <a:rPr lang="en-US" dirty="0" err="1"/>
              <a:t>args</a:t>
            </a:r>
            <a:r>
              <a:rPr lang="en-US" dirty="0"/>
              <a:t>)</a:t>
            </a:r>
            <a:r>
              <a:rPr lang="tr-TR" dirty="0"/>
              <a:t>        {</a:t>
            </a:r>
          </a:p>
          <a:p>
            <a:pPr>
              <a:buNone/>
            </a:pPr>
            <a:r>
              <a:rPr lang="tr-TR" dirty="0"/>
              <a:t>            Yavru nesne = </a:t>
            </a:r>
            <a:r>
              <a:rPr lang="tr-TR" dirty="0" err="1"/>
              <a:t>new</a:t>
            </a:r>
            <a:r>
              <a:rPr lang="tr-TR" dirty="0"/>
              <a:t> Yavru( );            </a:t>
            </a:r>
          </a:p>
          <a:p>
            <a:pPr>
              <a:buNone/>
            </a:pPr>
            <a:r>
              <a:rPr lang="tr-TR"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37</a:t>
            </a:fld>
            <a:endParaRPr lang="tr-T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55000" lnSpcReduction="20000"/>
          </a:bodyPr>
          <a:lstStyle/>
          <a:p>
            <a:pPr>
              <a:buNone/>
            </a:pPr>
            <a:r>
              <a:rPr lang="tr-TR" dirty="0" err="1"/>
              <a:t>class</a:t>
            </a:r>
            <a:r>
              <a:rPr lang="tr-TR" dirty="0"/>
              <a:t> Ana</a:t>
            </a:r>
          </a:p>
          <a:p>
            <a:pPr>
              <a:buNone/>
            </a:pPr>
            <a:r>
              <a:rPr lang="tr-TR" dirty="0"/>
              <a:t>    {</a:t>
            </a:r>
          </a:p>
          <a:p>
            <a:pPr>
              <a:buNone/>
            </a:pPr>
            <a:r>
              <a:rPr lang="tr-TR" dirty="0"/>
              <a:t>        Ana()</a:t>
            </a:r>
          </a:p>
          <a:p>
            <a:pPr>
              <a:buNone/>
            </a:pPr>
            <a:r>
              <a:rPr lang="tr-TR" dirty="0"/>
              <a:t>        {</a:t>
            </a:r>
          </a:p>
          <a:p>
            <a:pPr>
              <a:buNone/>
            </a:pPr>
            <a:r>
              <a:rPr lang="tr-TR" dirty="0"/>
              <a:t>            </a:t>
            </a:r>
            <a:r>
              <a:rPr lang="tr-TR" dirty="0" err="1"/>
              <a:t>System.out.println</a:t>
            </a:r>
            <a:r>
              <a:rPr lang="tr-TR" dirty="0"/>
              <a:t>("Ana sınıf");</a:t>
            </a:r>
          </a:p>
          <a:p>
            <a:pPr>
              <a:buNone/>
            </a:pPr>
            <a:r>
              <a:rPr lang="tr-TR" dirty="0"/>
              <a:t>        }       </a:t>
            </a:r>
          </a:p>
          <a:p>
            <a:pPr>
              <a:buNone/>
            </a:pPr>
            <a:r>
              <a:rPr lang="tr-TR" dirty="0"/>
              <a:t>    }</a:t>
            </a:r>
          </a:p>
          <a:p>
            <a:pPr>
              <a:buNone/>
            </a:pPr>
            <a:r>
              <a:rPr lang="tr-TR" b="1" dirty="0"/>
              <a:t> </a:t>
            </a:r>
            <a:endParaRPr lang="tr-TR" dirty="0"/>
          </a:p>
          <a:p>
            <a:pPr>
              <a:buNone/>
            </a:pPr>
            <a:r>
              <a:rPr lang="tr-TR" dirty="0" err="1"/>
              <a:t>class</a:t>
            </a:r>
            <a:r>
              <a:rPr lang="tr-TR" dirty="0"/>
              <a:t> Yavru </a:t>
            </a:r>
            <a:r>
              <a:rPr lang="tr-TR" dirty="0" err="1"/>
              <a:t>extends</a:t>
            </a:r>
            <a:r>
              <a:rPr lang="tr-TR" dirty="0"/>
              <a:t> Ana</a:t>
            </a:r>
          </a:p>
          <a:p>
            <a:pPr>
              <a:buNone/>
            </a:pPr>
            <a:r>
              <a:rPr lang="tr-TR" dirty="0"/>
              <a:t>    {</a:t>
            </a:r>
          </a:p>
          <a:p>
            <a:pPr>
              <a:buNone/>
            </a:pPr>
            <a:r>
              <a:rPr lang="tr-TR" dirty="0"/>
              <a:t>    }</a:t>
            </a:r>
          </a:p>
          <a:p>
            <a:pPr>
              <a:buNone/>
            </a:pPr>
            <a:r>
              <a:rPr lang="tr-TR" b="1" dirty="0"/>
              <a:t> </a:t>
            </a:r>
            <a:endParaRPr lang="tr-TR" dirty="0"/>
          </a:p>
          <a:p>
            <a:pPr>
              <a:buNone/>
            </a:pPr>
            <a:r>
              <a:rPr lang="en-US" dirty="0"/>
              <a:t>public static void main(String[] </a:t>
            </a:r>
            <a:r>
              <a:rPr lang="en-US" dirty="0" err="1"/>
              <a:t>args</a:t>
            </a:r>
            <a:r>
              <a:rPr lang="en-US" dirty="0"/>
              <a:t>)</a:t>
            </a:r>
            <a:r>
              <a:rPr lang="tr-TR" dirty="0"/>
              <a:t>        {</a:t>
            </a:r>
          </a:p>
          <a:p>
            <a:pPr>
              <a:buNone/>
            </a:pPr>
            <a:r>
              <a:rPr lang="tr-TR" dirty="0"/>
              <a:t>            Yavru nesne = </a:t>
            </a:r>
            <a:r>
              <a:rPr lang="tr-TR" dirty="0" err="1"/>
              <a:t>new</a:t>
            </a:r>
            <a:r>
              <a:rPr lang="tr-TR" dirty="0"/>
              <a:t> Yavru( 5);            </a:t>
            </a:r>
          </a:p>
          <a:p>
            <a:pPr>
              <a:buNone/>
            </a:pPr>
            <a:r>
              <a:rPr lang="tr-TR"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38</a:t>
            </a:fld>
            <a:endParaRPr lang="tr-TR"/>
          </a:p>
        </p:txBody>
      </p:sp>
    </p:spTree>
    <p:extLst>
      <p:ext uri="{BB962C8B-B14F-4D97-AF65-F5344CB8AC3E}">
        <p14:creationId xmlns:p14="http://schemas.microsoft.com/office/powerpoint/2010/main" val="593671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55000" lnSpcReduction="20000"/>
          </a:bodyPr>
          <a:lstStyle/>
          <a:p>
            <a:pPr>
              <a:buNone/>
            </a:pPr>
            <a:r>
              <a:rPr lang="tr-TR" dirty="0" err="1"/>
              <a:t>class</a:t>
            </a:r>
            <a:r>
              <a:rPr lang="tr-TR" dirty="0"/>
              <a:t> Ana</a:t>
            </a:r>
          </a:p>
          <a:p>
            <a:pPr>
              <a:buNone/>
            </a:pPr>
            <a:r>
              <a:rPr lang="tr-TR" dirty="0"/>
              <a:t>    {</a:t>
            </a:r>
          </a:p>
          <a:p>
            <a:pPr>
              <a:buNone/>
            </a:pPr>
            <a:r>
              <a:rPr lang="tr-TR" dirty="0"/>
              <a:t>        Ana(</a:t>
            </a:r>
            <a:r>
              <a:rPr lang="tr-TR" dirty="0" err="1"/>
              <a:t>int</a:t>
            </a:r>
            <a:r>
              <a:rPr lang="tr-TR" dirty="0"/>
              <a:t> a)</a:t>
            </a:r>
          </a:p>
          <a:p>
            <a:pPr>
              <a:buNone/>
            </a:pPr>
            <a:r>
              <a:rPr lang="tr-TR" dirty="0"/>
              <a:t>        {</a:t>
            </a:r>
          </a:p>
          <a:p>
            <a:pPr>
              <a:buNone/>
            </a:pPr>
            <a:r>
              <a:rPr lang="tr-TR" dirty="0"/>
              <a:t>            </a:t>
            </a:r>
            <a:r>
              <a:rPr lang="tr-TR" dirty="0" err="1"/>
              <a:t>System.out.println</a:t>
            </a:r>
            <a:r>
              <a:rPr lang="tr-TR" dirty="0"/>
              <a:t>("Ana sınıf");</a:t>
            </a:r>
          </a:p>
          <a:p>
            <a:pPr>
              <a:buNone/>
            </a:pPr>
            <a:r>
              <a:rPr lang="tr-TR" dirty="0"/>
              <a:t>        }       </a:t>
            </a:r>
          </a:p>
          <a:p>
            <a:pPr>
              <a:buNone/>
            </a:pPr>
            <a:r>
              <a:rPr lang="tr-TR" dirty="0"/>
              <a:t>    }</a:t>
            </a:r>
          </a:p>
          <a:p>
            <a:pPr>
              <a:buNone/>
            </a:pPr>
            <a:r>
              <a:rPr lang="tr-TR" b="1" dirty="0"/>
              <a:t> </a:t>
            </a:r>
            <a:endParaRPr lang="tr-TR" dirty="0"/>
          </a:p>
          <a:p>
            <a:pPr>
              <a:buNone/>
            </a:pPr>
            <a:r>
              <a:rPr lang="tr-TR" dirty="0" err="1"/>
              <a:t>class</a:t>
            </a:r>
            <a:r>
              <a:rPr lang="tr-TR" dirty="0"/>
              <a:t> Yavru </a:t>
            </a:r>
            <a:r>
              <a:rPr lang="tr-TR" dirty="0" err="1"/>
              <a:t>extends</a:t>
            </a:r>
            <a:r>
              <a:rPr lang="tr-TR" dirty="0"/>
              <a:t> Ana</a:t>
            </a:r>
          </a:p>
          <a:p>
            <a:pPr>
              <a:buNone/>
            </a:pPr>
            <a:r>
              <a:rPr lang="tr-TR" dirty="0"/>
              <a:t>    {</a:t>
            </a:r>
          </a:p>
          <a:p>
            <a:pPr>
              <a:buNone/>
            </a:pPr>
            <a:r>
              <a:rPr lang="tr-TR" dirty="0"/>
              <a:t>    }</a:t>
            </a:r>
          </a:p>
          <a:p>
            <a:pPr>
              <a:buNone/>
            </a:pPr>
            <a:r>
              <a:rPr lang="tr-TR" b="1" dirty="0"/>
              <a:t> </a:t>
            </a:r>
            <a:endParaRPr lang="tr-TR" dirty="0"/>
          </a:p>
          <a:p>
            <a:pPr>
              <a:buNone/>
            </a:pPr>
            <a:r>
              <a:rPr lang="en-US" dirty="0"/>
              <a:t>public static void main(String[] </a:t>
            </a:r>
            <a:r>
              <a:rPr lang="en-US" dirty="0" err="1"/>
              <a:t>args</a:t>
            </a:r>
            <a:r>
              <a:rPr lang="en-US" dirty="0"/>
              <a:t>)</a:t>
            </a:r>
            <a:r>
              <a:rPr lang="tr-TR" dirty="0"/>
              <a:t>        {</a:t>
            </a:r>
          </a:p>
          <a:p>
            <a:pPr>
              <a:buNone/>
            </a:pPr>
            <a:r>
              <a:rPr lang="tr-TR" dirty="0"/>
              <a:t>            Yavru nesne = </a:t>
            </a:r>
            <a:r>
              <a:rPr lang="tr-TR" dirty="0" err="1"/>
              <a:t>new</a:t>
            </a:r>
            <a:r>
              <a:rPr lang="tr-TR" dirty="0"/>
              <a:t> Yavru( );            </a:t>
            </a:r>
          </a:p>
          <a:p>
            <a:pPr>
              <a:buNone/>
            </a:pPr>
            <a:r>
              <a:rPr lang="tr-TR"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39</a:t>
            </a:fld>
            <a:endParaRPr lang="tr-TR"/>
          </a:p>
        </p:txBody>
      </p:sp>
    </p:spTree>
    <p:extLst>
      <p:ext uri="{BB962C8B-B14F-4D97-AF65-F5344CB8AC3E}">
        <p14:creationId xmlns:p14="http://schemas.microsoft.com/office/powerpoint/2010/main" val="238473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Ekran Çıktısı?</a:t>
            </a:r>
          </a:p>
        </p:txBody>
      </p:sp>
      <p:sp>
        <p:nvSpPr>
          <p:cNvPr id="3" name="2 İçerik Yer Tutucusu"/>
          <p:cNvSpPr>
            <a:spLocks noGrp="1"/>
          </p:cNvSpPr>
          <p:nvPr>
            <p:ph idx="1"/>
          </p:nvPr>
        </p:nvSpPr>
        <p:spPr/>
        <p:txBody>
          <a:bodyPr>
            <a:normAutofit fontScale="55000" lnSpcReduction="20000"/>
          </a:bodyPr>
          <a:lstStyle/>
          <a:p>
            <a:pPr>
              <a:buNone/>
            </a:pPr>
            <a:r>
              <a:rPr lang="tr-TR" dirty="0" err="1"/>
              <a:t>class</a:t>
            </a:r>
            <a:r>
              <a:rPr lang="tr-TR" dirty="0"/>
              <a:t> Ana</a:t>
            </a:r>
          </a:p>
          <a:p>
            <a:pPr>
              <a:buNone/>
            </a:pPr>
            <a:r>
              <a:rPr lang="tr-TR" dirty="0"/>
              <a:t>    {</a:t>
            </a:r>
          </a:p>
          <a:p>
            <a:pPr>
              <a:buNone/>
            </a:pPr>
            <a:r>
              <a:rPr lang="tr-TR" dirty="0"/>
              <a:t>        Ana(</a:t>
            </a:r>
            <a:r>
              <a:rPr lang="tr-TR" dirty="0" err="1"/>
              <a:t>int</a:t>
            </a:r>
            <a:r>
              <a:rPr lang="tr-TR" dirty="0"/>
              <a:t> a)</a:t>
            </a:r>
          </a:p>
          <a:p>
            <a:pPr>
              <a:buNone/>
            </a:pPr>
            <a:r>
              <a:rPr lang="tr-TR" dirty="0"/>
              <a:t>        {</a:t>
            </a:r>
          </a:p>
          <a:p>
            <a:pPr>
              <a:buNone/>
            </a:pPr>
            <a:r>
              <a:rPr lang="tr-TR" dirty="0"/>
              <a:t>            </a:t>
            </a:r>
            <a:r>
              <a:rPr lang="tr-TR" dirty="0" err="1"/>
              <a:t>System.out.println</a:t>
            </a:r>
            <a:r>
              <a:rPr lang="tr-TR" dirty="0"/>
              <a:t>("Ana sınıf");</a:t>
            </a:r>
          </a:p>
          <a:p>
            <a:pPr>
              <a:buNone/>
            </a:pPr>
            <a:r>
              <a:rPr lang="tr-TR" dirty="0"/>
              <a:t>        }       </a:t>
            </a:r>
          </a:p>
          <a:p>
            <a:pPr>
              <a:buNone/>
            </a:pPr>
            <a:r>
              <a:rPr lang="tr-TR" dirty="0"/>
              <a:t>    }</a:t>
            </a:r>
          </a:p>
          <a:p>
            <a:pPr>
              <a:buNone/>
            </a:pPr>
            <a:r>
              <a:rPr lang="tr-TR" b="1" dirty="0"/>
              <a:t> </a:t>
            </a:r>
            <a:endParaRPr lang="tr-TR" dirty="0"/>
          </a:p>
          <a:p>
            <a:pPr>
              <a:buNone/>
            </a:pPr>
            <a:r>
              <a:rPr lang="tr-TR" dirty="0" err="1"/>
              <a:t>class</a:t>
            </a:r>
            <a:r>
              <a:rPr lang="tr-TR" dirty="0"/>
              <a:t> Yavru </a:t>
            </a:r>
            <a:r>
              <a:rPr lang="tr-TR" dirty="0" err="1"/>
              <a:t>extends</a:t>
            </a:r>
            <a:r>
              <a:rPr lang="tr-TR" dirty="0"/>
              <a:t> Ana</a:t>
            </a:r>
          </a:p>
          <a:p>
            <a:pPr>
              <a:buNone/>
            </a:pPr>
            <a:r>
              <a:rPr lang="tr-TR" dirty="0"/>
              <a:t>    {</a:t>
            </a:r>
          </a:p>
          <a:p>
            <a:pPr>
              <a:buNone/>
            </a:pPr>
            <a:r>
              <a:rPr lang="tr-TR" dirty="0"/>
              <a:t>    }</a:t>
            </a:r>
          </a:p>
          <a:p>
            <a:pPr>
              <a:buNone/>
            </a:pPr>
            <a:r>
              <a:rPr lang="tr-TR" b="1" dirty="0"/>
              <a:t> </a:t>
            </a:r>
            <a:endParaRPr lang="tr-TR" dirty="0"/>
          </a:p>
          <a:p>
            <a:pPr>
              <a:buNone/>
            </a:pPr>
            <a:r>
              <a:rPr lang="en-US" dirty="0"/>
              <a:t>public static void main(String[] </a:t>
            </a:r>
            <a:r>
              <a:rPr lang="en-US" dirty="0" err="1"/>
              <a:t>args</a:t>
            </a:r>
            <a:r>
              <a:rPr lang="en-US" dirty="0"/>
              <a:t>)</a:t>
            </a:r>
            <a:r>
              <a:rPr lang="tr-TR" dirty="0"/>
              <a:t>        {</a:t>
            </a:r>
          </a:p>
          <a:p>
            <a:pPr>
              <a:buNone/>
            </a:pPr>
            <a:r>
              <a:rPr lang="tr-TR" dirty="0"/>
              <a:t>            Yavru nesne = </a:t>
            </a:r>
            <a:r>
              <a:rPr lang="tr-TR" dirty="0" err="1"/>
              <a:t>new</a:t>
            </a:r>
            <a:r>
              <a:rPr lang="tr-TR"/>
              <a:t> Yavru</a:t>
            </a:r>
            <a:r>
              <a:rPr lang="tr-TR" dirty="0"/>
              <a:t>( 5);            </a:t>
            </a:r>
          </a:p>
          <a:p>
            <a:pPr>
              <a:buNone/>
            </a:pPr>
            <a:r>
              <a:rPr lang="tr-TR" dirty="0"/>
              <a:t>        }</a:t>
            </a:r>
          </a:p>
          <a:p>
            <a:endParaRPr lang="tr-TR" dirty="0"/>
          </a:p>
        </p:txBody>
      </p:sp>
      <p:sp>
        <p:nvSpPr>
          <p:cNvPr id="4" name="3 Slayt Numarası Yer Tutucusu"/>
          <p:cNvSpPr>
            <a:spLocks noGrp="1"/>
          </p:cNvSpPr>
          <p:nvPr>
            <p:ph type="sldNum" sz="quarter" idx="12"/>
          </p:nvPr>
        </p:nvSpPr>
        <p:spPr/>
        <p:txBody>
          <a:bodyPr/>
          <a:lstStyle/>
          <a:p>
            <a:fld id="{CF5C68FA-E9AB-4C63-84C6-8699C421D4F5}" type="slidenum">
              <a:rPr lang="tr-TR" smtClean="0"/>
              <a:pPr/>
              <a:t>40</a:t>
            </a:fld>
            <a:endParaRPr lang="tr-TR"/>
          </a:p>
        </p:txBody>
      </p:sp>
    </p:spTree>
    <p:extLst>
      <p:ext uri="{BB962C8B-B14F-4D97-AF65-F5344CB8AC3E}">
        <p14:creationId xmlns:p14="http://schemas.microsoft.com/office/powerpoint/2010/main" val="30857549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4617</TotalTime>
  <Words>2271</Words>
  <Application>Microsoft Macintosh PowerPoint</Application>
  <PresentationFormat>Geniş ekran</PresentationFormat>
  <Paragraphs>325</Paragraphs>
  <Slides>40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40</vt:i4>
      </vt:variant>
    </vt:vector>
  </HeadingPairs>
  <TitlesOfParts>
    <vt:vector size="44" baseType="lpstr">
      <vt:lpstr>Arial</vt:lpstr>
      <vt:lpstr>Calibri</vt:lpstr>
      <vt:lpstr>Calibri Light</vt:lpstr>
      <vt:lpstr>Office Teması</vt:lpstr>
      <vt:lpstr>Başlatma Blokları</vt:lpstr>
      <vt:lpstr>PowerPoint Sunusu</vt:lpstr>
      <vt:lpstr>PowerPoint Sunusu</vt:lpstr>
      <vt:lpstr>PowerPoint Sunusu</vt:lpstr>
      <vt:lpstr>PowerPoint Sunusu</vt:lpstr>
      <vt:lpstr>PowerPoint Sunusu</vt:lpstr>
      <vt:lpstr>PowerPoint Sunusu</vt:lpstr>
      <vt:lpstr>Neden Başlatma Blokları</vt:lpstr>
      <vt:lpstr>PowerPoint Sunusu</vt:lpstr>
      <vt:lpstr>Ekran Çıktısı nedir?</vt:lpstr>
      <vt:lpstr>Ekran Çıktısı nedir?</vt:lpstr>
      <vt:lpstr>Ekran Çıktısı nedir?</vt:lpstr>
      <vt:lpstr>Ekran Çıktısı nedir?</vt:lpstr>
      <vt:lpstr>Ekran Çıktısı nedir?</vt:lpstr>
      <vt:lpstr>Garbage Collection</vt:lpstr>
      <vt:lpstr>Kapsülleme (Encapsulation - Sarmalama)</vt:lpstr>
      <vt:lpstr>PowerPoint Sunusu</vt:lpstr>
      <vt:lpstr>API (Application Programming Interface)</vt:lpstr>
      <vt:lpstr>Java’da Erişim Belirleyiciler</vt:lpstr>
      <vt:lpstr>PowerPoint Sunusu</vt:lpstr>
      <vt:lpstr>PowerPoint Sunusu</vt:lpstr>
      <vt:lpstr>PowerPoint Sunusu</vt:lpstr>
      <vt:lpstr>Set/Get</vt:lpstr>
      <vt:lpstr>PowerPoint Sunusu</vt:lpstr>
      <vt:lpstr>JavaBean</vt:lpstr>
      <vt:lpstr>PowerPoint Sunusu</vt:lpstr>
      <vt:lpstr>Değişmez Nesne (Immutable Object)</vt:lpstr>
      <vt:lpstr>Ekran çıktısı?</vt:lpstr>
      <vt:lpstr>PowerPoint Sunusu</vt:lpstr>
      <vt:lpstr>KALITIM(INHERITANCE)</vt:lpstr>
      <vt:lpstr>PowerPoint Sunusu</vt:lpstr>
      <vt:lpstr>PowerPoint Sunusu</vt:lpstr>
      <vt:lpstr>Yapılandırıcı metotlar ve kalıtım</vt:lpstr>
      <vt:lpstr>PowerPoint Sunusu</vt:lpstr>
      <vt:lpstr>Ekran Çıktısı?</vt:lpstr>
      <vt:lpstr>Ekran Çıktısı?</vt:lpstr>
      <vt:lpstr>Ekran Çıktısı?</vt:lpstr>
      <vt:lpstr>Ekran Çıktısı?</vt:lpstr>
      <vt:lpstr>Ekran Çıktısı?</vt:lpstr>
      <vt:lpstr>Ekran Çıktısı?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Melike Şişeci Çeşmeli</dc:creator>
  <cp:lastModifiedBy>Melike Şişeci Çeşmeli</cp:lastModifiedBy>
  <cp:revision>97</cp:revision>
  <dcterms:created xsi:type="dcterms:W3CDTF">2022-04-02T11:20:45Z</dcterms:created>
  <dcterms:modified xsi:type="dcterms:W3CDTF">2025-04-21T11:47:29Z</dcterms:modified>
</cp:coreProperties>
</file>